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9" r:id="rId6"/>
    <p:sldId id="280" r:id="rId7"/>
    <p:sldId id="273" r:id="rId8"/>
    <p:sldId id="27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tberger, Daniel (StMUK)" initials="RD(" lastIdx="1" clrIdx="0">
    <p:extLst>
      <p:ext uri="{19B8F6BF-5375-455C-9EA6-DF929625EA0E}">
        <p15:presenceInfo xmlns:p15="http://schemas.microsoft.com/office/powerpoint/2012/main" userId="S-1-5-21-1986689757-124263158-732247886-490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yern.de/der-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A9CD7BC-0181-3C5E-8ED2-D1673E58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75" y="1457658"/>
            <a:ext cx="2850139" cy="3400510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AB6F8033-4DAF-E622-5558-C6C5307B0837}"/>
              </a:ext>
            </a:extLst>
          </p:cNvPr>
          <p:cNvSpPr/>
          <p:nvPr/>
        </p:nvSpPr>
        <p:spPr>
          <a:xfrm>
            <a:off x="410644" y="1687109"/>
            <a:ext cx="3994031" cy="1470804"/>
          </a:xfrm>
          <a:prstGeom prst="wedgeRoundRectCallout">
            <a:avLst>
              <a:gd name="adj1" fmla="val 59944"/>
              <a:gd name="adj2" fmla="val 63673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Bayern darf ich alles sagen! Das nennt man Meinungsfreiheit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12A0271B-95ED-D390-18FF-EEF97BEA60D3}"/>
              </a:ext>
            </a:extLst>
          </p:cNvPr>
          <p:cNvSpPr/>
          <p:nvPr/>
        </p:nvSpPr>
        <p:spPr>
          <a:xfrm>
            <a:off x="7317528" y="408675"/>
            <a:ext cx="3994031" cy="1470804"/>
          </a:xfrm>
          <a:prstGeom prst="wedgeRoundRectCallout">
            <a:avLst>
              <a:gd name="adj1" fmla="val -79581"/>
              <a:gd name="adj2" fmla="val 51356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Stimmt nicht! Du darfst nicht alles sagen! 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714731B7-232D-4679-4FED-665A5E39287A}"/>
              </a:ext>
            </a:extLst>
          </p:cNvPr>
          <p:cNvSpPr/>
          <p:nvPr/>
        </p:nvSpPr>
        <p:spPr>
          <a:xfrm>
            <a:off x="8022018" y="1958196"/>
            <a:ext cx="3994031" cy="1470804"/>
          </a:xfrm>
          <a:prstGeom prst="wedgeRoundRectCallout">
            <a:avLst>
              <a:gd name="adj1" fmla="val -79581"/>
              <a:gd name="adj2" fmla="val 51356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Hm?? Wer hat recht? Kannst du helfen?</a:t>
            </a:r>
          </a:p>
        </p:txBody>
      </p:sp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e Bayerische Verfassung">
            <a:extLst>
              <a:ext uri="{FF2B5EF4-FFF2-40B4-BE49-F238E27FC236}">
                <a16:creationId xmlns:a16="http://schemas.microsoft.com/office/drawing/2014/main" id="{C6674EA6-5B2A-D122-229A-C823998D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13" y="2773778"/>
            <a:ext cx="3467651" cy="24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53467C5-5B94-3531-B659-BF67381FC3ED}"/>
              </a:ext>
            </a:extLst>
          </p:cNvPr>
          <p:cNvSpPr txBox="1"/>
          <p:nvPr/>
        </p:nvSpPr>
        <p:spPr>
          <a:xfrm>
            <a:off x="4867223" y="2974439"/>
            <a:ext cx="6509258" cy="2600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ABER: Alles ist nicht erlaubt: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Dazu gibt es viele Gesetze. Diese regeln die Meinungsfreiheit. An diese Regeln müssen sich alle halten!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(BV 118: Gleichheit/ Einsatz für Behinderte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BV 119: Rassen- und Völkerhass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GG 1: Schutz der Menschenwürde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GG 3: Gleichheit 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GG 20: Demokratischer und sozialer Rechtsstaat)</a:t>
            </a:r>
          </a:p>
          <a:p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42CFF0-7CB0-38F4-560B-3D45BD2D494B}"/>
              </a:ext>
            </a:extLst>
          </p:cNvPr>
          <p:cNvSpPr txBox="1"/>
          <p:nvPr/>
        </p:nvSpPr>
        <p:spPr>
          <a:xfrm>
            <a:off x="2054821" y="1018537"/>
            <a:ext cx="650925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Ja! Es gibt Meinungsfreiheit! Artikel 5 Grundgesetz: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„Jeder hat das Recht, seine Meinung in Wort, Schrift und Bild frei zu äußern und zu verbreiten […].“ </a:t>
            </a:r>
          </a:p>
          <a:p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A4BA4C-C747-2215-83AC-6F6E684D5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093" y="909192"/>
            <a:ext cx="1790950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1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CE4E-8D88-AF80-851F-6D9F001E8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C83ACF0-67C9-E437-5BE4-3C6E09BD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75" y="1457658"/>
            <a:ext cx="2850139" cy="3400510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FB517FC4-8E3C-2CDE-2C5A-71EA08E39173}"/>
              </a:ext>
            </a:extLst>
          </p:cNvPr>
          <p:cNvSpPr/>
          <p:nvPr/>
        </p:nvSpPr>
        <p:spPr>
          <a:xfrm>
            <a:off x="83976" y="1240971"/>
            <a:ext cx="3726795" cy="1316062"/>
          </a:xfrm>
          <a:prstGeom prst="wedgeRoundRectCallout">
            <a:avLst>
              <a:gd name="adj1" fmla="val 59944"/>
              <a:gd name="adj2" fmla="val 63673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Das Mädchen ist behindert, das hat mich geschubst!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7C59B3EE-076E-D101-530E-B6B537728C02}"/>
              </a:ext>
            </a:extLst>
          </p:cNvPr>
          <p:cNvSpPr/>
          <p:nvPr/>
        </p:nvSpPr>
        <p:spPr>
          <a:xfrm>
            <a:off x="7317528" y="408675"/>
            <a:ext cx="3994031" cy="1470804"/>
          </a:xfrm>
          <a:prstGeom prst="wedgeRoundRectCallout">
            <a:avLst>
              <a:gd name="adj1" fmla="val -79581"/>
              <a:gd name="adj2" fmla="val 51356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Ich bin wichtiger als dieses Opfer!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44C39032-7C1A-EF8A-06AC-207C169F7D18}"/>
              </a:ext>
            </a:extLst>
          </p:cNvPr>
          <p:cNvSpPr/>
          <p:nvPr/>
        </p:nvSpPr>
        <p:spPr>
          <a:xfrm>
            <a:off x="8022018" y="1958196"/>
            <a:ext cx="3994031" cy="1470804"/>
          </a:xfrm>
          <a:prstGeom prst="wedgeRoundRectCallout">
            <a:avLst>
              <a:gd name="adj1" fmla="val -79581"/>
              <a:gd name="adj2" fmla="val 51356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Der kommt nicht von hier, der braucht mir gar nichts sagen!</a:t>
            </a:r>
          </a:p>
        </p:txBody>
      </p:sp>
      <p:sp>
        <p:nvSpPr>
          <p:cNvPr id="3" name="Multiplikationszeichen 2">
            <a:extLst>
              <a:ext uri="{FF2B5EF4-FFF2-40B4-BE49-F238E27FC236}">
                <a16:creationId xmlns:a16="http://schemas.microsoft.com/office/drawing/2014/main" id="{DEFCD35D-BFEB-29D1-6369-CAB07C7A180F}"/>
              </a:ext>
            </a:extLst>
          </p:cNvPr>
          <p:cNvSpPr/>
          <p:nvPr/>
        </p:nvSpPr>
        <p:spPr>
          <a:xfrm>
            <a:off x="2011704" y="408675"/>
            <a:ext cx="7636080" cy="53091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92E501-D6BF-E2A0-4B51-7569D7D93615}"/>
              </a:ext>
            </a:extLst>
          </p:cNvPr>
          <p:cNvSpPr txBox="1"/>
          <p:nvPr/>
        </p:nvSpPr>
        <p:spPr>
          <a:xfrm>
            <a:off x="4565379" y="5400342"/>
            <a:ext cx="252873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BELEIDIGUNG</a:t>
            </a:r>
          </a:p>
          <a:p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BF6081-9707-47CD-A44E-ED51AE03BF02}"/>
              </a:ext>
            </a:extLst>
          </p:cNvPr>
          <p:cNvSpPr txBox="1"/>
          <p:nvPr/>
        </p:nvSpPr>
        <p:spPr>
          <a:xfrm>
            <a:off x="763747" y="327804"/>
            <a:ext cx="558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Auf dem Pausenhof</a:t>
            </a:r>
          </a:p>
        </p:txBody>
      </p:sp>
    </p:spTree>
    <p:extLst>
      <p:ext uri="{BB962C8B-B14F-4D97-AF65-F5344CB8AC3E}">
        <p14:creationId xmlns:p14="http://schemas.microsoft.com/office/powerpoint/2010/main" val="396090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EF592-558E-17EA-5E9E-02385DF19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B781A77-92AC-8EB1-2039-8EAA8F6FC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75" y="1457658"/>
            <a:ext cx="2850139" cy="3400510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54299B85-D47F-FA5A-A545-4469A99B92B5}"/>
              </a:ext>
            </a:extLst>
          </p:cNvPr>
          <p:cNvSpPr/>
          <p:nvPr/>
        </p:nvSpPr>
        <p:spPr>
          <a:xfrm>
            <a:off x="410644" y="1687109"/>
            <a:ext cx="3994031" cy="1470804"/>
          </a:xfrm>
          <a:prstGeom prst="wedgeRoundRectCallout">
            <a:avLst>
              <a:gd name="adj1" fmla="val 59944"/>
              <a:gd name="adj2" fmla="val 63673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Wenn ich geschubst werde, finde ich das doof und ich bin wütend.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FBBB50E0-FCE1-D7D3-CC66-D4DAB9BF4577}"/>
              </a:ext>
            </a:extLst>
          </p:cNvPr>
          <p:cNvSpPr/>
          <p:nvPr/>
        </p:nvSpPr>
        <p:spPr>
          <a:xfrm>
            <a:off x="7254814" y="426966"/>
            <a:ext cx="3994031" cy="1470804"/>
          </a:xfrm>
          <a:prstGeom prst="wedgeRoundRectCallout">
            <a:avLst>
              <a:gd name="adj1" fmla="val -79581"/>
              <a:gd name="adj2" fmla="val 51356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Ich brauche Sicherheit in dieser Schule!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5C248640-FF0A-2E26-E242-A4E47066463E}"/>
              </a:ext>
            </a:extLst>
          </p:cNvPr>
          <p:cNvSpPr/>
          <p:nvPr/>
        </p:nvSpPr>
        <p:spPr>
          <a:xfrm>
            <a:off x="8022018" y="1958196"/>
            <a:ext cx="3994031" cy="1470804"/>
          </a:xfrm>
          <a:prstGeom prst="wedgeRoundRectCallout">
            <a:avLst>
              <a:gd name="adj1" fmla="val -79581"/>
              <a:gd name="adj2" fmla="val 51356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Ich mag nicht von anderen verfolgt werden, weil ich Ruhe brauche!</a:t>
            </a:r>
          </a:p>
        </p:txBody>
      </p:sp>
      <p:sp>
        <p:nvSpPr>
          <p:cNvPr id="8" name="Diagonaler Streifen 7">
            <a:extLst>
              <a:ext uri="{FF2B5EF4-FFF2-40B4-BE49-F238E27FC236}">
                <a16:creationId xmlns:a16="http://schemas.microsoft.com/office/drawing/2014/main" id="{F9D1E922-1E21-C113-4319-F15B2120F059}"/>
              </a:ext>
            </a:extLst>
          </p:cNvPr>
          <p:cNvSpPr/>
          <p:nvPr/>
        </p:nvSpPr>
        <p:spPr>
          <a:xfrm>
            <a:off x="8640147" y="3694922"/>
            <a:ext cx="1987420" cy="2220685"/>
          </a:xfrm>
          <a:prstGeom prst="diagStripe">
            <a:avLst>
              <a:gd name="adj" fmla="val 71429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Diagonaler Streifen 8">
            <a:extLst>
              <a:ext uri="{FF2B5EF4-FFF2-40B4-BE49-F238E27FC236}">
                <a16:creationId xmlns:a16="http://schemas.microsoft.com/office/drawing/2014/main" id="{D7D05A37-BF6B-556A-4B32-CFC65A4F74B7}"/>
              </a:ext>
            </a:extLst>
          </p:cNvPr>
          <p:cNvSpPr/>
          <p:nvPr/>
        </p:nvSpPr>
        <p:spPr>
          <a:xfrm rot="5400000">
            <a:off x="7647741" y="4923203"/>
            <a:ext cx="1311716" cy="6730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98BC47-A9CF-BF35-0FE5-0940CF23ED11}"/>
              </a:ext>
            </a:extLst>
          </p:cNvPr>
          <p:cNvSpPr txBox="1"/>
          <p:nvPr/>
        </p:nvSpPr>
        <p:spPr>
          <a:xfrm>
            <a:off x="4565379" y="5400342"/>
            <a:ext cx="252873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MEINUNG </a:t>
            </a:r>
          </a:p>
          <a:p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F2171F-C3C2-4B98-8ADE-26F3CC9D52D3}"/>
              </a:ext>
            </a:extLst>
          </p:cNvPr>
          <p:cNvSpPr txBox="1"/>
          <p:nvPr/>
        </p:nvSpPr>
        <p:spPr>
          <a:xfrm>
            <a:off x="763747" y="327804"/>
            <a:ext cx="558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Auf dem Pausenhof</a:t>
            </a:r>
          </a:p>
        </p:txBody>
      </p:sp>
    </p:spTree>
    <p:extLst>
      <p:ext uri="{BB962C8B-B14F-4D97-AF65-F5344CB8AC3E}">
        <p14:creationId xmlns:p14="http://schemas.microsoft.com/office/powerpoint/2010/main" val="220703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F28BD-2930-89BC-7993-6D992325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3D288E0-1FA8-55F8-42C3-60DD00DB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75" y="1457658"/>
            <a:ext cx="2850139" cy="3400510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C3518D8D-A6F4-6598-B117-7401E57ACB3E}"/>
              </a:ext>
            </a:extLst>
          </p:cNvPr>
          <p:cNvSpPr/>
          <p:nvPr/>
        </p:nvSpPr>
        <p:spPr>
          <a:xfrm>
            <a:off x="410644" y="1687109"/>
            <a:ext cx="3994031" cy="1470804"/>
          </a:xfrm>
          <a:prstGeom prst="wedgeRoundRectCallout">
            <a:avLst>
              <a:gd name="adj1" fmla="val 59944"/>
              <a:gd name="adj2" fmla="val 63673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B8AF197-DA1C-F954-A8E1-3FE6AC39ED95}"/>
              </a:ext>
            </a:extLst>
          </p:cNvPr>
          <p:cNvSpPr/>
          <p:nvPr/>
        </p:nvSpPr>
        <p:spPr>
          <a:xfrm>
            <a:off x="7254814" y="426966"/>
            <a:ext cx="3994031" cy="1470804"/>
          </a:xfrm>
          <a:prstGeom prst="wedgeRoundRectCallout">
            <a:avLst>
              <a:gd name="adj1" fmla="val -79581"/>
              <a:gd name="adj2" fmla="val 51356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F0D16F82-AAA2-9942-DF3E-8997988CB5AC}"/>
              </a:ext>
            </a:extLst>
          </p:cNvPr>
          <p:cNvSpPr/>
          <p:nvPr/>
        </p:nvSpPr>
        <p:spPr>
          <a:xfrm>
            <a:off x="8022018" y="1958196"/>
            <a:ext cx="3994031" cy="1470804"/>
          </a:xfrm>
          <a:prstGeom prst="wedgeRoundRectCallout">
            <a:avLst>
              <a:gd name="adj1" fmla="val -79581"/>
              <a:gd name="adj2" fmla="val 51356"/>
              <a:gd name="adj3" fmla="val 16667"/>
            </a:avLst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71FB9C-AD6B-30DE-C9E7-F566BF4AD078}"/>
              </a:ext>
            </a:extLst>
          </p:cNvPr>
          <p:cNvSpPr txBox="1"/>
          <p:nvPr/>
        </p:nvSpPr>
        <p:spPr>
          <a:xfrm>
            <a:off x="556142" y="497746"/>
            <a:ext cx="650925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Auf dem Pausenhof: Du möchtest mitspielen! Die anderen lassen dich nicht mitspielen!  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agonaler Streifen 7">
            <a:extLst>
              <a:ext uri="{FF2B5EF4-FFF2-40B4-BE49-F238E27FC236}">
                <a16:creationId xmlns:a16="http://schemas.microsoft.com/office/drawing/2014/main" id="{53B736A4-9FDA-19F2-FB2B-6EF99CA4C8D0}"/>
              </a:ext>
            </a:extLst>
          </p:cNvPr>
          <p:cNvSpPr/>
          <p:nvPr/>
        </p:nvSpPr>
        <p:spPr>
          <a:xfrm>
            <a:off x="8640147" y="3694922"/>
            <a:ext cx="1987420" cy="2220685"/>
          </a:xfrm>
          <a:prstGeom prst="diagStripe">
            <a:avLst>
              <a:gd name="adj" fmla="val 71429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Diagonaler Streifen 8">
            <a:extLst>
              <a:ext uri="{FF2B5EF4-FFF2-40B4-BE49-F238E27FC236}">
                <a16:creationId xmlns:a16="http://schemas.microsoft.com/office/drawing/2014/main" id="{C66AA9E9-7CF0-DAA7-C5F5-B94651A023A6}"/>
              </a:ext>
            </a:extLst>
          </p:cNvPr>
          <p:cNvSpPr/>
          <p:nvPr/>
        </p:nvSpPr>
        <p:spPr>
          <a:xfrm rot="5400000">
            <a:off x="7647741" y="4923203"/>
            <a:ext cx="1311716" cy="6730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C13368-BE87-8959-4F71-9B3CB361A78E}"/>
              </a:ext>
            </a:extLst>
          </p:cNvPr>
          <p:cNvSpPr txBox="1"/>
          <p:nvPr/>
        </p:nvSpPr>
        <p:spPr>
          <a:xfrm>
            <a:off x="4565379" y="5400342"/>
            <a:ext cx="252873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MEINUNG: Das könntest du sagen</a:t>
            </a:r>
          </a:p>
          <a:p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2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2,3,4,5,6	©istockphoto.com/Polina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Tomtosova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		Bayerische Staatsregierung, Die Verfassung des Freistaates Bayern, auf: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https://www.bayern.de/der-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freistaat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/, 3.11.2024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838200" y="2954400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838200" y="3429000"/>
            <a:ext cx="10110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Schöllmann, Sven/ Schöllmann, Evelyn: Die Giraffensprache für ein gutes Klassenklima in der Grundschule. Übungen, Spiele, Kopiervorlagen und Lieder zur Gewaltfreien Kommunikation, Mühlheim an der Ruhr 2023.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Stollreiter, Konrad/ Martin, Stefanie (Bearbeitung)/ Bayerische Landeszentrale für politische Bildung: Verfassung des Freistaates Bayern. Grundgesetz für die Bundesrepublik Deutschland – mit Änderungen im Zusammenhang mit dem Vertrag von Lissabon, München 2009.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Paus, Markus.: Giraffensprache in der Grundschule. Gewaltfreie Kommunikation als Unterstützungsfaktor der Mitbestimmung, in: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Cejvan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S./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Gerbeshi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L./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Martschinke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S./ Ertl, S./ Grüning, M (Hrsg.).: Mitbestimmung in der Grundschule. Anregungen aus der Praxis für die Praxis, Beltz, Juventa 2024.</a:t>
            </a: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Arbeitskreis Wertebildung erstellt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Breitbild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Meinungsfreiheit</dc:title>
  <dc:creator>ISB München</dc:creator>
  <cp:lastModifiedBy>Weber, Alexandra</cp:lastModifiedBy>
  <cp:revision>25</cp:revision>
  <dcterms:created xsi:type="dcterms:W3CDTF">2024-06-12T15:52:19Z</dcterms:created>
  <dcterms:modified xsi:type="dcterms:W3CDTF">2025-04-30T12:52:38Z</dcterms:modified>
</cp:coreProperties>
</file>