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1" r:id="rId3"/>
    <p:sldId id="264" r:id="rId4"/>
    <p:sldId id="283" r:id="rId5"/>
    <p:sldId id="282" r:id="rId6"/>
    <p:sldId id="284" r:id="rId7"/>
    <p:sldId id="273" r:id="rId8"/>
    <p:sldId id="27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7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37A92-38DF-E443-B27C-F6754D7C8199}" type="datetimeFigureOut">
              <a:rPr lang="de-DE" smtClean="0"/>
              <a:t>25.08.2025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84B60-65EA-AF4A-A260-9CC8CBD105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6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6F6E1D-590E-33AA-FB97-299EDD4A884F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8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AFAA-9BBE-47EE-BC62-46FF2F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652B30-99BE-477D-859B-7E833BDEC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A791FF-ABFC-42B0-890B-000BBA4C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5091C5-ED85-481D-827A-0F8B76C05C06}" type="datetimeFigureOut">
              <a:rPr lang="de-DE" smtClean="0"/>
              <a:t>25.08.2025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929F7-1BA9-4B28-B4CA-BB1F70B8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E23B97-D320-4598-B2FE-753F17C8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EE1BBA-F88F-4D44-8D8D-8BC0C6D210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54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75306-EFD4-4D54-AF33-1632B827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5D1008-A0C8-4790-972A-2B2A6ECD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91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934D2-AAFC-4114-9CDC-3828731E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2A0235-45BC-440E-AAF4-723CC0A54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36CD9D-B741-44C8-8E35-1BC3D57C3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3333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427AC-9839-4219-9A0F-73207DE9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89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243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008F972-9B76-4015-868C-BBE8F604C2D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F0C98-E287-4848-A344-09F890479653}"/>
              </a:ext>
            </a:extLst>
          </p:cNvPr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 dirty="0"/>
          </a:p>
        </p:txBody>
      </p:sp>
      <p:pic>
        <p:nvPicPr>
          <p:cNvPr id="9" name="Grafik 8" descr="Ein Pinselstrich">
            <a:extLst>
              <a:ext uri="{FF2B5EF4-FFF2-40B4-BE49-F238E27FC236}">
                <a16:creationId xmlns:a16="http://schemas.microsoft.com/office/drawing/2014/main" id="{7FDA39BC-BE98-435A-BC33-E85D11D127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>
            <a:extLst>
              <a:ext uri="{FF2B5EF4-FFF2-40B4-BE49-F238E27FC236}">
                <a16:creationId xmlns:a16="http://schemas.microsoft.com/office/drawing/2014/main" id="{0C2AAF5E-8FF3-4D66-8639-03C692917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8CF5A1-5613-4C54-B25E-8A34897FCE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8" y="6358056"/>
            <a:ext cx="390450" cy="3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4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penverein.de/verband" TargetMode="External"/><Relationship Id="rId2" Type="http://schemas.openxmlformats.org/officeDocument/2006/relationships/hyperlink" Target="https://commons.wikimedia.org/wiki/File:DAVLogo-cl_RGB.sv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7469676-6126-4408-83BC-0E3E5F2BE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26" y="1242204"/>
            <a:ext cx="9784548" cy="415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97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Wolke, Himmel, Natur enthält.&#10;&#10;KI-generierte Inhalte können fehlerhaft sein.">
            <a:extLst>
              <a:ext uri="{FF2B5EF4-FFF2-40B4-BE49-F238E27FC236}">
                <a16:creationId xmlns:a16="http://schemas.microsoft.com/office/drawing/2014/main" id="{8A08EFEC-420E-56AF-9830-0DDFB3988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190499"/>
            <a:ext cx="8826500" cy="588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7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FFFEF00-DE58-4966-8A45-DC440EC23A76}"/>
              </a:ext>
            </a:extLst>
          </p:cNvPr>
          <p:cNvSpPr/>
          <p:nvPr/>
        </p:nvSpPr>
        <p:spPr>
          <a:xfrm>
            <a:off x="933450" y="447675"/>
            <a:ext cx="10029825" cy="866775"/>
          </a:xfrm>
          <a:prstGeom prst="rect">
            <a:avLst/>
          </a:prstGeom>
          <a:solidFill>
            <a:srgbClr val="6524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1"/>
          <p:cNvSpPr txBox="1"/>
          <p:nvPr/>
        </p:nvSpPr>
        <p:spPr bwMode="auto">
          <a:xfrm>
            <a:off x="568692" y="669939"/>
            <a:ext cx="10515600" cy="450078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200" dirty="0">
                <a:solidFill>
                  <a:schemeClr val="bg1"/>
                </a:solidFill>
                <a:latin typeface="Arial"/>
                <a:cs typeface="Arial"/>
              </a:rPr>
              <a:t>Art. 141 BV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" name="Titel 1"/>
          <p:cNvSpPr txBox="1"/>
          <p:nvPr/>
        </p:nvSpPr>
        <p:spPr bwMode="auto">
          <a:xfrm>
            <a:off x="568692" y="2021757"/>
            <a:ext cx="10515600" cy="450078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DF2897-B418-B18B-8B4B-660524723404}"/>
              </a:ext>
            </a:extLst>
          </p:cNvPr>
          <p:cNvSpPr txBox="1"/>
          <p:nvPr/>
        </p:nvSpPr>
        <p:spPr bwMode="auto">
          <a:xfrm>
            <a:off x="1220603" y="1914134"/>
            <a:ext cx="9455517" cy="207320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de-DE" sz="2400" baseline="30000" dirty="0"/>
              <a:t>1</a:t>
            </a:r>
            <a:r>
              <a:rPr lang="de-DE" sz="2400" dirty="0"/>
              <a:t>Der Schutz der natürlichen Lebensgrundlagen ist, auch eingedenk der Verantwortung für die kommenden Generationen, der besonderen Fürsorge jedes einzelnen und der staatlichen Gemeinschaft anvertraut. </a:t>
            </a:r>
            <a:r>
              <a:rPr lang="de-DE" sz="2400" baseline="30000" dirty="0"/>
              <a:t>2</a:t>
            </a:r>
            <a:r>
              <a:rPr lang="de-DE" sz="2400" dirty="0"/>
              <a:t>Tiere werden als Lebewesen und Mitgeschöpfe geachtet und geschützt. </a:t>
            </a:r>
            <a:r>
              <a:rPr lang="de-DE" sz="2400" baseline="30000" dirty="0"/>
              <a:t>3</a:t>
            </a:r>
            <a:r>
              <a:rPr lang="de-DE" sz="2400" dirty="0"/>
              <a:t>Mit Naturgütern ist schonend und sparsam umzugehen.</a:t>
            </a:r>
          </a:p>
          <a:p>
            <a:pPr marL="457200" indent="-457200">
              <a:buAutoNum type="arabicParenBoth"/>
              <a:defRPr/>
            </a:pPr>
            <a:endParaRPr lang="de-DE" sz="105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03EF138-BBF3-6C84-1433-51F877E5B512}"/>
              </a:ext>
            </a:extLst>
          </p:cNvPr>
          <p:cNvSpPr txBox="1"/>
          <p:nvPr/>
        </p:nvSpPr>
        <p:spPr bwMode="auto">
          <a:xfrm>
            <a:off x="568692" y="4108122"/>
            <a:ext cx="10515600" cy="1711815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endParaRPr lang="de-DE" sz="105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2EDFF82-F463-126D-DABB-06D2E43885AC}"/>
              </a:ext>
            </a:extLst>
          </p:cNvPr>
          <p:cNvSpPr txBox="1"/>
          <p:nvPr/>
        </p:nvSpPr>
        <p:spPr bwMode="auto">
          <a:xfrm>
            <a:off x="838200" y="4108122"/>
            <a:ext cx="10515600" cy="1711815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endParaRPr lang="de-DE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03D92B-1D73-BA0D-D9F2-6A432BCCC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3706" y="1498600"/>
            <a:ext cx="7479612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Zeichnung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DB6D1991-643E-F02E-73A0-110835D5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325" y="1583792"/>
            <a:ext cx="2560320" cy="256032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Bild, Kleidung, Zeichnung, Haus enthält.&#10;&#10;KI-generierte Inhalte können fehlerhaft sein.">
            <a:extLst>
              <a:ext uri="{FF2B5EF4-FFF2-40B4-BE49-F238E27FC236}">
                <a16:creationId xmlns:a16="http://schemas.microsoft.com/office/drawing/2014/main" id="{74728177-A9EE-210F-DB29-0DE683477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62" y="1583792"/>
            <a:ext cx="2560320" cy="25603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Kleidung, Mann, Perso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C811CB0E-90DD-4431-BC1A-D25B48A5B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583792"/>
            <a:ext cx="2560320" cy="25603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Kleidung, Bild, Person, Zeichnung enthält.&#10;&#10;KI-generierte Inhalte können fehlerhaft sein.">
            <a:extLst>
              <a:ext uri="{FF2B5EF4-FFF2-40B4-BE49-F238E27FC236}">
                <a16:creationId xmlns:a16="http://schemas.microsoft.com/office/drawing/2014/main" id="{E62BFF8E-DC66-3D7A-3DD6-9022D1248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710" y="1583792"/>
            <a:ext cx="2560320" cy="256032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23178C4-0F69-B41F-CB3E-2F020EA84AAB}"/>
              </a:ext>
            </a:extLst>
          </p:cNvPr>
          <p:cNvSpPr txBox="1"/>
          <p:nvPr/>
        </p:nvSpPr>
        <p:spPr>
          <a:xfrm>
            <a:off x="733488" y="1011912"/>
            <a:ext cx="1982802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5D75F6-BD6E-DBFF-AA2E-239D51C79CD4}"/>
              </a:ext>
            </a:extLst>
          </p:cNvPr>
          <p:cNvSpPr txBox="1"/>
          <p:nvPr/>
        </p:nvSpPr>
        <p:spPr>
          <a:xfrm>
            <a:off x="733488" y="4337992"/>
            <a:ext cx="1982802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Offizielle Berg- und Schutzhütten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15E991B-9E42-6E4D-005F-9B147CEF29E9}"/>
              </a:ext>
            </a:extLst>
          </p:cNvPr>
          <p:cNvSpPr txBox="1"/>
          <p:nvPr/>
        </p:nvSpPr>
        <p:spPr>
          <a:xfrm>
            <a:off x="3660691" y="1011911"/>
            <a:ext cx="1982802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30.000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DC0D969-36ED-A1B6-E93C-97741CB4B1ED}"/>
              </a:ext>
            </a:extLst>
          </p:cNvPr>
          <p:cNvSpPr txBox="1"/>
          <p:nvPr/>
        </p:nvSpPr>
        <p:spPr>
          <a:xfrm>
            <a:off x="3476054" y="4254328"/>
            <a:ext cx="2433411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km gesicherte sowie gepflegte Wege und Steige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9F3E4F8-EAE2-18FE-9C26-A3214FC5A605}"/>
              </a:ext>
            </a:extLst>
          </p:cNvPr>
          <p:cNvSpPr txBox="1"/>
          <p:nvPr/>
        </p:nvSpPr>
        <p:spPr>
          <a:xfrm>
            <a:off x="6501698" y="1011910"/>
            <a:ext cx="1982802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ca.100.000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A170663-FEB3-DBF7-9D6B-C7C3E43CFAA4}"/>
              </a:ext>
            </a:extLst>
          </p:cNvPr>
          <p:cNvSpPr txBox="1"/>
          <p:nvPr/>
        </p:nvSpPr>
        <p:spPr>
          <a:xfrm>
            <a:off x="6282537" y="4254328"/>
            <a:ext cx="2433411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Einzelveran-staltungen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für Wettkämpfe und Naturschutz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8E56E7C-4E4E-60AD-424C-759978346A98}"/>
              </a:ext>
            </a:extLst>
          </p:cNvPr>
          <p:cNvSpPr txBox="1"/>
          <p:nvPr/>
        </p:nvSpPr>
        <p:spPr>
          <a:xfrm>
            <a:off x="9475710" y="1011910"/>
            <a:ext cx="1982802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ca. 2,4 Mio.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718A1C-C02D-2C6F-ABA7-71ECFFE790EB}"/>
              </a:ext>
            </a:extLst>
          </p:cNvPr>
          <p:cNvSpPr txBox="1"/>
          <p:nvPr/>
        </p:nvSpPr>
        <p:spPr>
          <a:xfrm>
            <a:off x="9343779" y="4272259"/>
            <a:ext cx="2433411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Stunden pro Jahr geleistete ehrenamtliche Arbeit</a:t>
            </a:r>
          </a:p>
        </p:txBody>
      </p:sp>
    </p:spTree>
    <p:extLst>
      <p:ext uri="{BB962C8B-B14F-4D97-AF65-F5344CB8AC3E}">
        <p14:creationId xmlns:p14="http://schemas.microsoft.com/office/powerpoint/2010/main" val="13774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BC9798C-397E-5E89-3E72-35479C6AB27A}"/>
              </a:ext>
            </a:extLst>
          </p:cNvPr>
          <p:cNvSpPr txBox="1"/>
          <p:nvPr/>
        </p:nvSpPr>
        <p:spPr>
          <a:xfrm>
            <a:off x="224853" y="2518348"/>
            <a:ext cx="1136254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Etwas, das ICH zum Schutz der Natur beitragen kann, ist: 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1723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16D20-CA53-49A5-B434-41CC377F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326"/>
            <a:ext cx="10515600" cy="1325563"/>
          </a:xfrm>
        </p:spPr>
        <p:txBody>
          <a:bodyPr/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Bildquellen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1048FF9-02BE-4CDB-AC43-7FA6630461C1}"/>
              </a:ext>
            </a:extLst>
          </p:cNvPr>
          <p:cNvSpPr txBox="1"/>
          <p:nvPr/>
        </p:nvSpPr>
        <p:spPr>
          <a:xfrm>
            <a:off x="838200" y="1127218"/>
            <a:ext cx="10737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2 </a:t>
            </a:r>
            <a:r>
              <a:rPr lang="de-DE" sz="1400" i="0" dirty="0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Alpen zweigeteilt, erstellt mit KI </a:t>
            </a:r>
            <a:r>
              <a:rPr lang="de-DE" sz="1400" dirty="0">
                <a:solidFill>
                  <a:srgbClr val="21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DE" sz="1400" dirty="0" err="1">
                <a:solidFill>
                  <a:srgbClr val="21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r>
              <a:rPr lang="de-DE" sz="1400" i="0" dirty="0">
                <a:solidFill>
                  <a:srgbClr val="21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DL vom 24.05.2025.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4 Logo DAV, CC Lizenz,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https://commons.wikimedia.org/wiki/File:DAVLogo-cl_RGB.svg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DL vom 27.05.2025.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Folie 5 Aufgaben des DAV, erstellt mit KI von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DL vom 27.05.2025.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901778B-DB21-2344-942B-1232ACB71CF6}"/>
              </a:ext>
            </a:extLst>
          </p:cNvPr>
          <p:cNvSpPr txBox="1">
            <a:spLocks/>
          </p:cNvSpPr>
          <p:nvPr/>
        </p:nvSpPr>
        <p:spPr>
          <a:xfrm>
            <a:off x="838200" y="39442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 dirty="0"/>
              <a:t>Verwendete Literatur/Links</a:t>
            </a:r>
          </a:p>
          <a:p>
            <a:endParaRPr lang="de-DE" sz="2400" dirty="0"/>
          </a:p>
          <a:p>
            <a:r>
              <a:rPr lang="de-DE" sz="1400" dirty="0">
                <a:hlinkClick r:id="rId3"/>
              </a:rPr>
              <a:t>https://www.alpenverein.de/verband</a:t>
            </a:r>
            <a:r>
              <a:rPr lang="de-DE" sz="1400" dirty="0"/>
              <a:t>, DL vom 27.05.2025</a:t>
            </a:r>
          </a:p>
        </p:txBody>
      </p:sp>
    </p:spTree>
    <p:extLst>
      <p:ext uri="{BB962C8B-B14F-4D97-AF65-F5344CB8AC3E}">
        <p14:creationId xmlns:p14="http://schemas.microsoft.com/office/powerpoint/2010/main" val="289360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EAC8428-AEA9-4B82-8EC6-909ACC209338}"/>
              </a:ext>
            </a:extLst>
          </p:cNvPr>
          <p:cNvSpPr txBox="1"/>
          <p:nvPr/>
        </p:nvSpPr>
        <p:spPr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Dieses Material wurde im Arbeitskreis Politische Bildung erstellt.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3AD8DF-A8C0-4E9A-A9FA-1F3044D67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4" y="2636464"/>
            <a:ext cx="5108891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5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Office PowerPoint</Application>
  <PresentationFormat>Breitbild</PresentationFormat>
  <Paragraphs>20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Bildquellen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Staatsinstitut für Schulqualität und Bildungsforschung</dc:creator>
  <cp:lastModifiedBy>Weber, Alexandra</cp:lastModifiedBy>
  <cp:revision>36</cp:revision>
  <dcterms:created xsi:type="dcterms:W3CDTF">2024-06-12T15:52:19Z</dcterms:created>
  <dcterms:modified xsi:type="dcterms:W3CDTF">2025-08-25T12:08:59Z</dcterms:modified>
</cp:coreProperties>
</file>