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341" r:id="rId3"/>
    <p:sldId id="351" r:id="rId4"/>
    <p:sldId id="352" r:id="rId5"/>
    <p:sldId id="354" r:id="rId6"/>
    <p:sldId id="274" r:id="rId7"/>
    <p:sldId id="273" r:id="rId8"/>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2483"/>
    <a:srgbClr val="BA75D9"/>
    <a:srgbClr val="662483"/>
    <a:srgbClr val="E61873"/>
    <a:srgbClr val="FFFFFF"/>
    <a:srgbClr val="CE9C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309" autoAdjust="0"/>
    <p:restoredTop sz="86182" autoAdjust="0"/>
  </p:normalViewPr>
  <p:slideViewPr>
    <p:cSldViewPr snapToGrid="0">
      <p:cViewPr varScale="1">
        <p:scale>
          <a:sx n="95" d="100"/>
          <a:sy n="95" d="100"/>
        </p:scale>
        <p:origin x="690" y="66"/>
      </p:cViewPr>
      <p:guideLst/>
    </p:cSldViewPr>
  </p:slideViewPr>
  <p:notesTextViewPr>
    <p:cViewPr>
      <p:scale>
        <a:sx n="66" d="100"/>
        <a:sy n="66"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4457B9-9A4E-43CD-A30F-225ABDA39837}" type="datetimeFigureOut">
              <a:rPr lang="de-DE" smtClean="0"/>
              <a:t>25.08.2025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23A1A0-E829-41CA-B8E2-45E0A51C128C}" type="slidenum">
              <a:rPr lang="de-DE" smtClean="0"/>
              <a:t>‹Nr.›</a:t>
            </a:fld>
            <a:endParaRPr lang="de-DE"/>
          </a:p>
        </p:txBody>
      </p:sp>
    </p:spTree>
    <p:extLst>
      <p:ext uri="{BB962C8B-B14F-4D97-AF65-F5344CB8AC3E}">
        <p14:creationId xmlns:p14="http://schemas.microsoft.com/office/powerpoint/2010/main" val="19970851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Klicken Sie in der Präsentation auf das Play Symbol. Der Beitrag sollte sich dann öffnen.</a:t>
            </a:r>
          </a:p>
          <a:p>
            <a:r>
              <a:rPr lang="de-DE" dirty="0"/>
              <a:t>Ansonsten finden Sie hier nochmals den Link zum Video. </a:t>
            </a:r>
          </a:p>
          <a:p>
            <a:r>
              <a:rPr lang="de-DE" dirty="0"/>
              <a:t>https://www.ardmediathek.de/video/br24sport/olympia-bewerbung-der-stadt-muenchen-ja-oder-nein/br/Y3JpZDovL2JyLmRlL2Jyb2FkY2FzdC9hYWQzNGVmOC1lYWM5LTQxOGEtYTAyMS1hNGQ3MjgzYzc2YTlfb25saW5lYnJvYWRjYXN0L3NlY3Rpb24vYWFkMzRlZjgtZWFjOS00MThhLWEwMjEtYTRkNzI4M2M3NmE5 </a:t>
            </a:r>
          </a:p>
        </p:txBody>
      </p:sp>
      <p:sp>
        <p:nvSpPr>
          <p:cNvPr id="4" name="Foliennummernplatzhalter 3"/>
          <p:cNvSpPr>
            <a:spLocks noGrp="1"/>
          </p:cNvSpPr>
          <p:nvPr>
            <p:ph type="sldNum" sz="quarter" idx="5"/>
          </p:nvPr>
        </p:nvSpPr>
        <p:spPr/>
        <p:txBody>
          <a:bodyPr/>
          <a:lstStyle/>
          <a:p>
            <a:fld id="{0323A1A0-E829-41CA-B8E2-45E0A51C128C}" type="slidenum">
              <a:rPr lang="de-DE" smtClean="0"/>
              <a:t>2</a:t>
            </a:fld>
            <a:endParaRPr lang="de-DE"/>
          </a:p>
        </p:txBody>
      </p:sp>
    </p:spTree>
    <p:extLst>
      <p:ext uri="{BB962C8B-B14F-4D97-AF65-F5344CB8AC3E}">
        <p14:creationId xmlns:p14="http://schemas.microsoft.com/office/powerpoint/2010/main" val="2207369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Contra:</a:t>
            </a:r>
          </a:p>
          <a:p>
            <a:r>
              <a:rPr lang="de-DE" sz="1200" dirty="0">
                <a:latin typeface="Arial" panose="020B0604020202020204" pitchFamily="34" charset="0"/>
                <a:cs typeface="Arial" panose="020B0604020202020204" pitchFamily="34" charset="0"/>
              </a:rPr>
              <a:t>Hohe Bewerbungs- und Organisationskosten, Umweltbelastung, Flächenversiegelung, Teure Sicherheitskonzepte, Steigende Mieten, Verschwinden von Ackerflächen, Obdachlose werden vertrieben, Geld besser in sozialen Wohnungsbau stecken, Kommerzialisierung von Sport, Breitensport werden vor und während der Spiele von Trainingsorten verdrängt, Hoher Erwartungsdruck für heimische Athleten, Teure Ticketpreise</a:t>
            </a:r>
          </a:p>
          <a:p>
            <a:endParaRPr lang="de-DE" sz="1200" dirty="0">
              <a:latin typeface="Arial" panose="020B0604020202020204" pitchFamily="34" charset="0"/>
              <a:cs typeface="Arial" panose="020B0604020202020204" pitchFamily="34" charset="0"/>
            </a:endParaRPr>
          </a:p>
          <a:p>
            <a:r>
              <a:rPr lang="de-DE" sz="1200" dirty="0">
                <a:latin typeface="Arial" panose="020B0604020202020204" pitchFamily="34" charset="0"/>
                <a:cs typeface="Arial" panose="020B0604020202020204" pitchFamily="34" charset="0"/>
              </a:rPr>
              <a:t>Pro: Gelebte Demokratie durch Bürgerentscheid über die Bewerbung, </a:t>
            </a:r>
            <a:r>
              <a:rPr lang="de-DE" dirty="0">
                <a:latin typeface="Arial" panose="020B0604020202020204" pitchFamily="34" charset="0"/>
                <a:cs typeface="Arial" panose="020B0604020202020204" pitchFamily="34" charset="0"/>
              </a:rPr>
              <a:t>Stadtentwicklungsprojekte gehen schnell voran, langfristig nutzbare Infrastruktur wird gebaut (Neue Verkehrslinien), Inklusion wird gefördert durch die Paralympics, Barrierefreiheit wird verbessert, zahlreiche sanierte und barrierefreie neue Sportstätten, neue Vorbilder für Jugendliche, Weniger bekannte Sportarten bekommen eine große Bühne, Internationale Veranstaltungen zur Völkerverständigung, Zusammengehörigkeitsgefühl erleben, Wirtschaftsfaktor für Bau- und Tourismusbranche, lokale Produkte können vermarktet werden, Sport verbindet, Kostenlose Veranstaltungen und Wettbewerbe, Mitmachaktionen</a:t>
            </a:r>
            <a:endParaRPr lang="de-DE" sz="1200" dirty="0">
              <a:latin typeface="Arial" panose="020B0604020202020204" pitchFamily="34" charset="0"/>
              <a:cs typeface="Arial" panose="020B0604020202020204" pitchFamily="34" charset="0"/>
            </a:endParaRPr>
          </a:p>
          <a:p>
            <a:endParaRPr lang="de-DE" dirty="0"/>
          </a:p>
        </p:txBody>
      </p:sp>
      <p:sp>
        <p:nvSpPr>
          <p:cNvPr id="4" name="Foliennummernplatzhalter 3"/>
          <p:cNvSpPr>
            <a:spLocks noGrp="1"/>
          </p:cNvSpPr>
          <p:nvPr>
            <p:ph type="sldNum" sz="quarter" idx="5"/>
          </p:nvPr>
        </p:nvSpPr>
        <p:spPr/>
        <p:txBody>
          <a:bodyPr/>
          <a:lstStyle/>
          <a:p>
            <a:fld id="{0323A1A0-E829-41CA-B8E2-45E0A51C128C}" type="slidenum">
              <a:rPr lang="de-DE" smtClean="0"/>
              <a:t>4</a:t>
            </a:fld>
            <a:endParaRPr lang="de-DE"/>
          </a:p>
        </p:txBody>
      </p:sp>
    </p:spTree>
    <p:extLst>
      <p:ext uri="{BB962C8B-B14F-4D97-AF65-F5344CB8AC3E}">
        <p14:creationId xmlns:p14="http://schemas.microsoft.com/office/powerpoint/2010/main" val="14396480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0323A1A0-E829-41CA-B8E2-45E0A51C128C}" type="slidenum">
              <a:rPr lang="de-DE" smtClean="0"/>
              <a:t>5</a:t>
            </a:fld>
            <a:endParaRPr lang="de-DE"/>
          </a:p>
        </p:txBody>
      </p:sp>
    </p:spTree>
    <p:extLst>
      <p:ext uri="{BB962C8B-B14F-4D97-AF65-F5344CB8AC3E}">
        <p14:creationId xmlns:p14="http://schemas.microsoft.com/office/powerpoint/2010/main" val="3288431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2382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29AFAA-9BBE-47EE-BC62-46FF2FF09C68}"/>
              </a:ext>
            </a:extLst>
          </p:cNvPr>
          <p:cNvSpPr>
            <a:spLocks noGrp="1"/>
          </p:cNvSpPr>
          <p:nvPr>
            <p:ph type="title"/>
          </p:nvPr>
        </p:nvSpPr>
        <p:spPr>
          <a:xfrm>
            <a:off x="838200" y="365125"/>
            <a:ext cx="10515600" cy="1325563"/>
          </a:xfrm>
          <a:prstGeom prst="rect">
            <a:avLst/>
          </a:prstGeom>
        </p:spPr>
        <p:txBody>
          <a:bodyPr/>
          <a:lstStyle>
            <a:lvl1pPr>
              <a:defRPr>
                <a:latin typeface="Arial" panose="020B0604020202020204" pitchFamily="34" charset="0"/>
                <a:cs typeface="Arial" panose="020B0604020202020204" pitchFamily="34" charset="0"/>
              </a:defRPr>
            </a:lvl1pPr>
          </a:lstStyle>
          <a:p>
            <a:r>
              <a:rPr lang="de-DE" dirty="0"/>
              <a:t>Mastertitelformat bearbeiten</a:t>
            </a:r>
          </a:p>
        </p:txBody>
      </p:sp>
      <p:sp>
        <p:nvSpPr>
          <p:cNvPr id="3" name="Inhaltsplatzhalter 2">
            <a:extLst>
              <a:ext uri="{FF2B5EF4-FFF2-40B4-BE49-F238E27FC236}">
                <a16:creationId xmlns:a16="http://schemas.microsoft.com/office/drawing/2014/main" id="{5B652B30-99BE-477D-859B-7E833BDECF82}"/>
              </a:ext>
            </a:extLst>
          </p:cNvPr>
          <p:cNvSpPr>
            <a:spLocks noGrp="1"/>
          </p:cNvSpPr>
          <p:nvPr>
            <p:ph idx="1"/>
          </p:nvPr>
        </p:nvSpPr>
        <p:spPr>
          <a:xfrm>
            <a:off x="838200" y="1825625"/>
            <a:ext cx="10515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a:extLst>
              <a:ext uri="{FF2B5EF4-FFF2-40B4-BE49-F238E27FC236}">
                <a16:creationId xmlns:a16="http://schemas.microsoft.com/office/drawing/2014/main" id="{13A791FF-ABFC-42B0-890B-000BBA4C8B97}"/>
              </a:ext>
            </a:extLst>
          </p:cNvPr>
          <p:cNvSpPr>
            <a:spLocks noGrp="1"/>
          </p:cNvSpPr>
          <p:nvPr>
            <p:ph type="dt" sz="half" idx="10"/>
          </p:nvPr>
        </p:nvSpPr>
        <p:spPr>
          <a:xfrm>
            <a:off x="838200" y="6356350"/>
            <a:ext cx="2743200" cy="365125"/>
          </a:xfrm>
          <a:prstGeom prst="rect">
            <a:avLst/>
          </a:prstGeom>
        </p:spPr>
        <p:txBody>
          <a:bodyPr/>
          <a:lstStyle/>
          <a:p>
            <a:fld id="{645091C5-ED85-481D-827A-0F8B76C05C06}" type="datetimeFigureOut">
              <a:rPr lang="de-DE" smtClean="0"/>
              <a:t>25.08.2025</a:t>
            </a:fld>
            <a:endParaRPr lang="de-DE"/>
          </a:p>
        </p:txBody>
      </p:sp>
      <p:sp>
        <p:nvSpPr>
          <p:cNvPr id="5" name="Fußzeilenplatzhalter 4">
            <a:extLst>
              <a:ext uri="{FF2B5EF4-FFF2-40B4-BE49-F238E27FC236}">
                <a16:creationId xmlns:a16="http://schemas.microsoft.com/office/drawing/2014/main" id="{662929F7-1BA9-4B28-B4CA-BB1F70B8723A}"/>
              </a:ext>
            </a:extLst>
          </p:cNvPr>
          <p:cNvSpPr>
            <a:spLocks noGrp="1"/>
          </p:cNvSpPr>
          <p:nvPr>
            <p:ph type="ftr" sz="quarter" idx="11"/>
          </p:nvPr>
        </p:nvSpPr>
        <p:spPr>
          <a:xfrm>
            <a:off x="4038600" y="6356350"/>
            <a:ext cx="4114800" cy="365125"/>
          </a:xfrm>
          <a:prstGeom prst="rect">
            <a:avLst/>
          </a:prstGeom>
        </p:spPr>
        <p:txBody>
          <a:bodyPr/>
          <a:lstStyle/>
          <a:p>
            <a:endParaRPr lang="de-DE"/>
          </a:p>
        </p:txBody>
      </p:sp>
      <p:sp>
        <p:nvSpPr>
          <p:cNvPr id="6" name="Foliennummernplatzhalter 5">
            <a:extLst>
              <a:ext uri="{FF2B5EF4-FFF2-40B4-BE49-F238E27FC236}">
                <a16:creationId xmlns:a16="http://schemas.microsoft.com/office/drawing/2014/main" id="{B0E23B97-D320-4598-B2FE-753F17C89D4B}"/>
              </a:ext>
            </a:extLst>
          </p:cNvPr>
          <p:cNvSpPr>
            <a:spLocks noGrp="1"/>
          </p:cNvSpPr>
          <p:nvPr>
            <p:ph type="sldNum" sz="quarter" idx="12"/>
          </p:nvPr>
        </p:nvSpPr>
        <p:spPr>
          <a:xfrm>
            <a:off x="8610600" y="6356350"/>
            <a:ext cx="2743200" cy="365125"/>
          </a:xfrm>
          <a:prstGeom prst="rect">
            <a:avLst/>
          </a:prstGeom>
        </p:spPr>
        <p:txBody>
          <a:bodyPr/>
          <a:lstStyle/>
          <a:p>
            <a:fld id="{63EE1BBA-F88F-4D44-8D8D-8BC0C6D210A6}" type="slidenum">
              <a:rPr lang="de-DE" smtClean="0"/>
              <a:t>‹Nr.›</a:t>
            </a:fld>
            <a:endParaRPr lang="de-DE"/>
          </a:p>
        </p:txBody>
      </p:sp>
    </p:spTree>
    <p:extLst>
      <p:ext uri="{BB962C8B-B14F-4D97-AF65-F5344CB8AC3E}">
        <p14:creationId xmlns:p14="http://schemas.microsoft.com/office/powerpoint/2010/main" val="3608547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575306-EFD4-4D54-AF33-1632B8273DE8}"/>
              </a:ext>
            </a:extLst>
          </p:cNvPr>
          <p:cNvSpPr>
            <a:spLocks noGrp="1"/>
          </p:cNvSpPr>
          <p:nvPr>
            <p:ph type="title"/>
          </p:nvPr>
        </p:nvSpPr>
        <p:spPr>
          <a:xfrm>
            <a:off x="831850" y="1709738"/>
            <a:ext cx="10515600" cy="2852737"/>
          </a:xfrm>
          <a:prstGeom prst="rect">
            <a:avLst/>
          </a:prstGeom>
        </p:spPr>
        <p:txBody>
          <a:bodyPr anchor="b"/>
          <a:lstStyle>
            <a:lvl1pPr>
              <a:defRPr sz="6000">
                <a:latin typeface="Arial" panose="020B0604020202020204" pitchFamily="34" charset="0"/>
                <a:cs typeface="Arial" panose="020B0604020202020204" pitchFamily="34" charset="0"/>
              </a:defRPr>
            </a:lvl1pPr>
          </a:lstStyle>
          <a:p>
            <a:r>
              <a:rPr lang="de-DE" dirty="0"/>
              <a:t>Mastertitelformat bearbeiten</a:t>
            </a:r>
          </a:p>
        </p:txBody>
      </p:sp>
      <p:sp>
        <p:nvSpPr>
          <p:cNvPr id="3" name="Textplatzhalter 2">
            <a:extLst>
              <a:ext uri="{FF2B5EF4-FFF2-40B4-BE49-F238E27FC236}">
                <a16:creationId xmlns:a16="http://schemas.microsoft.com/office/drawing/2014/main" id="{BD5D1008-A0C8-4790-972A-2B2A6ECDF51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Mastertextformat bearbeiten</a:t>
            </a:r>
          </a:p>
        </p:txBody>
      </p:sp>
    </p:spTree>
    <p:extLst>
      <p:ext uri="{BB962C8B-B14F-4D97-AF65-F5344CB8AC3E}">
        <p14:creationId xmlns:p14="http://schemas.microsoft.com/office/powerpoint/2010/main" val="736914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F934D2-AAFC-4114-9CDC-3828731EE364}"/>
              </a:ext>
            </a:extLst>
          </p:cNvPr>
          <p:cNvSpPr>
            <a:spLocks noGrp="1"/>
          </p:cNvSpPr>
          <p:nvPr>
            <p:ph type="title"/>
          </p:nvPr>
        </p:nvSpPr>
        <p:spPr>
          <a:xfrm>
            <a:off x="838200" y="365125"/>
            <a:ext cx="10515600" cy="1325563"/>
          </a:xfrm>
          <a:prstGeom prst="rect">
            <a:avLst/>
          </a:prstGeom>
        </p:spPr>
        <p:txBody>
          <a:bodyPr/>
          <a:lstStyle>
            <a:lvl1pPr>
              <a:defRPr>
                <a:latin typeface="Arial" panose="020B0604020202020204" pitchFamily="34" charset="0"/>
                <a:cs typeface="Arial" panose="020B0604020202020204" pitchFamily="34" charset="0"/>
              </a:defRPr>
            </a:lvl1pPr>
          </a:lstStyle>
          <a:p>
            <a:r>
              <a:rPr lang="de-DE" dirty="0"/>
              <a:t>Mastertitelformat bearbeiten</a:t>
            </a:r>
          </a:p>
        </p:txBody>
      </p:sp>
      <p:sp>
        <p:nvSpPr>
          <p:cNvPr id="3" name="Inhaltsplatzhalter 2">
            <a:extLst>
              <a:ext uri="{FF2B5EF4-FFF2-40B4-BE49-F238E27FC236}">
                <a16:creationId xmlns:a16="http://schemas.microsoft.com/office/drawing/2014/main" id="{262A0235-45BC-440E-AAF4-723CC0A54215}"/>
              </a:ext>
            </a:extLst>
          </p:cNvPr>
          <p:cNvSpPr>
            <a:spLocks noGrp="1"/>
          </p:cNvSpPr>
          <p:nvPr>
            <p:ph sz="half" idx="1"/>
          </p:nvPr>
        </p:nvSpPr>
        <p:spPr>
          <a:xfrm>
            <a:off x="838200" y="1825625"/>
            <a:ext cx="5181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a:extLst>
              <a:ext uri="{FF2B5EF4-FFF2-40B4-BE49-F238E27FC236}">
                <a16:creationId xmlns:a16="http://schemas.microsoft.com/office/drawing/2014/main" id="{6736CD9D-B741-44C8-8E35-1BC3D57C3182}"/>
              </a:ext>
            </a:extLst>
          </p:cNvPr>
          <p:cNvSpPr>
            <a:spLocks noGrp="1"/>
          </p:cNvSpPr>
          <p:nvPr>
            <p:ph sz="half" idx="2"/>
          </p:nvPr>
        </p:nvSpPr>
        <p:spPr>
          <a:xfrm>
            <a:off x="6172200" y="1825625"/>
            <a:ext cx="5181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2333335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8427AC-9839-4219-9A0F-73207DE99C76}"/>
              </a:ext>
            </a:extLst>
          </p:cNvPr>
          <p:cNvSpPr>
            <a:spLocks noGrp="1"/>
          </p:cNvSpPr>
          <p:nvPr>
            <p:ph type="title"/>
          </p:nvPr>
        </p:nvSpPr>
        <p:spPr>
          <a:xfrm>
            <a:off x="838200" y="365125"/>
            <a:ext cx="10515600" cy="1325563"/>
          </a:xfrm>
          <a:prstGeom prst="rect">
            <a:avLst/>
          </a:prstGeom>
        </p:spPr>
        <p:txBody>
          <a:bodyPr/>
          <a:lstStyle>
            <a:lvl1pPr>
              <a:defRPr>
                <a:latin typeface="Arial" panose="020B0604020202020204" pitchFamily="34" charset="0"/>
                <a:cs typeface="Arial" panose="020B0604020202020204" pitchFamily="34" charset="0"/>
              </a:defRPr>
            </a:lvl1pPr>
          </a:lstStyle>
          <a:p>
            <a:r>
              <a:rPr lang="de-DE" dirty="0"/>
              <a:t>Mastertitelformat bearbeiten</a:t>
            </a:r>
          </a:p>
        </p:txBody>
      </p:sp>
    </p:spTree>
    <p:extLst>
      <p:ext uri="{BB962C8B-B14F-4D97-AF65-F5344CB8AC3E}">
        <p14:creationId xmlns:p14="http://schemas.microsoft.com/office/powerpoint/2010/main" val="1120899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1243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12"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4.svg"/><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Grafik 6" descr="Ein Pinselstrich">
            <a:extLst>
              <a:ext uri="{FF2B5EF4-FFF2-40B4-BE49-F238E27FC236}">
                <a16:creationId xmlns:a16="http://schemas.microsoft.com/office/drawing/2014/main" id="{7008F972-9B76-4015-868C-BBE8F604C2D6}"/>
              </a:ext>
            </a:extLst>
          </p:cNvPr>
          <p:cNvPicPr>
            <a:picLocks noChangeAspect="1"/>
          </p:cNvPicPr>
          <p:nvPr userDrawn="1"/>
        </p:nvPicPr>
        <p:blipFill>
          <a:blip r:embed="rId8">
            <a:extLst>
              <a:ext uri="{96DAC541-7B7A-43D3-8B79-37D633B846F1}">
                <asvg:svgBlip xmlns:asvg="http://schemas.microsoft.com/office/drawing/2016/SVG/main" r:embed="rId9"/>
              </a:ext>
            </a:extLst>
          </a:blip>
          <a:stretch/>
        </p:blipFill>
        <p:spPr bwMode="auto">
          <a:xfrm>
            <a:off x="4137197" y="6088478"/>
            <a:ext cx="3590234" cy="944310"/>
          </a:xfrm>
          <a:prstGeom prst="rect">
            <a:avLst/>
          </a:prstGeom>
        </p:spPr>
      </p:pic>
      <p:sp>
        <p:nvSpPr>
          <p:cNvPr id="8" name="Slide Number Placeholder 5">
            <a:extLst>
              <a:ext uri="{FF2B5EF4-FFF2-40B4-BE49-F238E27FC236}">
                <a16:creationId xmlns:a16="http://schemas.microsoft.com/office/drawing/2014/main" id="{7B1F0C98-E287-4848-A344-09F890479653}"/>
              </a:ext>
            </a:extLst>
          </p:cNvPr>
          <p:cNvSpPr txBox="1"/>
          <p:nvPr userDrawn="1"/>
        </p:nvSpPr>
        <p:spPr bwMode="auto">
          <a:xfrm>
            <a:off x="4498462" y="6466152"/>
            <a:ext cx="2212789" cy="188964"/>
          </a:xfrm>
          <a:prstGeom prst="rect">
            <a:avLst/>
          </a:prstGeom>
          <a:grpFill/>
        </p:spPr>
        <p:txBody>
          <a:bodyPr vert="horz" lIns="91440" tIns="45720" rIns="91440" bIns="45720" rtlCol="0" anchor="ctr"/>
          <a:lstStyle>
            <a:defPPr>
              <a:defRPr lang="en-US"/>
            </a:defPPr>
            <a:lvl1pPr marL="0" algn="r" defTabSz="457200">
              <a:defRPr sz="1100">
                <a:solidFill>
                  <a:srgbClr val="8C98C5"/>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a:lstStyle>
          <a:p>
            <a:pPr>
              <a:defRPr/>
            </a:pPr>
            <a:r>
              <a:rPr lang="de-DE" sz="600" b="0" dirty="0">
                <a:solidFill>
                  <a:schemeClr val="bg1"/>
                </a:solidFill>
                <a:latin typeface="Arial"/>
                <a:ea typeface="Calibri"/>
                <a:cs typeface="Arial"/>
              </a:rPr>
              <a:t>www.politischebildung.schule.bayern.de</a:t>
            </a:r>
            <a:endParaRPr sz="1050" dirty="0"/>
          </a:p>
        </p:txBody>
      </p:sp>
      <p:pic>
        <p:nvPicPr>
          <p:cNvPr id="9" name="Grafik 8" descr="Ein Pinselstrich">
            <a:extLst>
              <a:ext uri="{FF2B5EF4-FFF2-40B4-BE49-F238E27FC236}">
                <a16:creationId xmlns:a16="http://schemas.microsoft.com/office/drawing/2014/main" id="{7FDA39BC-BE98-435A-BC33-E85D11D1275A}"/>
              </a:ext>
            </a:extLst>
          </p:cNvPr>
          <p:cNvPicPr>
            <a:picLocks noChangeAspect="1"/>
          </p:cNvPicPr>
          <p:nvPr userDrawn="1"/>
        </p:nvPicPr>
        <p:blipFill>
          <a:blip r:embed="rId10">
            <a:extLst>
              <a:ext uri="{96DAC541-7B7A-43D3-8B79-37D633B846F1}">
                <asvg:svgBlip xmlns:asvg="http://schemas.microsoft.com/office/drawing/2016/SVG/main" r:embed="rId11"/>
              </a:ext>
            </a:extLst>
          </a:blip>
          <a:stretch/>
        </p:blipFill>
        <p:spPr bwMode="auto">
          <a:xfrm>
            <a:off x="338983" y="6281628"/>
            <a:ext cx="4244335" cy="466878"/>
          </a:xfrm>
          <a:prstGeom prst="rect">
            <a:avLst/>
          </a:prstGeom>
        </p:spPr>
      </p:pic>
      <p:pic>
        <p:nvPicPr>
          <p:cNvPr id="10" name="Grafik 9" descr="Ein Pinselstrich">
            <a:extLst>
              <a:ext uri="{FF2B5EF4-FFF2-40B4-BE49-F238E27FC236}">
                <a16:creationId xmlns:a16="http://schemas.microsoft.com/office/drawing/2014/main" id="{0C2AAF5E-8FF3-4D66-8639-03C6929170D6}"/>
              </a:ext>
            </a:extLst>
          </p:cNvPr>
          <p:cNvPicPr>
            <a:picLocks noChangeAspect="1"/>
          </p:cNvPicPr>
          <p:nvPr userDrawn="1"/>
        </p:nvPicPr>
        <p:blipFill>
          <a:blip r:embed="rId10">
            <a:extLst>
              <a:ext uri="{96DAC541-7B7A-43D3-8B79-37D633B846F1}">
                <asvg:svgBlip xmlns:asvg="http://schemas.microsoft.com/office/drawing/2016/SVG/main" r:embed="rId11"/>
              </a:ext>
            </a:extLst>
          </a:blip>
          <a:stretch/>
        </p:blipFill>
        <p:spPr bwMode="auto">
          <a:xfrm>
            <a:off x="6940684" y="6327194"/>
            <a:ext cx="4912333" cy="466878"/>
          </a:xfrm>
          <a:prstGeom prst="rect">
            <a:avLst/>
          </a:prstGeom>
        </p:spPr>
      </p:pic>
      <p:pic>
        <p:nvPicPr>
          <p:cNvPr id="3" name="Grafik 2">
            <a:extLst>
              <a:ext uri="{FF2B5EF4-FFF2-40B4-BE49-F238E27FC236}">
                <a16:creationId xmlns:a16="http://schemas.microsoft.com/office/drawing/2014/main" id="{108CF5A1-5613-4C54-B25E-8A34897FCEB9}"/>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31918" y="6358056"/>
            <a:ext cx="390450" cy="390450"/>
          </a:xfrm>
          <a:prstGeom prst="rect">
            <a:avLst/>
          </a:prstGeom>
        </p:spPr>
      </p:pic>
    </p:spTree>
    <p:extLst>
      <p:ext uri="{BB962C8B-B14F-4D97-AF65-F5344CB8AC3E}">
        <p14:creationId xmlns:p14="http://schemas.microsoft.com/office/powerpoint/2010/main" val="37571434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https://www.ardmediathek.de/video/br24sport/olympia-bewerbung-der-stadt-muenchen-ja-oder-nein/br/Y3JpZDovL2JyLmRlL2Jyb2FkY2FzdC9hYWQzNGVmOC1lYWM5LTQxOGEtYTAyMS1hNGQ3MjgzYzc2YTlfb25saW5lYnJvYWRjYXN0L3NlY3Rpb24vYWFkMzRlZjgtZWFjOS00MThhLWEwMjEtYTRkNzI4M2M3NmE5"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1.png"/><Relationship Id="rId7" Type="http://schemas.openxmlformats.org/officeDocument/2006/relationships/image" Target="../media/image14.sv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svg"/><Relationship Id="rId5" Type="http://schemas.openxmlformats.org/officeDocument/2006/relationships/image" Target="../media/image12.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www.spiegel.de/sport/olympia/olympische-spiele-2024-warum-pariser-von-olympia-genervt-sind-a-beb2da60-2e0b-4633-8d5b-9634f538e4f5" TargetMode="External"/><Relationship Id="rId3" Type="http://schemas.openxmlformats.org/officeDocument/2006/relationships/hyperlink" Target="https://www.blsv.de/news/wir-wollen-olympia/" TargetMode="External"/><Relationship Id="rId7" Type="http://schemas.openxmlformats.org/officeDocument/2006/relationships/hyperlink" Target="https://stadt.muenchen.de/news/olympia-bewerbung-und-buergerentscheid.html" TargetMode="External"/><Relationship Id="rId2" Type="http://schemas.openxmlformats.org/officeDocument/2006/relationships/hyperlink" Target="https://www.ardmediathek.de/video/br24sport/olympia-bewerbung-der-stadt-muenchen-ja-oder-nein/br/Y3JpZDovL2JyLmRlL2Jyb2FkY2FzdC9hYWQzNGVmOC1lYWM5LTQxOGEtYTAyMS1hNGQ3MjgzYzc2YTlfb25saW5lYnJvYWRjYXN0L3NlY3Rpb24vYWFkMzRlZjgtZWFjOS00MThhLWEwMjEtYTRkNzI4M2M3NmE5" TargetMode="External"/><Relationship Id="rId1" Type="http://schemas.openxmlformats.org/officeDocument/2006/relationships/slideLayout" Target="../slideLayouts/slideLayout2.xml"/><Relationship Id="rId6" Type="http://schemas.openxmlformats.org/officeDocument/2006/relationships/hyperlink" Target="https://stadt.muenchen.de/infos/olympiabewerbung-muenchen.html" TargetMode="External"/><Relationship Id="rId5" Type="http://schemas.openxmlformats.org/officeDocument/2006/relationships/hyperlink" Target="https://www.bund-naturschutz.de/pressemitteilungen/olympia-bewerbung-muenchner-konzepte-und-wuensche-interessieren-das-ioc-nicht" TargetMode="External"/><Relationship Id="rId4" Type="http://schemas.openxmlformats.org/officeDocument/2006/relationships/hyperlink" Target="https://www.br.de/nachrichten/bayern/so-wuerde-olympia-die-stadt-muenchen-veraendern,Um2DE3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C7469676-6126-4408-83BC-0E3E5F2BEE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3726" y="1242204"/>
            <a:ext cx="9784548" cy="4153288"/>
          </a:xfrm>
          <a:prstGeom prst="rect">
            <a:avLst/>
          </a:prstGeom>
        </p:spPr>
      </p:pic>
    </p:spTree>
    <p:extLst>
      <p:ext uri="{BB962C8B-B14F-4D97-AF65-F5344CB8AC3E}">
        <p14:creationId xmlns:p14="http://schemas.microsoft.com/office/powerpoint/2010/main" val="3694697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F2786F-108C-76A1-DD3E-4715046E116E}"/>
              </a:ext>
            </a:extLst>
          </p:cNvPr>
          <p:cNvSpPr>
            <a:spLocks noGrp="1"/>
          </p:cNvSpPr>
          <p:nvPr>
            <p:ph type="title"/>
          </p:nvPr>
        </p:nvSpPr>
        <p:spPr>
          <a:xfrm>
            <a:off x="835268" y="300945"/>
            <a:ext cx="10521463" cy="1325563"/>
          </a:xfrm>
        </p:spPr>
        <p:txBody>
          <a:bodyPr/>
          <a:lstStyle/>
          <a:p>
            <a:pPr algn="ctr"/>
            <a:r>
              <a:rPr lang="de-DE" b="1" dirty="0">
                <a:ea typeface="+mn-ea"/>
              </a:rPr>
              <a:t>Münchens Olympiabewerbung</a:t>
            </a:r>
          </a:p>
        </p:txBody>
      </p:sp>
      <p:sp>
        <p:nvSpPr>
          <p:cNvPr id="4" name="Textfeld 3">
            <a:extLst>
              <a:ext uri="{FF2B5EF4-FFF2-40B4-BE49-F238E27FC236}">
                <a16:creationId xmlns:a16="http://schemas.microsoft.com/office/drawing/2014/main" id="{A67BC685-6D6F-F8D4-C59E-69AD39445D66}"/>
              </a:ext>
            </a:extLst>
          </p:cNvPr>
          <p:cNvSpPr txBox="1"/>
          <p:nvPr/>
        </p:nvSpPr>
        <p:spPr>
          <a:xfrm>
            <a:off x="2054001" y="5298250"/>
            <a:ext cx="7583426" cy="815608"/>
          </a:xfrm>
          <a:prstGeom prst="rect">
            <a:avLst/>
          </a:prstGeom>
          <a:noFill/>
        </p:spPr>
        <p:txBody>
          <a:bodyPr wrap="square">
            <a:spAutoFit/>
          </a:bodyPr>
          <a:lstStyle/>
          <a:p>
            <a:r>
              <a:rPr lang="de-DE" sz="900" dirty="0">
                <a:latin typeface="Arial" panose="020B0604020202020204" pitchFamily="34" charset="0"/>
                <a:cs typeface="Arial" panose="020B0604020202020204" pitchFamily="34" charset="0"/>
              </a:rPr>
              <a:t>BR24Sport, Bericht vom 28.05.2025 um 21:45 Uhr, Olympia-Bewerbung der Stadt München: Ja oder Nein?, https://www.ardmediathek.de/video/br24sport/olympia-bewerbung-der-stadt-muenchen-ja-oder-nein/br/Y3JpZDovL2JyLmRlL2Jyb2FkY2FzdC9hYWQzNGVmOC1lYWM5LTQxOGEtYTAyMS1hNGQ3MjgzYzc2YTlfb25saW5lYnJvYWRjYXN0L3NlY3Rpb24vYWFkMzRlZjgtZWFjOS00MThhLWEwMjEtYTRkNzI4M2M3NmE5 (DL vom 30.06.2025) </a:t>
            </a:r>
          </a:p>
          <a:p>
            <a:endParaRPr lang="de-DE" sz="1100" dirty="0"/>
          </a:p>
        </p:txBody>
      </p:sp>
      <p:pic>
        <p:nvPicPr>
          <p:cNvPr id="7" name="Grafik 6">
            <a:extLst>
              <a:ext uri="{FF2B5EF4-FFF2-40B4-BE49-F238E27FC236}">
                <a16:creationId xmlns:a16="http://schemas.microsoft.com/office/drawing/2014/main" id="{5474A135-2DE4-FAF6-EA5F-C10840A9057E}"/>
              </a:ext>
            </a:extLst>
          </p:cNvPr>
          <p:cNvPicPr>
            <a:picLocks noChangeAspect="1"/>
          </p:cNvPicPr>
          <p:nvPr/>
        </p:nvPicPr>
        <p:blipFill>
          <a:blip r:embed="rId3"/>
          <a:stretch>
            <a:fillRect/>
          </a:stretch>
        </p:blipFill>
        <p:spPr>
          <a:xfrm>
            <a:off x="2605937" y="1135470"/>
            <a:ext cx="6648935" cy="3745667"/>
          </a:xfrm>
          <a:prstGeom prst="rect">
            <a:avLst/>
          </a:prstGeom>
        </p:spPr>
      </p:pic>
      <p:pic>
        <p:nvPicPr>
          <p:cNvPr id="9" name="Grafik 8">
            <a:hlinkClick r:id="rId4"/>
            <a:extLst>
              <a:ext uri="{FF2B5EF4-FFF2-40B4-BE49-F238E27FC236}">
                <a16:creationId xmlns:a16="http://schemas.microsoft.com/office/drawing/2014/main" id="{D0B4D096-029A-863F-5449-01A406462FDD}"/>
              </a:ext>
            </a:extLst>
          </p:cNvPr>
          <p:cNvPicPr>
            <a:picLocks noChangeAspect="1"/>
          </p:cNvPicPr>
          <p:nvPr/>
        </p:nvPicPr>
        <p:blipFill>
          <a:blip r:embed="rId5"/>
          <a:stretch>
            <a:fillRect/>
          </a:stretch>
        </p:blipFill>
        <p:spPr>
          <a:xfrm>
            <a:off x="5348185" y="2499243"/>
            <a:ext cx="1164437" cy="1018120"/>
          </a:xfrm>
          <a:prstGeom prst="rect">
            <a:avLst/>
          </a:prstGeom>
        </p:spPr>
      </p:pic>
    </p:spTree>
    <p:extLst>
      <p:ext uri="{BB962C8B-B14F-4D97-AF65-F5344CB8AC3E}">
        <p14:creationId xmlns:p14="http://schemas.microsoft.com/office/powerpoint/2010/main" val="10132742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F2786F-108C-76A1-DD3E-4715046E116E}"/>
              </a:ext>
            </a:extLst>
          </p:cNvPr>
          <p:cNvSpPr>
            <a:spLocks noGrp="1"/>
          </p:cNvSpPr>
          <p:nvPr>
            <p:ph type="title"/>
          </p:nvPr>
        </p:nvSpPr>
        <p:spPr>
          <a:xfrm>
            <a:off x="838199" y="365125"/>
            <a:ext cx="10521463" cy="1325563"/>
          </a:xfrm>
        </p:spPr>
        <p:txBody>
          <a:bodyPr/>
          <a:lstStyle/>
          <a:p>
            <a:pPr algn="ctr"/>
            <a:r>
              <a:rPr lang="de-DE" b="1" dirty="0">
                <a:ea typeface="+mn-ea"/>
              </a:rPr>
              <a:t>Was sagt unsere Verfassung dazu?</a:t>
            </a:r>
          </a:p>
        </p:txBody>
      </p:sp>
      <p:sp>
        <p:nvSpPr>
          <p:cNvPr id="7" name="Textfeld 6">
            <a:extLst>
              <a:ext uri="{FF2B5EF4-FFF2-40B4-BE49-F238E27FC236}">
                <a16:creationId xmlns:a16="http://schemas.microsoft.com/office/drawing/2014/main" id="{E2045749-564A-6FE0-7958-A709908902D8}"/>
              </a:ext>
            </a:extLst>
          </p:cNvPr>
          <p:cNvSpPr txBox="1"/>
          <p:nvPr/>
        </p:nvSpPr>
        <p:spPr>
          <a:xfrm>
            <a:off x="1025949" y="1155234"/>
            <a:ext cx="3238460" cy="707886"/>
          </a:xfrm>
          <a:prstGeom prst="rect">
            <a:avLst/>
          </a:prstGeom>
          <a:noFill/>
        </p:spPr>
        <p:txBody>
          <a:bodyPr wrap="square" rtlCol="0">
            <a:spAutoFit/>
          </a:bodyPr>
          <a:lstStyle/>
          <a:p>
            <a:r>
              <a:rPr lang="de-DE" sz="4000" b="1" dirty="0" err="1">
                <a:solidFill>
                  <a:srgbClr val="662483"/>
                </a:solidFill>
                <a:latin typeface="Arial" panose="020B0604020202020204" pitchFamily="34" charset="0"/>
                <a:cs typeface="Arial" panose="020B0604020202020204" pitchFamily="34" charset="0"/>
              </a:rPr>
              <a:t>NO</a:t>
            </a:r>
            <a:r>
              <a:rPr lang="de-DE" sz="3200" dirty="0" err="1">
                <a:solidFill>
                  <a:srgbClr val="662483"/>
                </a:solidFill>
                <a:latin typeface="Arial" panose="020B0604020202020204" pitchFamily="34" charset="0"/>
                <a:cs typeface="Arial" panose="020B0604020202020204" pitchFamily="34" charset="0"/>
              </a:rPr>
              <a:t>lympia</a:t>
            </a:r>
            <a:endParaRPr lang="de-DE" sz="4000" dirty="0">
              <a:solidFill>
                <a:srgbClr val="662483"/>
              </a:solidFill>
              <a:latin typeface="Arial" panose="020B0604020202020204" pitchFamily="34" charset="0"/>
              <a:cs typeface="Arial" panose="020B0604020202020204" pitchFamily="34" charset="0"/>
            </a:endParaRPr>
          </a:p>
        </p:txBody>
      </p:sp>
      <p:sp>
        <p:nvSpPr>
          <p:cNvPr id="8" name="Textfeld 7">
            <a:extLst>
              <a:ext uri="{FF2B5EF4-FFF2-40B4-BE49-F238E27FC236}">
                <a16:creationId xmlns:a16="http://schemas.microsoft.com/office/drawing/2014/main" id="{FCE48FF6-92C4-47EC-3B3D-34E4C5F6162E}"/>
              </a:ext>
            </a:extLst>
          </p:cNvPr>
          <p:cNvSpPr txBox="1"/>
          <p:nvPr/>
        </p:nvSpPr>
        <p:spPr>
          <a:xfrm>
            <a:off x="8308952" y="1095013"/>
            <a:ext cx="3238460" cy="707886"/>
          </a:xfrm>
          <a:prstGeom prst="rect">
            <a:avLst/>
          </a:prstGeom>
          <a:noFill/>
        </p:spPr>
        <p:txBody>
          <a:bodyPr wrap="square" rtlCol="0">
            <a:spAutoFit/>
          </a:bodyPr>
          <a:lstStyle/>
          <a:p>
            <a:r>
              <a:rPr lang="de-DE" sz="3200" dirty="0" err="1">
                <a:solidFill>
                  <a:srgbClr val="E61873"/>
                </a:solidFill>
                <a:latin typeface="Arial" panose="020B0604020202020204" pitchFamily="34" charset="0"/>
                <a:cs typeface="Arial" panose="020B0604020202020204" pitchFamily="34" charset="0"/>
              </a:rPr>
              <a:t>Olympi</a:t>
            </a:r>
            <a:r>
              <a:rPr lang="de-DE" sz="4000" b="1" dirty="0" err="1">
                <a:solidFill>
                  <a:srgbClr val="E61873"/>
                </a:solidFill>
                <a:latin typeface="Arial" panose="020B0604020202020204" pitchFamily="34" charset="0"/>
                <a:cs typeface="Arial" panose="020B0604020202020204" pitchFamily="34" charset="0"/>
              </a:rPr>
              <a:t>JA</a:t>
            </a:r>
            <a:endParaRPr lang="de-DE" sz="4000" b="1" dirty="0">
              <a:solidFill>
                <a:srgbClr val="E61873"/>
              </a:solidFill>
              <a:latin typeface="Arial" panose="020B0604020202020204" pitchFamily="34" charset="0"/>
              <a:cs typeface="Arial" panose="020B0604020202020204" pitchFamily="34" charset="0"/>
            </a:endParaRPr>
          </a:p>
        </p:txBody>
      </p:sp>
      <p:sp>
        <p:nvSpPr>
          <p:cNvPr id="13" name="Textfeld 12">
            <a:extLst>
              <a:ext uri="{FF2B5EF4-FFF2-40B4-BE49-F238E27FC236}">
                <a16:creationId xmlns:a16="http://schemas.microsoft.com/office/drawing/2014/main" id="{AECE5F60-3996-E9EF-0961-2FD8C6F1A70A}"/>
              </a:ext>
            </a:extLst>
          </p:cNvPr>
          <p:cNvSpPr txBox="1"/>
          <p:nvPr/>
        </p:nvSpPr>
        <p:spPr>
          <a:xfrm>
            <a:off x="5577997" y="1915109"/>
            <a:ext cx="6300652" cy="1354789"/>
          </a:xfrm>
          <a:custGeom>
            <a:avLst/>
            <a:gdLst>
              <a:gd name="connsiteX0" fmla="*/ 0 w 6300652"/>
              <a:gd name="connsiteY0" fmla="*/ 62076 h 1354789"/>
              <a:gd name="connsiteX1" fmla="*/ 62076 w 6300652"/>
              <a:gd name="connsiteY1" fmla="*/ 0 h 1354789"/>
              <a:gd name="connsiteX2" fmla="*/ 871884 w 6300652"/>
              <a:gd name="connsiteY2" fmla="*/ 0 h 1354789"/>
              <a:gd name="connsiteX3" fmla="*/ 1558162 w 6300652"/>
              <a:gd name="connsiteY3" fmla="*/ 0 h 1354789"/>
              <a:gd name="connsiteX4" fmla="*/ 2306204 w 6300652"/>
              <a:gd name="connsiteY4" fmla="*/ 0 h 1354789"/>
              <a:gd name="connsiteX5" fmla="*/ 3116012 w 6300652"/>
              <a:gd name="connsiteY5" fmla="*/ 0 h 1354789"/>
              <a:gd name="connsiteX6" fmla="*/ 3802290 w 6300652"/>
              <a:gd name="connsiteY6" fmla="*/ 0 h 1354789"/>
              <a:gd name="connsiteX7" fmla="*/ 4612098 w 6300652"/>
              <a:gd name="connsiteY7" fmla="*/ 0 h 1354789"/>
              <a:gd name="connsiteX8" fmla="*/ 5421905 w 6300652"/>
              <a:gd name="connsiteY8" fmla="*/ 0 h 1354789"/>
              <a:gd name="connsiteX9" fmla="*/ 6238576 w 6300652"/>
              <a:gd name="connsiteY9" fmla="*/ 0 h 1354789"/>
              <a:gd name="connsiteX10" fmla="*/ 6300652 w 6300652"/>
              <a:gd name="connsiteY10" fmla="*/ 62076 h 1354789"/>
              <a:gd name="connsiteX11" fmla="*/ 6300652 w 6300652"/>
              <a:gd name="connsiteY11" fmla="*/ 665088 h 1354789"/>
              <a:gd name="connsiteX12" fmla="*/ 6300652 w 6300652"/>
              <a:gd name="connsiteY12" fmla="*/ 1292713 h 1354789"/>
              <a:gd name="connsiteX13" fmla="*/ 6238576 w 6300652"/>
              <a:gd name="connsiteY13" fmla="*/ 1354789 h 1354789"/>
              <a:gd name="connsiteX14" fmla="*/ 5737593 w 6300652"/>
              <a:gd name="connsiteY14" fmla="*/ 1354789 h 1354789"/>
              <a:gd name="connsiteX15" fmla="*/ 5113080 w 6300652"/>
              <a:gd name="connsiteY15" fmla="*/ 1354789 h 1354789"/>
              <a:gd name="connsiteX16" fmla="*/ 4488568 w 6300652"/>
              <a:gd name="connsiteY16" fmla="*/ 1354789 h 1354789"/>
              <a:gd name="connsiteX17" fmla="*/ 3678760 w 6300652"/>
              <a:gd name="connsiteY17" fmla="*/ 1354789 h 1354789"/>
              <a:gd name="connsiteX18" fmla="*/ 3116012 w 6300652"/>
              <a:gd name="connsiteY18" fmla="*/ 1354789 h 1354789"/>
              <a:gd name="connsiteX19" fmla="*/ 2615029 w 6300652"/>
              <a:gd name="connsiteY19" fmla="*/ 1354789 h 1354789"/>
              <a:gd name="connsiteX20" fmla="*/ 1866987 w 6300652"/>
              <a:gd name="connsiteY20" fmla="*/ 1354789 h 1354789"/>
              <a:gd name="connsiteX21" fmla="*/ 1057179 w 6300652"/>
              <a:gd name="connsiteY21" fmla="*/ 1354789 h 1354789"/>
              <a:gd name="connsiteX22" fmla="*/ 62076 w 6300652"/>
              <a:gd name="connsiteY22" fmla="*/ 1354789 h 1354789"/>
              <a:gd name="connsiteX23" fmla="*/ 0 w 6300652"/>
              <a:gd name="connsiteY23" fmla="*/ 1292713 h 1354789"/>
              <a:gd name="connsiteX24" fmla="*/ 0 w 6300652"/>
              <a:gd name="connsiteY24" fmla="*/ 714314 h 1354789"/>
              <a:gd name="connsiteX25" fmla="*/ 0 w 6300652"/>
              <a:gd name="connsiteY25" fmla="*/ 62076 h 1354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300652" h="1354789" fill="none" extrusionOk="0">
                <a:moveTo>
                  <a:pt x="0" y="62076"/>
                </a:moveTo>
                <a:cubicBezTo>
                  <a:pt x="3840" y="27735"/>
                  <a:pt x="32117" y="5317"/>
                  <a:pt x="62076" y="0"/>
                </a:cubicBezTo>
                <a:cubicBezTo>
                  <a:pt x="407585" y="31107"/>
                  <a:pt x="470526" y="-12656"/>
                  <a:pt x="871884" y="0"/>
                </a:cubicBezTo>
                <a:cubicBezTo>
                  <a:pt x="1273242" y="12656"/>
                  <a:pt x="1354489" y="-28678"/>
                  <a:pt x="1558162" y="0"/>
                </a:cubicBezTo>
                <a:cubicBezTo>
                  <a:pt x="1761835" y="28678"/>
                  <a:pt x="1968069" y="3483"/>
                  <a:pt x="2306204" y="0"/>
                </a:cubicBezTo>
                <a:cubicBezTo>
                  <a:pt x="2644339" y="-3483"/>
                  <a:pt x="2769557" y="-39027"/>
                  <a:pt x="3116012" y="0"/>
                </a:cubicBezTo>
                <a:cubicBezTo>
                  <a:pt x="3462467" y="39027"/>
                  <a:pt x="3633641" y="-11760"/>
                  <a:pt x="3802290" y="0"/>
                </a:cubicBezTo>
                <a:cubicBezTo>
                  <a:pt x="3970939" y="11760"/>
                  <a:pt x="4277912" y="-19685"/>
                  <a:pt x="4612098" y="0"/>
                </a:cubicBezTo>
                <a:cubicBezTo>
                  <a:pt x="4946284" y="19685"/>
                  <a:pt x="5057962" y="-15955"/>
                  <a:pt x="5421905" y="0"/>
                </a:cubicBezTo>
                <a:cubicBezTo>
                  <a:pt x="5785848" y="15955"/>
                  <a:pt x="5892252" y="23914"/>
                  <a:pt x="6238576" y="0"/>
                </a:cubicBezTo>
                <a:cubicBezTo>
                  <a:pt x="6266171" y="-644"/>
                  <a:pt x="6296468" y="27865"/>
                  <a:pt x="6300652" y="62076"/>
                </a:cubicBezTo>
                <a:cubicBezTo>
                  <a:pt x="6306252" y="205722"/>
                  <a:pt x="6286946" y="437863"/>
                  <a:pt x="6300652" y="665088"/>
                </a:cubicBezTo>
                <a:cubicBezTo>
                  <a:pt x="6314358" y="892313"/>
                  <a:pt x="6316842" y="1135397"/>
                  <a:pt x="6300652" y="1292713"/>
                </a:cubicBezTo>
                <a:cubicBezTo>
                  <a:pt x="6296717" y="1323113"/>
                  <a:pt x="6274958" y="1354933"/>
                  <a:pt x="6238576" y="1354789"/>
                </a:cubicBezTo>
                <a:cubicBezTo>
                  <a:pt x="6016184" y="1353302"/>
                  <a:pt x="5976260" y="1345816"/>
                  <a:pt x="5737593" y="1354789"/>
                </a:cubicBezTo>
                <a:cubicBezTo>
                  <a:pt x="5498926" y="1363762"/>
                  <a:pt x="5256572" y="1352067"/>
                  <a:pt x="5113080" y="1354789"/>
                </a:cubicBezTo>
                <a:cubicBezTo>
                  <a:pt x="4969588" y="1357511"/>
                  <a:pt x="4707141" y="1335053"/>
                  <a:pt x="4488568" y="1354789"/>
                </a:cubicBezTo>
                <a:cubicBezTo>
                  <a:pt x="4269995" y="1374525"/>
                  <a:pt x="4065296" y="1350116"/>
                  <a:pt x="3678760" y="1354789"/>
                </a:cubicBezTo>
                <a:cubicBezTo>
                  <a:pt x="3292224" y="1359462"/>
                  <a:pt x="3381062" y="1353032"/>
                  <a:pt x="3116012" y="1354789"/>
                </a:cubicBezTo>
                <a:cubicBezTo>
                  <a:pt x="2850962" y="1356546"/>
                  <a:pt x="2805441" y="1334256"/>
                  <a:pt x="2615029" y="1354789"/>
                </a:cubicBezTo>
                <a:cubicBezTo>
                  <a:pt x="2424617" y="1375322"/>
                  <a:pt x="2041221" y="1318339"/>
                  <a:pt x="1866987" y="1354789"/>
                </a:cubicBezTo>
                <a:cubicBezTo>
                  <a:pt x="1692753" y="1391239"/>
                  <a:pt x="1427854" y="1378323"/>
                  <a:pt x="1057179" y="1354789"/>
                </a:cubicBezTo>
                <a:cubicBezTo>
                  <a:pt x="686504" y="1331255"/>
                  <a:pt x="537652" y="1337638"/>
                  <a:pt x="62076" y="1354789"/>
                </a:cubicBezTo>
                <a:cubicBezTo>
                  <a:pt x="23944" y="1353650"/>
                  <a:pt x="5363" y="1325141"/>
                  <a:pt x="0" y="1292713"/>
                </a:cubicBezTo>
                <a:cubicBezTo>
                  <a:pt x="218" y="1102012"/>
                  <a:pt x="7213" y="879496"/>
                  <a:pt x="0" y="714314"/>
                </a:cubicBezTo>
                <a:cubicBezTo>
                  <a:pt x="-7213" y="549132"/>
                  <a:pt x="11236" y="365645"/>
                  <a:pt x="0" y="62076"/>
                </a:cubicBezTo>
                <a:close/>
              </a:path>
              <a:path w="6300652" h="1354789" stroke="0" extrusionOk="0">
                <a:moveTo>
                  <a:pt x="0" y="62076"/>
                </a:moveTo>
                <a:cubicBezTo>
                  <a:pt x="-1883" y="35473"/>
                  <a:pt x="34094" y="-2028"/>
                  <a:pt x="62076" y="0"/>
                </a:cubicBezTo>
                <a:cubicBezTo>
                  <a:pt x="282831" y="30798"/>
                  <a:pt x="421430" y="-1950"/>
                  <a:pt x="686589" y="0"/>
                </a:cubicBezTo>
                <a:cubicBezTo>
                  <a:pt x="951748" y="1950"/>
                  <a:pt x="944231" y="4955"/>
                  <a:pt x="1187572" y="0"/>
                </a:cubicBezTo>
                <a:cubicBezTo>
                  <a:pt x="1430913" y="-4955"/>
                  <a:pt x="1571947" y="10937"/>
                  <a:pt x="1812084" y="0"/>
                </a:cubicBezTo>
                <a:cubicBezTo>
                  <a:pt x="2052221" y="-10937"/>
                  <a:pt x="2210703" y="24956"/>
                  <a:pt x="2313067" y="0"/>
                </a:cubicBezTo>
                <a:cubicBezTo>
                  <a:pt x="2415431" y="-24956"/>
                  <a:pt x="2713870" y="14585"/>
                  <a:pt x="2875815" y="0"/>
                </a:cubicBezTo>
                <a:cubicBezTo>
                  <a:pt x="3037760" y="-14585"/>
                  <a:pt x="3338435" y="-11765"/>
                  <a:pt x="3500328" y="0"/>
                </a:cubicBezTo>
                <a:cubicBezTo>
                  <a:pt x="3662221" y="11765"/>
                  <a:pt x="3976926" y="-5992"/>
                  <a:pt x="4248370" y="0"/>
                </a:cubicBezTo>
                <a:cubicBezTo>
                  <a:pt x="4519814" y="5992"/>
                  <a:pt x="4678535" y="-19059"/>
                  <a:pt x="4934648" y="0"/>
                </a:cubicBezTo>
                <a:cubicBezTo>
                  <a:pt x="5190761" y="19059"/>
                  <a:pt x="5363753" y="9224"/>
                  <a:pt x="5497396" y="0"/>
                </a:cubicBezTo>
                <a:cubicBezTo>
                  <a:pt x="5631039" y="-9224"/>
                  <a:pt x="5965082" y="3673"/>
                  <a:pt x="6238576" y="0"/>
                </a:cubicBezTo>
                <a:cubicBezTo>
                  <a:pt x="6271668" y="3772"/>
                  <a:pt x="6301357" y="20387"/>
                  <a:pt x="6300652" y="62076"/>
                </a:cubicBezTo>
                <a:cubicBezTo>
                  <a:pt x="6320363" y="285917"/>
                  <a:pt x="6302394" y="462483"/>
                  <a:pt x="6300652" y="677395"/>
                </a:cubicBezTo>
                <a:cubicBezTo>
                  <a:pt x="6298910" y="892307"/>
                  <a:pt x="6295861" y="1036740"/>
                  <a:pt x="6300652" y="1292713"/>
                </a:cubicBezTo>
                <a:cubicBezTo>
                  <a:pt x="6298175" y="1334010"/>
                  <a:pt x="6272599" y="1352627"/>
                  <a:pt x="6238576" y="1354789"/>
                </a:cubicBezTo>
                <a:cubicBezTo>
                  <a:pt x="6084305" y="1346104"/>
                  <a:pt x="5818795" y="1333974"/>
                  <a:pt x="5552298" y="1354789"/>
                </a:cubicBezTo>
                <a:cubicBezTo>
                  <a:pt x="5285801" y="1375604"/>
                  <a:pt x="5286817" y="1358283"/>
                  <a:pt x="5051315" y="1354789"/>
                </a:cubicBezTo>
                <a:cubicBezTo>
                  <a:pt x="4815813" y="1351295"/>
                  <a:pt x="4581739" y="1327064"/>
                  <a:pt x="4303273" y="1354789"/>
                </a:cubicBezTo>
                <a:cubicBezTo>
                  <a:pt x="4024807" y="1382514"/>
                  <a:pt x="3985275" y="1370474"/>
                  <a:pt x="3802290" y="1354789"/>
                </a:cubicBezTo>
                <a:cubicBezTo>
                  <a:pt x="3619305" y="1339104"/>
                  <a:pt x="3333692" y="1374706"/>
                  <a:pt x="3177777" y="1354789"/>
                </a:cubicBezTo>
                <a:cubicBezTo>
                  <a:pt x="3021862" y="1334872"/>
                  <a:pt x="2706702" y="1338530"/>
                  <a:pt x="2553264" y="1354789"/>
                </a:cubicBezTo>
                <a:cubicBezTo>
                  <a:pt x="2399826" y="1371048"/>
                  <a:pt x="2183850" y="1330835"/>
                  <a:pt x="2052282" y="1354789"/>
                </a:cubicBezTo>
                <a:cubicBezTo>
                  <a:pt x="1920714" y="1378743"/>
                  <a:pt x="1721025" y="1367009"/>
                  <a:pt x="1427769" y="1354789"/>
                </a:cubicBezTo>
                <a:cubicBezTo>
                  <a:pt x="1134513" y="1342569"/>
                  <a:pt x="1087973" y="1348507"/>
                  <a:pt x="803256" y="1354789"/>
                </a:cubicBezTo>
                <a:cubicBezTo>
                  <a:pt x="518539" y="1361071"/>
                  <a:pt x="323476" y="1320431"/>
                  <a:pt x="62076" y="1354789"/>
                </a:cubicBezTo>
                <a:cubicBezTo>
                  <a:pt x="26537" y="1356175"/>
                  <a:pt x="320" y="1335383"/>
                  <a:pt x="0" y="1292713"/>
                </a:cubicBezTo>
                <a:cubicBezTo>
                  <a:pt x="8459" y="1137227"/>
                  <a:pt x="-25526" y="997931"/>
                  <a:pt x="0" y="714314"/>
                </a:cubicBezTo>
                <a:cubicBezTo>
                  <a:pt x="25526" y="430697"/>
                  <a:pt x="24351" y="228596"/>
                  <a:pt x="0" y="62076"/>
                </a:cubicBezTo>
                <a:close/>
              </a:path>
            </a:pathLst>
          </a:custGeom>
          <a:ln>
            <a:solidFill>
              <a:srgbClr val="E61873"/>
            </a:solidFill>
            <a:extLst>
              <a:ext uri="{C807C97D-BFC1-408E-A445-0C87EB9F89A2}">
                <ask:lineSketchStyleProps xmlns="" xmlns:ask="http://schemas.microsoft.com/office/drawing/2018/sketchyshapes" sd="3873010163">
                  <a:prstGeom prst="roundRect">
                    <a:avLst>
                      <a:gd name="adj" fmla="val 4582"/>
                    </a:avLst>
                  </a:prstGeom>
                  <ask:type>
                    <ask:lineSketchFreehand/>
                  </ask:type>
                </ask:lineSketchStyleProps>
              </a:ext>
            </a:extLst>
          </a:ln>
        </p:spPr>
        <p:txBody>
          <a:bodyPr wrap="square">
            <a:spAutoFit/>
          </a:bodyPr>
          <a:lstStyle/>
          <a:p>
            <a:pPr>
              <a:lnSpc>
                <a:spcPct val="115000"/>
              </a:lnSpc>
              <a:spcAft>
                <a:spcPts val="1000"/>
              </a:spcAft>
            </a:pPr>
            <a:r>
              <a:rPr lang="en-US" sz="1600" b="1" dirty="0">
                <a:effectLst/>
                <a:latin typeface="Arial" panose="020B0604020202020204" pitchFamily="34" charset="0"/>
                <a:cs typeface="Arial" panose="020B0604020202020204" pitchFamily="34" charset="0"/>
              </a:rPr>
              <a:t>Art. 3 BV </a:t>
            </a:r>
            <a:r>
              <a:rPr lang="en-US" sz="1600" b="1" dirty="0" err="1">
                <a:effectLst/>
                <a:latin typeface="Arial" panose="020B0604020202020204" pitchFamily="34" charset="0"/>
                <a:cs typeface="Arial" panose="020B0604020202020204" pitchFamily="34" charset="0"/>
              </a:rPr>
              <a:t>Kulturförderung</a:t>
            </a:r>
            <a:endParaRPr lang="en-US" sz="1600" b="1" dirty="0">
              <a:effectLst/>
              <a:latin typeface="Arial" panose="020B0604020202020204" pitchFamily="34" charset="0"/>
              <a:ea typeface="MS Mincho" panose="02020609040205080304" pitchFamily="49" charset="-128"/>
              <a:cs typeface="Arial" panose="020B0604020202020204" pitchFamily="34" charset="0"/>
            </a:endParaRPr>
          </a:p>
          <a:p>
            <a:pPr>
              <a:lnSpc>
                <a:spcPct val="115000"/>
              </a:lnSpc>
              <a:spcAft>
                <a:spcPts val="1000"/>
              </a:spcAft>
            </a:pPr>
            <a:r>
              <a:rPr lang="de-DE" sz="1600" dirty="0">
                <a:effectLst/>
                <a:latin typeface="Arial" panose="020B0604020202020204" pitchFamily="34" charset="0"/>
                <a:cs typeface="Arial" panose="020B0604020202020204" pitchFamily="34" charset="0"/>
              </a:rPr>
              <a:t>Bayern kann sich weltoffen präsentieren und seine Kultur einem internationalen Publikum zeigen. P</a:t>
            </a:r>
            <a:r>
              <a:rPr lang="de-DE" sz="1600" dirty="0">
                <a:latin typeface="Arial" panose="020B0604020202020204" pitchFamily="34" charset="0"/>
                <a:cs typeface="Arial" panose="020B0604020202020204" pitchFamily="34" charset="0"/>
              </a:rPr>
              <a:t>lakate, Olympiamünzen und Konzertveranstaltungen fordern und fördern Kunst und Musik.</a:t>
            </a:r>
            <a:endParaRPr lang="de-DE" sz="1600" dirty="0">
              <a:effectLst/>
              <a:latin typeface="Arial" panose="020B0604020202020204" pitchFamily="34" charset="0"/>
              <a:ea typeface="MS Mincho" panose="02020609040205080304" pitchFamily="49" charset="-128"/>
              <a:cs typeface="Arial" panose="020B0604020202020204" pitchFamily="34" charset="0"/>
            </a:endParaRPr>
          </a:p>
        </p:txBody>
      </p:sp>
      <p:sp>
        <p:nvSpPr>
          <p:cNvPr id="14" name="Textfeld 13">
            <a:extLst>
              <a:ext uri="{FF2B5EF4-FFF2-40B4-BE49-F238E27FC236}">
                <a16:creationId xmlns:a16="http://schemas.microsoft.com/office/drawing/2014/main" id="{69CB8F61-4012-B858-ED1D-2B43262442B1}"/>
              </a:ext>
            </a:extLst>
          </p:cNvPr>
          <p:cNvSpPr txBox="1"/>
          <p:nvPr/>
        </p:nvSpPr>
        <p:spPr>
          <a:xfrm>
            <a:off x="6400800" y="4768916"/>
            <a:ext cx="5203629" cy="1387435"/>
          </a:xfrm>
          <a:custGeom>
            <a:avLst/>
            <a:gdLst>
              <a:gd name="connsiteX0" fmla="*/ 0 w 5203629"/>
              <a:gd name="connsiteY0" fmla="*/ 129309 h 1387435"/>
              <a:gd name="connsiteX1" fmla="*/ 129309 w 5203629"/>
              <a:gd name="connsiteY1" fmla="*/ 0 h 1387435"/>
              <a:gd name="connsiteX2" fmla="*/ 5074320 w 5203629"/>
              <a:gd name="connsiteY2" fmla="*/ 0 h 1387435"/>
              <a:gd name="connsiteX3" fmla="*/ 5203629 w 5203629"/>
              <a:gd name="connsiteY3" fmla="*/ 129309 h 1387435"/>
              <a:gd name="connsiteX4" fmla="*/ 5203629 w 5203629"/>
              <a:gd name="connsiteY4" fmla="*/ 1258126 h 1387435"/>
              <a:gd name="connsiteX5" fmla="*/ 5074320 w 5203629"/>
              <a:gd name="connsiteY5" fmla="*/ 1387435 h 1387435"/>
              <a:gd name="connsiteX6" fmla="*/ 129309 w 5203629"/>
              <a:gd name="connsiteY6" fmla="*/ 1387435 h 1387435"/>
              <a:gd name="connsiteX7" fmla="*/ 0 w 5203629"/>
              <a:gd name="connsiteY7" fmla="*/ 1258126 h 1387435"/>
              <a:gd name="connsiteX8" fmla="*/ 0 w 5203629"/>
              <a:gd name="connsiteY8" fmla="*/ 129309 h 1387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3629" h="1387435" fill="none" extrusionOk="0">
                <a:moveTo>
                  <a:pt x="0" y="129309"/>
                </a:moveTo>
                <a:cubicBezTo>
                  <a:pt x="5652" y="48785"/>
                  <a:pt x="55000" y="-1954"/>
                  <a:pt x="129309" y="0"/>
                </a:cubicBezTo>
                <a:cubicBezTo>
                  <a:pt x="1089223" y="108373"/>
                  <a:pt x="2607306" y="85165"/>
                  <a:pt x="5074320" y="0"/>
                </a:cubicBezTo>
                <a:cubicBezTo>
                  <a:pt x="5139020" y="-11185"/>
                  <a:pt x="5206229" y="47285"/>
                  <a:pt x="5203629" y="129309"/>
                </a:cubicBezTo>
                <a:cubicBezTo>
                  <a:pt x="5222723" y="332816"/>
                  <a:pt x="5198922" y="954444"/>
                  <a:pt x="5203629" y="1258126"/>
                </a:cubicBezTo>
                <a:cubicBezTo>
                  <a:pt x="5205965" y="1333678"/>
                  <a:pt x="5139349" y="1394922"/>
                  <a:pt x="5074320" y="1387435"/>
                </a:cubicBezTo>
                <a:cubicBezTo>
                  <a:pt x="4110272" y="1340421"/>
                  <a:pt x="1717925" y="1295710"/>
                  <a:pt x="129309" y="1387435"/>
                </a:cubicBezTo>
                <a:cubicBezTo>
                  <a:pt x="64292" y="1378621"/>
                  <a:pt x="1301" y="1330809"/>
                  <a:pt x="0" y="1258126"/>
                </a:cubicBezTo>
                <a:cubicBezTo>
                  <a:pt x="-68675" y="970749"/>
                  <a:pt x="86731" y="631637"/>
                  <a:pt x="0" y="129309"/>
                </a:cubicBezTo>
                <a:close/>
              </a:path>
              <a:path w="5203629" h="1387435" stroke="0" extrusionOk="0">
                <a:moveTo>
                  <a:pt x="0" y="129309"/>
                </a:moveTo>
                <a:cubicBezTo>
                  <a:pt x="13144" y="61874"/>
                  <a:pt x="55888" y="4404"/>
                  <a:pt x="129309" y="0"/>
                </a:cubicBezTo>
                <a:cubicBezTo>
                  <a:pt x="2286420" y="-66167"/>
                  <a:pt x="4445429" y="141568"/>
                  <a:pt x="5074320" y="0"/>
                </a:cubicBezTo>
                <a:cubicBezTo>
                  <a:pt x="5152706" y="1356"/>
                  <a:pt x="5203856" y="64161"/>
                  <a:pt x="5203629" y="129309"/>
                </a:cubicBezTo>
                <a:cubicBezTo>
                  <a:pt x="5280429" y="504514"/>
                  <a:pt x="5105084" y="829628"/>
                  <a:pt x="5203629" y="1258126"/>
                </a:cubicBezTo>
                <a:cubicBezTo>
                  <a:pt x="5191908" y="1323975"/>
                  <a:pt x="5140785" y="1388632"/>
                  <a:pt x="5074320" y="1387435"/>
                </a:cubicBezTo>
                <a:cubicBezTo>
                  <a:pt x="3454603" y="1549112"/>
                  <a:pt x="912220" y="1538031"/>
                  <a:pt x="129309" y="1387435"/>
                </a:cubicBezTo>
                <a:cubicBezTo>
                  <a:pt x="56429" y="1385856"/>
                  <a:pt x="-11819" y="1323773"/>
                  <a:pt x="0" y="1258126"/>
                </a:cubicBezTo>
                <a:cubicBezTo>
                  <a:pt x="-42576" y="838202"/>
                  <a:pt x="-17010" y="443323"/>
                  <a:pt x="0" y="129309"/>
                </a:cubicBezTo>
                <a:close/>
              </a:path>
            </a:pathLst>
          </a:custGeom>
          <a:ln>
            <a:solidFill>
              <a:srgbClr val="E61873"/>
            </a:solidFill>
            <a:extLst>
              <a:ext uri="{C807C97D-BFC1-408E-A445-0C87EB9F89A2}">
                <ask:lineSketchStyleProps xmlns="" xmlns:ask="http://schemas.microsoft.com/office/drawing/2018/sketchyshapes" sd="739098881">
                  <a:prstGeom prst="roundRect">
                    <a:avLst>
                      <a:gd name="adj" fmla="val 9320"/>
                    </a:avLst>
                  </a:prstGeom>
                  <ask:type>
                    <ask:lineSketchCurved/>
                  </ask:type>
                </ask:lineSketchStyleProps>
              </a:ext>
            </a:extLst>
          </a:ln>
        </p:spPr>
        <p:txBody>
          <a:bodyPr wrap="square">
            <a:spAutoFit/>
          </a:bodyPr>
          <a:lstStyle/>
          <a:p>
            <a:pPr algn="r"/>
            <a:r>
              <a:rPr lang="en-US" sz="1600" b="1" dirty="0" err="1">
                <a:effectLst/>
                <a:latin typeface="Arial" panose="020B0604020202020204" pitchFamily="34" charset="0"/>
                <a:ea typeface="MS Mincho" panose="02020609040205080304" pitchFamily="49" charset="-128"/>
                <a:cs typeface="Arial" panose="020B0604020202020204" pitchFamily="34" charset="0"/>
              </a:rPr>
              <a:t>Völkerverständigung</a:t>
            </a:r>
            <a:endParaRPr lang="en-US" sz="1600" b="1" dirty="0">
              <a:effectLst/>
              <a:latin typeface="Arial" panose="020B0604020202020204" pitchFamily="34" charset="0"/>
              <a:ea typeface="MS Mincho" panose="02020609040205080304" pitchFamily="49" charset="-128"/>
              <a:cs typeface="Arial" panose="020B0604020202020204" pitchFamily="34" charset="0"/>
            </a:endParaRPr>
          </a:p>
          <a:p>
            <a:pPr algn="r"/>
            <a:endParaRPr lang="en-US" sz="1600" dirty="0">
              <a:latin typeface="Arial" panose="020B0604020202020204" pitchFamily="34" charset="0"/>
              <a:ea typeface="MS Mincho" panose="02020609040205080304" pitchFamily="49" charset="-128"/>
              <a:cs typeface="Arial" panose="020B0604020202020204" pitchFamily="34" charset="0"/>
            </a:endParaRPr>
          </a:p>
          <a:p>
            <a:pPr algn="r"/>
            <a:r>
              <a:rPr lang="de-DE" sz="1600" dirty="0">
                <a:latin typeface="Arial" panose="020B0604020202020204" pitchFamily="34" charset="0"/>
                <a:ea typeface="MS Mincho" panose="02020609040205080304" pitchFamily="49" charset="-128"/>
                <a:cs typeface="Arial" panose="020B0604020202020204" pitchFamily="34" charset="0"/>
              </a:rPr>
              <a:t>Olympische Spiele verbinden Nationen friedlich. </a:t>
            </a:r>
          </a:p>
          <a:p>
            <a:pPr algn="r"/>
            <a:r>
              <a:rPr lang="de-DE" sz="1600" dirty="0">
                <a:latin typeface="Arial" panose="020B0604020202020204" pitchFamily="34" charset="0"/>
                <a:ea typeface="MS Mincho" panose="02020609040205080304" pitchFamily="49" charset="-128"/>
                <a:cs typeface="Arial" panose="020B0604020202020204" pitchFamily="34" charset="0"/>
              </a:rPr>
              <a:t>Sie fördern internationale Zusammenarbeit und interkulturellen Austausch.</a:t>
            </a:r>
            <a:endParaRPr lang="de-DE" sz="1600" dirty="0">
              <a:latin typeface="Arial" panose="020B0604020202020204" pitchFamily="34" charset="0"/>
              <a:cs typeface="Arial" panose="020B0604020202020204" pitchFamily="34" charset="0"/>
            </a:endParaRPr>
          </a:p>
        </p:txBody>
      </p:sp>
      <p:sp>
        <p:nvSpPr>
          <p:cNvPr id="15" name="Textfeld 14">
            <a:extLst>
              <a:ext uri="{FF2B5EF4-FFF2-40B4-BE49-F238E27FC236}">
                <a16:creationId xmlns:a16="http://schemas.microsoft.com/office/drawing/2014/main" id="{EC7F69A5-9EF5-B77D-454F-616FDAB3B6BF}"/>
              </a:ext>
            </a:extLst>
          </p:cNvPr>
          <p:cNvSpPr txBox="1"/>
          <p:nvPr/>
        </p:nvSpPr>
        <p:spPr>
          <a:xfrm>
            <a:off x="5754731" y="3447991"/>
            <a:ext cx="6123918" cy="1096504"/>
          </a:xfrm>
          <a:custGeom>
            <a:avLst/>
            <a:gdLst>
              <a:gd name="connsiteX0" fmla="*/ 0 w 6123918"/>
              <a:gd name="connsiteY0" fmla="*/ 91010 h 1096504"/>
              <a:gd name="connsiteX1" fmla="*/ 91010 w 6123918"/>
              <a:gd name="connsiteY1" fmla="*/ 0 h 1096504"/>
              <a:gd name="connsiteX2" fmla="*/ 870059 w 6123918"/>
              <a:gd name="connsiteY2" fmla="*/ 0 h 1096504"/>
              <a:gd name="connsiteX3" fmla="*/ 1649108 w 6123918"/>
              <a:gd name="connsiteY3" fmla="*/ 0 h 1096504"/>
              <a:gd name="connsiteX4" fmla="*/ 2131062 w 6123918"/>
              <a:gd name="connsiteY4" fmla="*/ 0 h 1096504"/>
              <a:gd name="connsiteX5" fmla="*/ 2850692 w 6123918"/>
              <a:gd name="connsiteY5" fmla="*/ 0 h 1096504"/>
              <a:gd name="connsiteX6" fmla="*/ 3629740 w 6123918"/>
              <a:gd name="connsiteY6" fmla="*/ 0 h 1096504"/>
              <a:gd name="connsiteX7" fmla="*/ 4289951 w 6123918"/>
              <a:gd name="connsiteY7" fmla="*/ 0 h 1096504"/>
              <a:gd name="connsiteX8" fmla="*/ 4890743 w 6123918"/>
              <a:gd name="connsiteY8" fmla="*/ 0 h 1096504"/>
              <a:gd name="connsiteX9" fmla="*/ 5432116 w 6123918"/>
              <a:gd name="connsiteY9" fmla="*/ 0 h 1096504"/>
              <a:gd name="connsiteX10" fmla="*/ 6032908 w 6123918"/>
              <a:gd name="connsiteY10" fmla="*/ 0 h 1096504"/>
              <a:gd name="connsiteX11" fmla="*/ 6123918 w 6123918"/>
              <a:gd name="connsiteY11" fmla="*/ 91010 h 1096504"/>
              <a:gd name="connsiteX12" fmla="*/ 6123918 w 6123918"/>
              <a:gd name="connsiteY12" fmla="*/ 520817 h 1096504"/>
              <a:gd name="connsiteX13" fmla="*/ 6123918 w 6123918"/>
              <a:gd name="connsiteY13" fmla="*/ 1005494 h 1096504"/>
              <a:gd name="connsiteX14" fmla="*/ 6032908 w 6123918"/>
              <a:gd name="connsiteY14" fmla="*/ 1096504 h 1096504"/>
              <a:gd name="connsiteX15" fmla="*/ 5550954 w 6123918"/>
              <a:gd name="connsiteY15" fmla="*/ 1096504 h 1096504"/>
              <a:gd name="connsiteX16" fmla="*/ 4831324 w 6123918"/>
              <a:gd name="connsiteY16" fmla="*/ 1096504 h 1096504"/>
              <a:gd name="connsiteX17" fmla="*/ 4289951 w 6123918"/>
              <a:gd name="connsiteY17" fmla="*/ 1096504 h 1096504"/>
              <a:gd name="connsiteX18" fmla="*/ 3510902 w 6123918"/>
              <a:gd name="connsiteY18" fmla="*/ 1096504 h 1096504"/>
              <a:gd name="connsiteX19" fmla="*/ 2731854 w 6123918"/>
              <a:gd name="connsiteY19" fmla="*/ 1096504 h 1096504"/>
              <a:gd name="connsiteX20" fmla="*/ 1952805 w 6123918"/>
              <a:gd name="connsiteY20" fmla="*/ 1096504 h 1096504"/>
              <a:gd name="connsiteX21" fmla="*/ 1292594 w 6123918"/>
              <a:gd name="connsiteY21" fmla="*/ 1096504 h 1096504"/>
              <a:gd name="connsiteX22" fmla="*/ 91010 w 6123918"/>
              <a:gd name="connsiteY22" fmla="*/ 1096504 h 1096504"/>
              <a:gd name="connsiteX23" fmla="*/ 0 w 6123918"/>
              <a:gd name="connsiteY23" fmla="*/ 1005494 h 1096504"/>
              <a:gd name="connsiteX24" fmla="*/ 0 w 6123918"/>
              <a:gd name="connsiteY24" fmla="*/ 548252 h 1096504"/>
              <a:gd name="connsiteX25" fmla="*/ 0 w 6123918"/>
              <a:gd name="connsiteY25" fmla="*/ 91010 h 1096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23918" h="1096504" fill="none" extrusionOk="0">
                <a:moveTo>
                  <a:pt x="0" y="91010"/>
                </a:moveTo>
                <a:cubicBezTo>
                  <a:pt x="2930" y="30121"/>
                  <a:pt x="34292" y="7168"/>
                  <a:pt x="91010" y="0"/>
                </a:cubicBezTo>
                <a:cubicBezTo>
                  <a:pt x="441559" y="-897"/>
                  <a:pt x="635078" y="-24982"/>
                  <a:pt x="870059" y="0"/>
                </a:cubicBezTo>
                <a:cubicBezTo>
                  <a:pt x="1105040" y="24982"/>
                  <a:pt x="1362497" y="-31017"/>
                  <a:pt x="1649108" y="0"/>
                </a:cubicBezTo>
                <a:cubicBezTo>
                  <a:pt x="1935719" y="31017"/>
                  <a:pt x="2009761" y="18569"/>
                  <a:pt x="2131062" y="0"/>
                </a:cubicBezTo>
                <a:cubicBezTo>
                  <a:pt x="2252363" y="-18569"/>
                  <a:pt x="2690415" y="25968"/>
                  <a:pt x="2850692" y="0"/>
                </a:cubicBezTo>
                <a:cubicBezTo>
                  <a:pt x="3010969" y="-25968"/>
                  <a:pt x="3334322" y="-19148"/>
                  <a:pt x="3629740" y="0"/>
                </a:cubicBezTo>
                <a:cubicBezTo>
                  <a:pt x="3925158" y="19148"/>
                  <a:pt x="4006755" y="-19193"/>
                  <a:pt x="4289951" y="0"/>
                </a:cubicBezTo>
                <a:cubicBezTo>
                  <a:pt x="4573147" y="19193"/>
                  <a:pt x="4698749" y="17319"/>
                  <a:pt x="4890743" y="0"/>
                </a:cubicBezTo>
                <a:cubicBezTo>
                  <a:pt x="5082737" y="-17319"/>
                  <a:pt x="5295449" y="306"/>
                  <a:pt x="5432116" y="0"/>
                </a:cubicBezTo>
                <a:cubicBezTo>
                  <a:pt x="5568783" y="-306"/>
                  <a:pt x="5871840" y="-9379"/>
                  <a:pt x="6032908" y="0"/>
                </a:cubicBezTo>
                <a:cubicBezTo>
                  <a:pt x="6087384" y="-3447"/>
                  <a:pt x="6126088" y="42746"/>
                  <a:pt x="6123918" y="91010"/>
                </a:cubicBezTo>
                <a:cubicBezTo>
                  <a:pt x="6141990" y="286173"/>
                  <a:pt x="6114992" y="371406"/>
                  <a:pt x="6123918" y="520817"/>
                </a:cubicBezTo>
                <a:cubicBezTo>
                  <a:pt x="6132844" y="670228"/>
                  <a:pt x="6121447" y="795324"/>
                  <a:pt x="6123918" y="1005494"/>
                </a:cubicBezTo>
                <a:cubicBezTo>
                  <a:pt x="6129057" y="1059059"/>
                  <a:pt x="6085043" y="1093220"/>
                  <a:pt x="6032908" y="1096504"/>
                </a:cubicBezTo>
                <a:cubicBezTo>
                  <a:pt x="5800047" y="1105845"/>
                  <a:pt x="5764744" y="1080141"/>
                  <a:pt x="5550954" y="1096504"/>
                </a:cubicBezTo>
                <a:cubicBezTo>
                  <a:pt x="5337164" y="1112867"/>
                  <a:pt x="5141489" y="1106441"/>
                  <a:pt x="4831324" y="1096504"/>
                </a:cubicBezTo>
                <a:cubicBezTo>
                  <a:pt x="4521159" y="1086568"/>
                  <a:pt x="4493882" y="1108376"/>
                  <a:pt x="4289951" y="1096504"/>
                </a:cubicBezTo>
                <a:cubicBezTo>
                  <a:pt x="4086020" y="1084632"/>
                  <a:pt x="3790024" y="1108693"/>
                  <a:pt x="3510902" y="1096504"/>
                </a:cubicBezTo>
                <a:cubicBezTo>
                  <a:pt x="3231780" y="1084315"/>
                  <a:pt x="3001601" y="1115704"/>
                  <a:pt x="2731854" y="1096504"/>
                </a:cubicBezTo>
                <a:cubicBezTo>
                  <a:pt x="2462107" y="1077304"/>
                  <a:pt x="2192468" y="1120612"/>
                  <a:pt x="1952805" y="1096504"/>
                </a:cubicBezTo>
                <a:cubicBezTo>
                  <a:pt x="1713142" y="1072396"/>
                  <a:pt x="1600050" y="1083659"/>
                  <a:pt x="1292594" y="1096504"/>
                </a:cubicBezTo>
                <a:cubicBezTo>
                  <a:pt x="985138" y="1109349"/>
                  <a:pt x="436834" y="1114977"/>
                  <a:pt x="91010" y="1096504"/>
                </a:cubicBezTo>
                <a:cubicBezTo>
                  <a:pt x="42601" y="1099850"/>
                  <a:pt x="2822" y="1045571"/>
                  <a:pt x="0" y="1005494"/>
                </a:cubicBezTo>
                <a:cubicBezTo>
                  <a:pt x="10553" y="810267"/>
                  <a:pt x="17306" y="693612"/>
                  <a:pt x="0" y="548252"/>
                </a:cubicBezTo>
                <a:cubicBezTo>
                  <a:pt x="-17306" y="402892"/>
                  <a:pt x="-20511" y="262930"/>
                  <a:pt x="0" y="91010"/>
                </a:cubicBezTo>
                <a:close/>
              </a:path>
              <a:path w="6123918" h="1096504" stroke="0" extrusionOk="0">
                <a:moveTo>
                  <a:pt x="0" y="91010"/>
                </a:moveTo>
                <a:cubicBezTo>
                  <a:pt x="2312" y="45312"/>
                  <a:pt x="42104" y="-2550"/>
                  <a:pt x="91010" y="0"/>
                </a:cubicBezTo>
                <a:cubicBezTo>
                  <a:pt x="462777" y="-31413"/>
                  <a:pt x="538135" y="19968"/>
                  <a:pt x="870059" y="0"/>
                </a:cubicBezTo>
                <a:cubicBezTo>
                  <a:pt x="1201983" y="-19968"/>
                  <a:pt x="1384340" y="-35449"/>
                  <a:pt x="1649108" y="0"/>
                </a:cubicBezTo>
                <a:cubicBezTo>
                  <a:pt x="1913876" y="35449"/>
                  <a:pt x="1993355" y="-3535"/>
                  <a:pt x="2309319" y="0"/>
                </a:cubicBezTo>
                <a:cubicBezTo>
                  <a:pt x="2625283" y="3535"/>
                  <a:pt x="2580128" y="13991"/>
                  <a:pt x="2850692" y="0"/>
                </a:cubicBezTo>
                <a:cubicBezTo>
                  <a:pt x="3121256" y="-13991"/>
                  <a:pt x="3179709" y="7688"/>
                  <a:pt x="3392064" y="0"/>
                </a:cubicBezTo>
                <a:cubicBezTo>
                  <a:pt x="3604419" y="-7688"/>
                  <a:pt x="3823893" y="1410"/>
                  <a:pt x="4111694" y="0"/>
                </a:cubicBezTo>
                <a:cubicBezTo>
                  <a:pt x="4399495" y="-1410"/>
                  <a:pt x="4546383" y="4213"/>
                  <a:pt x="4712486" y="0"/>
                </a:cubicBezTo>
                <a:cubicBezTo>
                  <a:pt x="4878589" y="-4213"/>
                  <a:pt x="4985722" y="-1561"/>
                  <a:pt x="5253859" y="0"/>
                </a:cubicBezTo>
                <a:cubicBezTo>
                  <a:pt x="5521996" y="1561"/>
                  <a:pt x="5782924" y="-22853"/>
                  <a:pt x="6032908" y="0"/>
                </a:cubicBezTo>
                <a:cubicBezTo>
                  <a:pt x="6080951" y="4229"/>
                  <a:pt x="6117615" y="45685"/>
                  <a:pt x="6123918" y="91010"/>
                </a:cubicBezTo>
                <a:cubicBezTo>
                  <a:pt x="6102509" y="245127"/>
                  <a:pt x="6103884" y="440399"/>
                  <a:pt x="6123918" y="566542"/>
                </a:cubicBezTo>
                <a:cubicBezTo>
                  <a:pt x="6143952" y="692685"/>
                  <a:pt x="6114891" y="865023"/>
                  <a:pt x="6123918" y="1005494"/>
                </a:cubicBezTo>
                <a:cubicBezTo>
                  <a:pt x="6123831" y="1060064"/>
                  <a:pt x="6086209" y="1102816"/>
                  <a:pt x="6032908" y="1096504"/>
                </a:cubicBezTo>
                <a:cubicBezTo>
                  <a:pt x="5861864" y="1123241"/>
                  <a:pt x="5726445" y="1084421"/>
                  <a:pt x="5491535" y="1096504"/>
                </a:cubicBezTo>
                <a:cubicBezTo>
                  <a:pt x="5256625" y="1108587"/>
                  <a:pt x="5086551" y="1070252"/>
                  <a:pt x="4831324" y="1096504"/>
                </a:cubicBezTo>
                <a:cubicBezTo>
                  <a:pt x="4576097" y="1122756"/>
                  <a:pt x="4579284" y="1079447"/>
                  <a:pt x="4349370" y="1096504"/>
                </a:cubicBezTo>
                <a:cubicBezTo>
                  <a:pt x="4119456" y="1113561"/>
                  <a:pt x="3843769" y="1108626"/>
                  <a:pt x="3570321" y="1096504"/>
                </a:cubicBezTo>
                <a:cubicBezTo>
                  <a:pt x="3296873" y="1084382"/>
                  <a:pt x="3225702" y="1079108"/>
                  <a:pt x="3088367" y="1096504"/>
                </a:cubicBezTo>
                <a:cubicBezTo>
                  <a:pt x="2951032" y="1113900"/>
                  <a:pt x="2800667" y="1093531"/>
                  <a:pt x="2546995" y="1096504"/>
                </a:cubicBezTo>
                <a:cubicBezTo>
                  <a:pt x="2293323" y="1099477"/>
                  <a:pt x="2033318" y="1110300"/>
                  <a:pt x="1767946" y="1096504"/>
                </a:cubicBezTo>
                <a:cubicBezTo>
                  <a:pt x="1502574" y="1082708"/>
                  <a:pt x="1359008" y="1120751"/>
                  <a:pt x="988897" y="1096504"/>
                </a:cubicBezTo>
                <a:cubicBezTo>
                  <a:pt x="618786" y="1072257"/>
                  <a:pt x="490344" y="1056085"/>
                  <a:pt x="91010" y="1096504"/>
                </a:cubicBezTo>
                <a:cubicBezTo>
                  <a:pt x="41777" y="1084477"/>
                  <a:pt x="-5535" y="1055777"/>
                  <a:pt x="0" y="1005494"/>
                </a:cubicBezTo>
                <a:cubicBezTo>
                  <a:pt x="-8196" y="777074"/>
                  <a:pt x="19572" y="687011"/>
                  <a:pt x="0" y="529962"/>
                </a:cubicBezTo>
                <a:cubicBezTo>
                  <a:pt x="-19572" y="372913"/>
                  <a:pt x="-20099" y="264235"/>
                  <a:pt x="0" y="91010"/>
                </a:cubicBezTo>
                <a:close/>
              </a:path>
            </a:pathLst>
          </a:custGeom>
          <a:ln>
            <a:solidFill>
              <a:srgbClr val="E61873"/>
            </a:solidFill>
            <a:extLst>
              <a:ext uri="{C807C97D-BFC1-408E-A445-0C87EB9F89A2}">
                <ask:lineSketchStyleProps xmlns="" xmlns:ask="http://schemas.microsoft.com/office/drawing/2018/sketchyshapes" sd="3875557633">
                  <a:prstGeom prst="roundRect">
                    <a:avLst>
                      <a:gd name="adj" fmla="val 8300"/>
                    </a:avLst>
                  </a:prstGeom>
                  <ask:type>
                    <ask:lineSketchFreehand/>
                  </ask:type>
                </ask:lineSketchStyleProps>
              </a:ext>
            </a:extLst>
          </a:ln>
        </p:spPr>
        <p:txBody>
          <a:bodyPr wrap="square">
            <a:spAutoFit/>
          </a:bodyPr>
          <a:lstStyle>
            <a:defPPr>
              <a:defRPr lang="de-DE"/>
            </a:defPPr>
            <a:lvl1pPr>
              <a:lnSpc>
                <a:spcPct val="115000"/>
              </a:lnSpc>
              <a:spcAft>
                <a:spcPts val="1000"/>
              </a:spcAft>
              <a:defRPr sz="1600" b="1">
                <a:effectLst/>
                <a:latin typeface="Arial" panose="020B0604020202020204" pitchFamily="34" charset="0"/>
                <a:cs typeface="Arial" panose="020B0604020202020204" pitchFamily="34" charset="0"/>
              </a:defRPr>
            </a:lvl1pPr>
          </a:lstStyle>
          <a:p>
            <a:pPr algn="ctr"/>
            <a:r>
              <a:rPr lang="en-US" dirty="0"/>
              <a:t>Art. 140 BV Sport- und </a:t>
            </a:r>
            <a:r>
              <a:rPr lang="en-US" dirty="0" err="1"/>
              <a:t>Jugendförderung</a:t>
            </a:r>
            <a:endParaRPr lang="en-US" dirty="0"/>
          </a:p>
          <a:p>
            <a:pPr algn="ctr"/>
            <a:r>
              <a:rPr lang="de-DE" b="0" dirty="0"/>
              <a:t>Jugendliche können durch die Spiele motiviert und in Projekte eingebunden werden. Sportstätten werden saniert.</a:t>
            </a:r>
          </a:p>
        </p:txBody>
      </p:sp>
      <p:sp>
        <p:nvSpPr>
          <p:cNvPr id="16" name="Textfeld 15">
            <a:extLst>
              <a:ext uri="{FF2B5EF4-FFF2-40B4-BE49-F238E27FC236}">
                <a16:creationId xmlns:a16="http://schemas.microsoft.com/office/drawing/2014/main" id="{8DCBBAE1-5F95-ADD4-6899-4058068808EB}"/>
              </a:ext>
            </a:extLst>
          </p:cNvPr>
          <p:cNvSpPr txBox="1"/>
          <p:nvPr/>
        </p:nvSpPr>
        <p:spPr>
          <a:xfrm>
            <a:off x="266449" y="3996243"/>
            <a:ext cx="4393474" cy="1387435"/>
          </a:xfrm>
          <a:custGeom>
            <a:avLst/>
            <a:gdLst>
              <a:gd name="connsiteX0" fmla="*/ 0 w 4393474"/>
              <a:gd name="connsiteY0" fmla="*/ 119111 h 1387435"/>
              <a:gd name="connsiteX1" fmla="*/ 119111 w 4393474"/>
              <a:gd name="connsiteY1" fmla="*/ 0 h 1387435"/>
              <a:gd name="connsiteX2" fmla="*/ 4274363 w 4393474"/>
              <a:gd name="connsiteY2" fmla="*/ 0 h 1387435"/>
              <a:gd name="connsiteX3" fmla="*/ 4393474 w 4393474"/>
              <a:gd name="connsiteY3" fmla="*/ 119111 h 1387435"/>
              <a:gd name="connsiteX4" fmla="*/ 4393474 w 4393474"/>
              <a:gd name="connsiteY4" fmla="*/ 1268324 h 1387435"/>
              <a:gd name="connsiteX5" fmla="*/ 4274363 w 4393474"/>
              <a:gd name="connsiteY5" fmla="*/ 1387435 h 1387435"/>
              <a:gd name="connsiteX6" fmla="*/ 119111 w 4393474"/>
              <a:gd name="connsiteY6" fmla="*/ 1387435 h 1387435"/>
              <a:gd name="connsiteX7" fmla="*/ 0 w 4393474"/>
              <a:gd name="connsiteY7" fmla="*/ 1268324 h 1387435"/>
              <a:gd name="connsiteX8" fmla="*/ 0 w 4393474"/>
              <a:gd name="connsiteY8" fmla="*/ 119111 h 1387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93474" h="1387435" fill="none" extrusionOk="0">
                <a:moveTo>
                  <a:pt x="0" y="119111"/>
                </a:moveTo>
                <a:cubicBezTo>
                  <a:pt x="9958" y="46165"/>
                  <a:pt x="56832" y="-9505"/>
                  <a:pt x="119111" y="0"/>
                </a:cubicBezTo>
                <a:cubicBezTo>
                  <a:pt x="1876553" y="142611"/>
                  <a:pt x="3697441" y="-138269"/>
                  <a:pt x="4274363" y="0"/>
                </a:cubicBezTo>
                <a:cubicBezTo>
                  <a:pt x="4349001" y="3073"/>
                  <a:pt x="4397728" y="58566"/>
                  <a:pt x="4393474" y="119111"/>
                </a:cubicBezTo>
                <a:cubicBezTo>
                  <a:pt x="4365085" y="367290"/>
                  <a:pt x="4347944" y="1137296"/>
                  <a:pt x="4393474" y="1268324"/>
                </a:cubicBezTo>
                <a:cubicBezTo>
                  <a:pt x="4400998" y="1334562"/>
                  <a:pt x="4338587" y="1384567"/>
                  <a:pt x="4274363" y="1387435"/>
                </a:cubicBezTo>
                <a:cubicBezTo>
                  <a:pt x="2668953" y="1347179"/>
                  <a:pt x="2102954" y="1479959"/>
                  <a:pt x="119111" y="1387435"/>
                </a:cubicBezTo>
                <a:cubicBezTo>
                  <a:pt x="53313" y="1393185"/>
                  <a:pt x="-3287" y="1336932"/>
                  <a:pt x="0" y="1268324"/>
                </a:cubicBezTo>
                <a:cubicBezTo>
                  <a:pt x="92093" y="1076900"/>
                  <a:pt x="85015" y="322270"/>
                  <a:pt x="0" y="119111"/>
                </a:cubicBezTo>
                <a:close/>
              </a:path>
              <a:path w="4393474" h="1387435" stroke="0" extrusionOk="0">
                <a:moveTo>
                  <a:pt x="0" y="119111"/>
                </a:moveTo>
                <a:cubicBezTo>
                  <a:pt x="4090" y="58711"/>
                  <a:pt x="53737" y="746"/>
                  <a:pt x="119111" y="0"/>
                </a:cubicBezTo>
                <a:cubicBezTo>
                  <a:pt x="1291449" y="-2709"/>
                  <a:pt x="3384409" y="153991"/>
                  <a:pt x="4274363" y="0"/>
                </a:cubicBezTo>
                <a:cubicBezTo>
                  <a:pt x="4341240" y="2529"/>
                  <a:pt x="4383603" y="48196"/>
                  <a:pt x="4393474" y="119111"/>
                </a:cubicBezTo>
                <a:cubicBezTo>
                  <a:pt x="4467884" y="278052"/>
                  <a:pt x="4340376" y="1026776"/>
                  <a:pt x="4393474" y="1268324"/>
                </a:cubicBezTo>
                <a:cubicBezTo>
                  <a:pt x="4400801" y="1329269"/>
                  <a:pt x="4336652" y="1378045"/>
                  <a:pt x="4274363" y="1387435"/>
                </a:cubicBezTo>
                <a:cubicBezTo>
                  <a:pt x="3594285" y="1498759"/>
                  <a:pt x="773230" y="1387636"/>
                  <a:pt x="119111" y="1387435"/>
                </a:cubicBezTo>
                <a:cubicBezTo>
                  <a:pt x="54445" y="1383853"/>
                  <a:pt x="-1284" y="1340503"/>
                  <a:pt x="0" y="1268324"/>
                </a:cubicBezTo>
                <a:cubicBezTo>
                  <a:pt x="-46091" y="1029921"/>
                  <a:pt x="76382" y="357952"/>
                  <a:pt x="0" y="119111"/>
                </a:cubicBezTo>
                <a:close/>
              </a:path>
            </a:pathLst>
          </a:custGeom>
          <a:ln>
            <a:solidFill>
              <a:srgbClr val="662483"/>
            </a:solidFill>
            <a:extLst>
              <a:ext uri="{C807C97D-BFC1-408E-A445-0C87EB9F89A2}">
                <ask:lineSketchStyleProps xmlns="" xmlns:ask="http://schemas.microsoft.com/office/drawing/2018/sketchyshapes" sd="135468708">
                  <a:prstGeom prst="roundRect">
                    <a:avLst>
                      <a:gd name="adj" fmla="val 8585"/>
                    </a:avLst>
                  </a:prstGeom>
                  <ask:type>
                    <ask:lineSketchCurved/>
                  </ask:type>
                </ask:lineSketchStyleProps>
              </a:ext>
            </a:extLst>
          </a:ln>
        </p:spPr>
        <p:txBody>
          <a:bodyPr wrap="square">
            <a:spAutoFit/>
          </a:bodyPr>
          <a:lstStyle/>
          <a:p>
            <a:pPr algn="r"/>
            <a:r>
              <a:rPr lang="de-DE" sz="1600" b="1" dirty="0">
                <a:latin typeface="Arial" panose="020B0604020202020204" pitchFamily="34" charset="0"/>
                <a:ea typeface="MS Mincho" panose="02020609040205080304" pitchFamily="49" charset="-128"/>
                <a:cs typeface="Arial" panose="020B0604020202020204" pitchFamily="34" charset="0"/>
              </a:rPr>
              <a:t>Art. 151 BV Gemeinwohlorientierung</a:t>
            </a:r>
          </a:p>
          <a:p>
            <a:pPr algn="r"/>
            <a:endParaRPr lang="en-US" sz="1600" dirty="0">
              <a:latin typeface="Arial" panose="020B0604020202020204" pitchFamily="34" charset="0"/>
              <a:ea typeface="MS Mincho" panose="02020609040205080304" pitchFamily="49" charset="-128"/>
              <a:cs typeface="Arial" panose="020B0604020202020204" pitchFamily="34" charset="0"/>
            </a:endParaRPr>
          </a:p>
          <a:p>
            <a:pPr algn="r"/>
            <a:r>
              <a:rPr lang="en-US" sz="1600" dirty="0">
                <a:latin typeface="Arial" panose="020B0604020202020204" pitchFamily="34" charset="0"/>
                <a:ea typeface="MS Mincho" panose="02020609040205080304" pitchFamily="49" charset="-128"/>
                <a:cs typeface="Arial" panose="020B0604020202020204" pitchFamily="34" charset="0"/>
              </a:rPr>
              <a:t>Der </a:t>
            </a:r>
            <a:r>
              <a:rPr lang="en-US" sz="1600" dirty="0" err="1">
                <a:latin typeface="Arial" panose="020B0604020202020204" pitchFamily="34" charset="0"/>
                <a:ea typeface="MS Mincho" panose="02020609040205080304" pitchFamily="49" charset="-128"/>
                <a:cs typeface="Arial" panose="020B0604020202020204" pitchFamily="34" charset="0"/>
              </a:rPr>
              <a:t>Verband</a:t>
            </a:r>
            <a:r>
              <a:rPr lang="en-US" sz="1600" dirty="0">
                <a:latin typeface="Arial" panose="020B0604020202020204" pitchFamily="34" charset="0"/>
                <a:ea typeface="MS Mincho" panose="02020609040205080304" pitchFamily="49" charset="-128"/>
                <a:cs typeface="Arial" panose="020B0604020202020204" pitchFamily="34" charset="0"/>
              </a:rPr>
              <a:t> und die </a:t>
            </a:r>
            <a:r>
              <a:rPr lang="en-US" sz="1600" dirty="0" err="1">
                <a:latin typeface="Arial" panose="020B0604020202020204" pitchFamily="34" charset="0"/>
                <a:ea typeface="MS Mincho" panose="02020609040205080304" pitchFamily="49" charset="-128"/>
                <a:cs typeface="Arial" panose="020B0604020202020204" pitchFamily="34" charset="0"/>
              </a:rPr>
              <a:t>großen</a:t>
            </a:r>
            <a:r>
              <a:rPr lang="en-US" sz="1600" dirty="0">
                <a:latin typeface="Arial" panose="020B0604020202020204" pitchFamily="34" charset="0"/>
                <a:ea typeface="MS Mincho" panose="02020609040205080304" pitchFamily="49" charset="-128"/>
                <a:cs typeface="Arial" panose="020B0604020202020204" pitchFamily="34" charset="0"/>
              </a:rPr>
              <a:t> </a:t>
            </a:r>
            <a:r>
              <a:rPr lang="en-US" sz="1600" dirty="0" err="1">
                <a:latin typeface="Arial" panose="020B0604020202020204" pitchFamily="34" charset="0"/>
                <a:ea typeface="MS Mincho" panose="02020609040205080304" pitchFamily="49" charset="-128"/>
                <a:cs typeface="Arial" panose="020B0604020202020204" pitchFamily="34" charset="0"/>
              </a:rPr>
              <a:t>Sponsoren</a:t>
            </a:r>
            <a:r>
              <a:rPr lang="en-US" sz="1600" dirty="0">
                <a:latin typeface="Arial" panose="020B0604020202020204" pitchFamily="34" charset="0"/>
                <a:ea typeface="MS Mincho" panose="02020609040205080304" pitchFamily="49" charset="-128"/>
                <a:cs typeface="Arial" panose="020B0604020202020204" pitchFamily="34" charset="0"/>
              </a:rPr>
              <a:t> </a:t>
            </a:r>
            <a:r>
              <a:rPr lang="en-US" sz="1600" dirty="0" err="1">
                <a:latin typeface="Arial" panose="020B0604020202020204" pitchFamily="34" charset="0"/>
                <a:ea typeface="MS Mincho" panose="02020609040205080304" pitchFamily="49" charset="-128"/>
                <a:cs typeface="Arial" panose="020B0604020202020204" pitchFamily="34" charset="0"/>
              </a:rPr>
              <a:t>haben</a:t>
            </a:r>
            <a:r>
              <a:rPr lang="en-US" sz="1600" dirty="0">
                <a:latin typeface="Arial" panose="020B0604020202020204" pitchFamily="34" charset="0"/>
                <a:ea typeface="MS Mincho" panose="02020609040205080304" pitchFamily="49" charset="-128"/>
                <a:cs typeface="Arial" panose="020B0604020202020204" pitchFamily="34" charset="0"/>
              </a:rPr>
              <a:t> </a:t>
            </a:r>
            <a:r>
              <a:rPr lang="en-US" sz="1600" dirty="0" err="1">
                <a:latin typeface="Arial" panose="020B0604020202020204" pitchFamily="34" charset="0"/>
                <a:ea typeface="MS Mincho" panose="02020609040205080304" pitchFamily="49" charset="-128"/>
                <a:cs typeface="Arial" panose="020B0604020202020204" pitchFamily="34" charset="0"/>
              </a:rPr>
              <a:t>mehr</a:t>
            </a:r>
            <a:r>
              <a:rPr lang="en-US" sz="1600" dirty="0">
                <a:latin typeface="Arial" panose="020B0604020202020204" pitchFamily="34" charset="0"/>
                <a:ea typeface="MS Mincho" panose="02020609040205080304" pitchFamily="49" charset="-128"/>
                <a:cs typeface="Arial" panose="020B0604020202020204" pitchFamily="34" charset="0"/>
              </a:rPr>
              <a:t> </a:t>
            </a:r>
            <a:r>
              <a:rPr lang="en-US" sz="1600" dirty="0" err="1">
                <a:latin typeface="Arial" panose="020B0604020202020204" pitchFamily="34" charset="0"/>
                <a:ea typeface="MS Mincho" panose="02020609040205080304" pitchFamily="49" charset="-128"/>
                <a:cs typeface="Arial" panose="020B0604020202020204" pitchFamily="34" charset="0"/>
              </a:rPr>
              <a:t>Einfluss</a:t>
            </a:r>
            <a:r>
              <a:rPr lang="en-US" sz="1600" dirty="0">
                <a:latin typeface="Arial" panose="020B0604020202020204" pitchFamily="34" charset="0"/>
                <a:ea typeface="MS Mincho" panose="02020609040205080304" pitchFamily="49" charset="-128"/>
                <a:cs typeface="Arial" panose="020B0604020202020204" pitchFamily="34" charset="0"/>
              </a:rPr>
              <a:t> und </a:t>
            </a:r>
            <a:r>
              <a:rPr lang="en-US" sz="1600" dirty="0" err="1">
                <a:latin typeface="Arial" panose="020B0604020202020204" pitchFamily="34" charset="0"/>
                <a:ea typeface="MS Mincho" panose="02020609040205080304" pitchFamily="49" charset="-128"/>
                <a:cs typeface="Arial" panose="020B0604020202020204" pitchFamily="34" charset="0"/>
              </a:rPr>
              <a:t>geben</a:t>
            </a:r>
            <a:r>
              <a:rPr lang="en-US" sz="1600" dirty="0">
                <a:latin typeface="Arial" panose="020B0604020202020204" pitchFamily="34" charset="0"/>
                <a:ea typeface="MS Mincho" panose="02020609040205080304" pitchFamily="49" charset="-128"/>
                <a:cs typeface="Arial" panose="020B0604020202020204" pitchFamily="34" charset="0"/>
              </a:rPr>
              <a:t> die </a:t>
            </a:r>
            <a:r>
              <a:rPr lang="en-US" sz="1600" dirty="0" err="1">
                <a:latin typeface="Arial" panose="020B0604020202020204" pitchFamily="34" charset="0"/>
                <a:ea typeface="MS Mincho" panose="02020609040205080304" pitchFamily="49" charset="-128"/>
                <a:cs typeface="Arial" panose="020B0604020202020204" pitchFamily="34" charset="0"/>
              </a:rPr>
              <a:t>Spielregeln</a:t>
            </a:r>
            <a:r>
              <a:rPr lang="en-US" sz="1600" dirty="0">
                <a:latin typeface="Arial" panose="020B0604020202020204" pitchFamily="34" charset="0"/>
                <a:ea typeface="MS Mincho" panose="02020609040205080304" pitchFamily="49" charset="-128"/>
                <a:cs typeface="Arial" panose="020B0604020202020204" pitchFamily="34" charset="0"/>
              </a:rPr>
              <a:t> </a:t>
            </a:r>
            <a:r>
              <a:rPr lang="en-US" sz="1600" dirty="0" err="1">
                <a:latin typeface="Arial" panose="020B0604020202020204" pitchFamily="34" charset="0"/>
                <a:ea typeface="MS Mincho" panose="02020609040205080304" pitchFamily="49" charset="-128"/>
                <a:cs typeface="Arial" panose="020B0604020202020204" pitchFamily="34" charset="0"/>
              </a:rPr>
              <a:t>vor</a:t>
            </a:r>
            <a:r>
              <a:rPr lang="en-US" sz="1600" dirty="0">
                <a:latin typeface="Arial" panose="020B0604020202020204" pitchFamily="34" charset="0"/>
                <a:ea typeface="MS Mincho" panose="02020609040205080304" pitchFamily="49" charset="-128"/>
                <a:cs typeface="Arial" panose="020B0604020202020204" pitchFamily="34" charset="0"/>
              </a:rPr>
              <a:t>.</a:t>
            </a:r>
          </a:p>
        </p:txBody>
      </p:sp>
      <p:sp>
        <p:nvSpPr>
          <p:cNvPr id="17" name="Textfeld 16">
            <a:extLst>
              <a:ext uri="{FF2B5EF4-FFF2-40B4-BE49-F238E27FC236}">
                <a16:creationId xmlns:a16="http://schemas.microsoft.com/office/drawing/2014/main" id="{DC080AC1-8069-B965-1E43-3286689376F9}"/>
              </a:ext>
            </a:extLst>
          </p:cNvPr>
          <p:cNvSpPr txBox="1"/>
          <p:nvPr/>
        </p:nvSpPr>
        <p:spPr>
          <a:xfrm>
            <a:off x="285757" y="2097847"/>
            <a:ext cx="4718844" cy="1387435"/>
          </a:xfrm>
          <a:custGeom>
            <a:avLst/>
            <a:gdLst>
              <a:gd name="connsiteX0" fmla="*/ 0 w 4718844"/>
              <a:gd name="connsiteY0" fmla="*/ 110925 h 1387435"/>
              <a:gd name="connsiteX1" fmla="*/ 110925 w 4718844"/>
              <a:gd name="connsiteY1" fmla="*/ 0 h 1387435"/>
              <a:gd name="connsiteX2" fmla="*/ 4607919 w 4718844"/>
              <a:gd name="connsiteY2" fmla="*/ 0 h 1387435"/>
              <a:gd name="connsiteX3" fmla="*/ 4718844 w 4718844"/>
              <a:gd name="connsiteY3" fmla="*/ 110925 h 1387435"/>
              <a:gd name="connsiteX4" fmla="*/ 4718844 w 4718844"/>
              <a:gd name="connsiteY4" fmla="*/ 1276510 h 1387435"/>
              <a:gd name="connsiteX5" fmla="*/ 4607919 w 4718844"/>
              <a:gd name="connsiteY5" fmla="*/ 1387435 h 1387435"/>
              <a:gd name="connsiteX6" fmla="*/ 110925 w 4718844"/>
              <a:gd name="connsiteY6" fmla="*/ 1387435 h 1387435"/>
              <a:gd name="connsiteX7" fmla="*/ 0 w 4718844"/>
              <a:gd name="connsiteY7" fmla="*/ 1276510 h 1387435"/>
              <a:gd name="connsiteX8" fmla="*/ 0 w 4718844"/>
              <a:gd name="connsiteY8" fmla="*/ 110925 h 1387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18844" h="1387435" fill="none" extrusionOk="0">
                <a:moveTo>
                  <a:pt x="0" y="110925"/>
                </a:moveTo>
                <a:cubicBezTo>
                  <a:pt x="2003" y="51139"/>
                  <a:pt x="61120" y="-1156"/>
                  <a:pt x="110925" y="0"/>
                </a:cubicBezTo>
                <a:cubicBezTo>
                  <a:pt x="860404" y="-70180"/>
                  <a:pt x="3557376" y="-39518"/>
                  <a:pt x="4607919" y="0"/>
                </a:cubicBezTo>
                <a:cubicBezTo>
                  <a:pt x="4670368" y="-1552"/>
                  <a:pt x="4721976" y="45389"/>
                  <a:pt x="4718844" y="110925"/>
                </a:cubicBezTo>
                <a:cubicBezTo>
                  <a:pt x="4726217" y="481059"/>
                  <a:pt x="4814458" y="868488"/>
                  <a:pt x="4718844" y="1276510"/>
                </a:cubicBezTo>
                <a:cubicBezTo>
                  <a:pt x="4721853" y="1338589"/>
                  <a:pt x="4665829" y="1383231"/>
                  <a:pt x="4607919" y="1387435"/>
                </a:cubicBezTo>
                <a:cubicBezTo>
                  <a:pt x="4122643" y="1451981"/>
                  <a:pt x="1942648" y="1540651"/>
                  <a:pt x="110925" y="1387435"/>
                </a:cubicBezTo>
                <a:cubicBezTo>
                  <a:pt x="43064" y="1392588"/>
                  <a:pt x="5627" y="1336857"/>
                  <a:pt x="0" y="1276510"/>
                </a:cubicBezTo>
                <a:cubicBezTo>
                  <a:pt x="-28839" y="1078301"/>
                  <a:pt x="-45629" y="233964"/>
                  <a:pt x="0" y="110925"/>
                </a:cubicBezTo>
                <a:close/>
              </a:path>
              <a:path w="4718844" h="1387435" stroke="0" extrusionOk="0">
                <a:moveTo>
                  <a:pt x="0" y="110925"/>
                </a:moveTo>
                <a:cubicBezTo>
                  <a:pt x="4845" y="49557"/>
                  <a:pt x="49366" y="1433"/>
                  <a:pt x="110925" y="0"/>
                </a:cubicBezTo>
                <a:cubicBezTo>
                  <a:pt x="1621777" y="-93502"/>
                  <a:pt x="3263833" y="69525"/>
                  <a:pt x="4607919" y="0"/>
                </a:cubicBezTo>
                <a:cubicBezTo>
                  <a:pt x="4670866" y="8790"/>
                  <a:pt x="4719921" y="49343"/>
                  <a:pt x="4718844" y="110925"/>
                </a:cubicBezTo>
                <a:cubicBezTo>
                  <a:pt x="4714090" y="551370"/>
                  <a:pt x="4669799" y="885136"/>
                  <a:pt x="4718844" y="1276510"/>
                </a:cubicBezTo>
                <a:cubicBezTo>
                  <a:pt x="4720508" y="1337527"/>
                  <a:pt x="4668464" y="1389729"/>
                  <a:pt x="4607919" y="1387435"/>
                </a:cubicBezTo>
                <a:cubicBezTo>
                  <a:pt x="3677822" y="1471044"/>
                  <a:pt x="630850" y="1392488"/>
                  <a:pt x="110925" y="1387435"/>
                </a:cubicBezTo>
                <a:cubicBezTo>
                  <a:pt x="46886" y="1388214"/>
                  <a:pt x="8871" y="1338821"/>
                  <a:pt x="0" y="1276510"/>
                </a:cubicBezTo>
                <a:cubicBezTo>
                  <a:pt x="-68303" y="751700"/>
                  <a:pt x="-18530" y="559912"/>
                  <a:pt x="0" y="110925"/>
                </a:cubicBezTo>
                <a:close/>
              </a:path>
            </a:pathLst>
          </a:custGeom>
          <a:ln>
            <a:solidFill>
              <a:srgbClr val="662483"/>
            </a:solidFill>
            <a:extLst>
              <a:ext uri="{C807C97D-BFC1-408E-A445-0C87EB9F89A2}">
                <ask:lineSketchStyleProps xmlns="" xmlns:ask="http://schemas.microsoft.com/office/drawing/2018/sketchyshapes" sd="492133175">
                  <a:prstGeom prst="roundRect">
                    <a:avLst>
                      <a:gd name="adj" fmla="val 7995"/>
                    </a:avLst>
                  </a:prstGeom>
                  <ask:type>
                    <ask:lineSketchCurved/>
                  </ask:type>
                </ask:lineSketchStyleProps>
              </a:ext>
            </a:extLst>
          </a:ln>
        </p:spPr>
        <p:txBody>
          <a:bodyPr wrap="square">
            <a:spAutoFit/>
          </a:bodyPr>
          <a:lstStyle/>
          <a:p>
            <a:r>
              <a:rPr lang="de-DE" sz="1600" b="1" dirty="0">
                <a:effectLst/>
                <a:latin typeface="Arial" panose="020B0604020202020204" pitchFamily="34" charset="0"/>
                <a:ea typeface="MS Mincho" panose="02020609040205080304" pitchFamily="49" charset="-128"/>
                <a:cs typeface="Arial" panose="020B0604020202020204" pitchFamily="34" charset="0"/>
              </a:rPr>
              <a:t>Art. 141 BV Schutz der natürlichen Lebensgrundlage</a:t>
            </a:r>
          </a:p>
          <a:p>
            <a:endParaRPr lang="de-DE" sz="1600" dirty="0">
              <a:latin typeface="Arial" panose="020B0604020202020204" pitchFamily="34" charset="0"/>
              <a:ea typeface="MS Mincho" panose="02020609040205080304" pitchFamily="49" charset="-128"/>
              <a:cs typeface="Arial" panose="020B0604020202020204" pitchFamily="34" charset="0"/>
            </a:endParaRPr>
          </a:p>
          <a:p>
            <a:r>
              <a:rPr lang="de-DE" sz="1600" dirty="0">
                <a:latin typeface="Arial" panose="020B0604020202020204" pitchFamily="34" charset="0"/>
                <a:ea typeface="MS Mincho" panose="02020609040205080304" pitchFamily="49" charset="-128"/>
                <a:cs typeface="Arial" panose="020B0604020202020204" pitchFamily="34" charset="0"/>
              </a:rPr>
              <a:t>Flächen werden für Neubauten gebraucht und </a:t>
            </a:r>
            <a:r>
              <a:rPr lang="de-DE" sz="1600" dirty="0">
                <a:effectLst/>
                <a:latin typeface="Arial" panose="020B0604020202020204" pitchFamily="34" charset="0"/>
                <a:ea typeface="MS Mincho" panose="02020609040205080304" pitchFamily="49" charset="-128"/>
                <a:cs typeface="Arial" panose="020B0604020202020204" pitchFamily="34" charset="0"/>
              </a:rPr>
              <a:t>Großveranst</a:t>
            </a:r>
            <a:r>
              <a:rPr lang="de-DE" sz="1600" dirty="0">
                <a:latin typeface="Arial" panose="020B0604020202020204" pitchFamily="34" charset="0"/>
                <a:ea typeface="MS Mincho" panose="02020609040205080304" pitchFamily="49" charset="-128"/>
                <a:cs typeface="Arial" panose="020B0604020202020204" pitchFamily="34" charset="0"/>
              </a:rPr>
              <a:t>altungen verursachen viel Müll.</a:t>
            </a:r>
            <a:r>
              <a:rPr lang="de-DE" sz="1600" dirty="0">
                <a:effectLst/>
                <a:latin typeface="Arial" panose="020B0604020202020204" pitchFamily="34" charset="0"/>
                <a:ea typeface="MS Mincho" panose="02020609040205080304" pitchFamily="49" charset="-128"/>
                <a:cs typeface="Arial" panose="020B0604020202020204" pitchFamily="34" charset="0"/>
              </a:rPr>
              <a:t> </a:t>
            </a:r>
          </a:p>
        </p:txBody>
      </p:sp>
    </p:spTree>
    <p:extLst>
      <p:ext uri="{BB962C8B-B14F-4D97-AF65-F5344CB8AC3E}">
        <p14:creationId xmlns:p14="http://schemas.microsoft.com/office/powerpoint/2010/main" val="22663221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F2786F-108C-76A1-DD3E-4715046E116E}"/>
              </a:ext>
            </a:extLst>
          </p:cNvPr>
          <p:cNvSpPr>
            <a:spLocks noGrp="1"/>
          </p:cNvSpPr>
          <p:nvPr>
            <p:ph type="title"/>
          </p:nvPr>
        </p:nvSpPr>
        <p:spPr>
          <a:xfrm>
            <a:off x="431251" y="365125"/>
            <a:ext cx="10928412" cy="1325563"/>
          </a:xfrm>
        </p:spPr>
        <p:txBody>
          <a:bodyPr/>
          <a:lstStyle/>
          <a:p>
            <a:pPr algn="ctr"/>
            <a:r>
              <a:rPr lang="de-DE" b="1" dirty="0">
                <a:ea typeface="+mn-ea"/>
              </a:rPr>
              <a:t>Was spricht dafür und dagegen?</a:t>
            </a:r>
          </a:p>
        </p:txBody>
      </p:sp>
      <p:sp>
        <p:nvSpPr>
          <p:cNvPr id="7" name="Textfeld 6">
            <a:extLst>
              <a:ext uri="{FF2B5EF4-FFF2-40B4-BE49-F238E27FC236}">
                <a16:creationId xmlns:a16="http://schemas.microsoft.com/office/drawing/2014/main" id="{E2045749-564A-6FE0-7958-A709908902D8}"/>
              </a:ext>
            </a:extLst>
          </p:cNvPr>
          <p:cNvSpPr txBox="1"/>
          <p:nvPr/>
        </p:nvSpPr>
        <p:spPr>
          <a:xfrm>
            <a:off x="7815180" y="3685350"/>
            <a:ext cx="3238460" cy="923330"/>
          </a:xfrm>
          <a:prstGeom prst="rect">
            <a:avLst/>
          </a:prstGeom>
          <a:noFill/>
        </p:spPr>
        <p:txBody>
          <a:bodyPr wrap="square" rtlCol="0">
            <a:spAutoFit/>
          </a:bodyPr>
          <a:lstStyle/>
          <a:p>
            <a:r>
              <a:rPr lang="de-DE" sz="5400" b="1" dirty="0" err="1">
                <a:solidFill>
                  <a:srgbClr val="662483"/>
                </a:solidFill>
                <a:latin typeface="Arial" panose="020B0604020202020204" pitchFamily="34" charset="0"/>
                <a:cs typeface="Arial" panose="020B0604020202020204" pitchFamily="34" charset="0"/>
              </a:rPr>
              <a:t>NO</a:t>
            </a:r>
            <a:r>
              <a:rPr lang="de-DE" sz="4400" dirty="0" err="1">
                <a:solidFill>
                  <a:srgbClr val="662483"/>
                </a:solidFill>
                <a:latin typeface="Arial" panose="020B0604020202020204" pitchFamily="34" charset="0"/>
                <a:cs typeface="Arial" panose="020B0604020202020204" pitchFamily="34" charset="0"/>
              </a:rPr>
              <a:t>lympi</a:t>
            </a:r>
            <a:endParaRPr lang="de-DE" sz="5400" dirty="0">
              <a:solidFill>
                <a:srgbClr val="662483"/>
              </a:solidFill>
              <a:latin typeface="Arial" panose="020B0604020202020204" pitchFamily="34" charset="0"/>
              <a:cs typeface="Arial" panose="020B0604020202020204" pitchFamily="34" charset="0"/>
            </a:endParaRPr>
          </a:p>
        </p:txBody>
      </p:sp>
      <p:sp>
        <p:nvSpPr>
          <p:cNvPr id="8" name="Textfeld 7">
            <a:extLst>
              <a:ext uri="{FF2B5EF4-FFF2-40B4-BE49-F238E27FC236}">
                <a16:creationId xmlns:a16="http://schemas.microsoft.com/office/drawing/2014/main" id="{FCE48FF6-92C4-47EC-3B3D-34E4C5F6162E}"/>
              </a:ext>
            </a:extLst>
          </p:cNvPr>
          <p:cNvSpPr txBox="1"/>
          <p:nvPr/>
        </p:nvSpPr>
        <p:spPr>
          <a:xfrm>
            <a:off x="8869761" y="3708538"/>
            <a:ext cx="2474436" cy="923330"/>
          </a:xfrm>
          <a:prstGeom prst="rect">
            <a:avLst/>
          </a:prstGeom>
          <a:noFill/>
        </p:spPr>
        <p:txBody>
          <a:bodyPr vert="horz" wrap="square" rtlCol="0">
            <a:spAutoFit/>
          </a:bodyPr>
          <a:lstStyle/>
          <a:p>
            <a:r>
              <a:rPr lang="de-DE" sz="4400" dirty="0" err="1">
                <a:solidFill>
                  <a:srgbClr val="E61873"/>
                </a:solidFill>
                <a:latin typeface="Arial" panose="020B0604020202020204" pitchFamily="34" charset="0"/>
                <a:cs typeface="Arial" panose="020B0604020202020204" pitchFamily="34" charset="0"/>
              </a:rPr>
              <a:t>lympi</a:t>
            </a:r>
            <a:r>
              <a:rPr lang="de-DE" sz="5400" b="1" dirty="0" err="1">
                <a:solidFill>
                  <a:srgbClr val="E61873"/>
                </a:solidFill>
                <a:latin typeface="Arial" panose="020B0604020202020204" pitchFamily="34" charset="0"/>
                <a:cs typeface="Arial" panose="020B0604020202020204" pitchFamily="34" charset="0"/>
              </a:rPr>
              <a:t>JA</a:t>
            </a:r>
            <a:endParaRPr lang="de-DE" sz="5400" b="1" dirty="0">
              <a:solidFill>
                <a:srgbClr val="E61873"/>
              </a:solidFill>
              <a:latin typeface="Arial" panose="020B0604020202020204" pitchFamily="34" charset="0"/>
              <a:cs typeface="Arial" panose="020B0604020202020204" pitchFamily="34" charset="0"/>
            </a:endParaRPr>
          </a:p>
        </p:txBody>
      </p:sp>
      <p:sp>
        <p:nvSpPr>
          <p:cNvPr id="17" name="Textfeld 16">
            <a:extLst>
              <a:ext uri="{FF2B5EF4-FFF2-40B4-BE49-F238E27FC236}">
                <a16:creationId xmlns:a16="http://schemas.microsoft.com/office/drawing/2014/main" id="{DC080AC1-8069-B965-1E43-3286689376F9}"/>
              </a:ext>
            </a:extLst>
          </p:cNvPr>
          <p:cNvSpPr txBox="1"/>
          <p:nvPr/>
        </p:nvSpPr>
        <p:spPr>
          <a:xfrm>
            <a:off x="798344" y="1201862"/>
            <a:ext cx="10561319" cy="1631216"/>
          </a:xfrm>
          <a:custGeom>
            <a:avLst/>
            <a:gdLst>
              <a:gd name="connsiteX0" fmla="*/ 0 w 10561319"/>
              <a:gd name="connsiteY0" fmla="*/ 110707 h 1694319"/>
              <a:gd name="connsiteX1" fmla="*/ 110707 w 10561319"/>
              <a:gd name="connsiteY1" fmla="*/ 0 h 1694319"/>
              <a:gd name="connsiteX2" fmla="*/ 10450612 w 10561319"/>
              <a:gd name="connsiteY2" fmla="*/ 0 h 1694319"/>
              <a:gd name="connsiteX3" fmla="*/ 10561319 w 10561319"/>
              <a:gd name="connsiteY3" fmla="*/ 110707 h 1694319"/>
              <a:gd name="connsiteX4" fmla="*/ 10561319 w 10561319"/>
              <a:gd name="connsiteY4" fmla="*/ 1583612 h 1694319"/>
              <a:gd name="connsiteX5" fmla="*/ 10450612 w 10561319"/>
              <a:gd name="connsiteY5" fmla="*/ 1694319 h 1694319"/>
              <a:gd name="connsiteX6" fmla="*/ 110707 w 10561319"/>
              <a:gd name="connsiteY6" fmla="*/ 1694319 h 1694319"/>
              <a:gd name="connsiteX7" fmla="*/ 0 w 10561319"/>
              <a:gd name="connsiteY7" fmla="*/ 1583612 h 1694319"/>
              <a:gd name="connsiteX8" fmla="*/ 0 w 10561319"/>
              <a:gd name="connsiteY8" fmla="*/ 110707 h 1694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61319" h="1694319" fill="none" extrusionOk="0">
                <a:moveTo>
                  <a:pt x="0" y="110707"/>
                </a:moveTo>
                <a:cubicBezTo>
                  <a:pt x="7734" y="55262"/>
                  <a:pt x="60973" y="-1151"/>
                  <a:pt x="110707" y="0"/>
                </a:cubicBezTo>
                <a:cubicBezTo>
                  <a:pt x="2090727" y="-70180"/>
                  <a:pt x="6764218" y="-39518"/>
                  <a:pt x="10450612" y="0"/>
                </a:cubicBezTo>
                <a:cubicBezTo>
                  <a:pt x="10518329" y="-8598"/>
                  <a:pt x="10567086" y="41695"/>
                  <a:pt x="10561319" y="110707"/>
                </a:cubicBezTo>
                <a:cubicBezTo>
                  <a:pt x="10653678" y="660155"/>
                  <a:pt x="10630500" y="899900"/>
                  <a:pt x="10561319" y="1583612"/>
                </a:cubicBezTo>
                <a:cubicBezTo>
                  <a:pt x="10566362" y="1646122"/>
                  <a:pt x="10509974" y="1692087"/>
                  <a:pt x="10450612" y="1694319"/>
                </a:cubicBezTo>
                <a:cubicBezTo>
                  <a:pt x="8531600" y="1758865"/>
                  <a:pt x="4296057" y="1847535"/>
                  <a:pt x="110707" y="1694319"/>
                </a:cubicBezTo>
                <a:cubicBezTo>
                  <a:pt x="45629" y="1697392"/>
                  <a:pt x="6470" y="1643702"/>
                  <a:pt x="0" y="1583612"/>
                </a:cubicBezTo>
                <a:cubicBezTo>
                  <a:pt x="-9112" y="1247467"/>
                  <a:pt x="22288" y="842990"/>
                  <a:pt x="0" y="110707"/>
                </a:cubicBezTo>
                <a:close/>
              </a:path>
              <a:path w="10561319" h="1694319" stroke="0" extrusionOk="0">
                <a:moveTo>
                  <a:pt x="0" y="110707"/>
                </a:moveTo>
                <a:cubicBezTo>
                  <a:pt x="5240" y="49450"/>
                  <a:pt x="48869" y="3355"/>
                  <a:pt x="110707" y="0"/>
                </a:cubicBezTo>
                <a:cubicBezTo>
                  <a:pt x="4254033" y="-93502"/>
                  <a:pt x="5688906" y="69525"/>
                  <a:pt x="10450612" y="0"/>
                </a:cubicBezTo>
                <a:cubicBezTo>
                  <a:pt x="10512735" y="5121"/>
                  <a:pt x="10563328" y="48967"/>
                  <a:pt x="10561319" y="110707"/>
                </a:cubicBezTo>
                <a:cubicBezTo>
                  <a:pt x="10597417" y="596992"/>
                  <a:pt x="10495417" y="1332727"/>
                  <a:pt x="10561319" y="1583612"/>
                </a:cubicBezTo>
                <a:cubicBezTo>
                  <a:pt x="10563675" y="1644407"/>
                  <a:pt x="10510832" y="1697267"/>
                  <a:pt x="10450612" y="1694319"/>
                </a:cubicBezTo>
                <a:cubicBezTo>
                  <a:pt x="7130060" y="1777928"/>
                  <a:pt x="2598747" y="1699372"/>
                  <a:pt x="110707" y="1694319"/>
                </a:cubicBezTo>
                <a:cubicBezTo>
                  <a:pt x="47115" y="1695007"/>
                  <a:pt x="8111" y="1645713"/>
                  <a:pt x="0" y="1583612"/>
                </a:cubicBezTo>
                <a:cubicBezTo>
                  <a:pt x="83101" y="1073787"/>
                  <a:pt x="-13721" y="342774"/>
                  <a:pt x="0" y="110707"/>
                </a:cubicBezTo>
                <a:close/>
              </a:path>
            </a:pathLst>
          </a:custGeom>
          <a:solidFill>
            <a:schemeClr val="bg1"/>
          </a:solidFill>
          <a:ln w="19050">
            <a:solidFill>
              <a:srgbClr val="652483"/>
            </a:solidFill>
            <a:extLst>
              <a:ext uri="{C807C97D-BFC1-408E-A445-0C87EB9F89A2}">
                <ask:lineSketchStyleProps xmlns="" xmlns:ask="http://schemas.microsoft.com/office/drawing/2018/sketchyshapes" sd="492133175">
                  <a:prstGeom prst="roundRect">
                    <a:avLst>
                      <a:gd name="adj" fmla="val 6534"/>
                    </a:avLst>
                  </a:prstGeom>
                  <ask:type>
                    <ask:lineSketchCurved/>
                  </ask:type>
                </ask:lineSketchStyleProps>
              </a:ext>
            </a:extLst>
          </a:ln>
        </p:spPr>
        <p:txBody>
          <a:bodyPr wrap="square">
            <a:spAutoFit/>
          </a:bodyPr>
          <a:lstStyle/>
          <a:p>
            <a:r>
              <a:rPr lang="de-DE" sz="2000" dirty="0">
                <a:latin typeface="Arial" panose="020B0604020202020204" pitchFamily="34" charset="0"/>
                <a:cs typeface="Arial" panose="020B0604020202020204" pitchFamily="34" charset="0"/>
              </a:rPr>
              <a:t>1. Finden Sie sich in Teams mit 3-5 Personen zusammen!</a:t>
            </a:r>
          </a:p>
          <a:p>
            <a:r>
              <a:rPr lang="de-DE" sz="2000" dirty="0">
                <a:latin typeface="Arial" panose="020B0604020202020204" pitchFamily="34" charset="0"/>
                <a:cs typeface="Arial" panose="020B0604020202020204" pitchFamily="34" charset="0"/>
              </a:rPr>
              <a:t>2. Tauschen Sie sich in Ihrem Team über die Argumente der Personen auf den Karten aus und priorisieren Sie für sich die vorgebrachten Punkte!</a:t>
            </a:r>
          </a:p>
          <a:p>
            <a:r>
              <a:rPr lang="de-DE" sz="2000" dirty="0">
                <a:latin typeface="Arial" panose="020B0604020202020204" pitchFamily="34" charset="0"/>
                <a:cs typeface="Arial" panose="020B0604020202020204" pitchFamily="34" charset="0"/>
              </a:rPr>
              <a:t>3. Diskutieren Sieweitere Pro- und Contra- Aspekte, die sich aus Ihrer Sicht ergeben!</a:t>
            </a:r>
          </a:p>
          <a:p>
            <a:r>
              <a:rPr lang="de-DE" sz="2000" dirty="0">
                <a:latin typeface="Arial" panose="020B0604020202020204" pitchFamily="34" charset="0"/>
                <a:cs typeface="Arial" panose="020B0604020202020204" pitchFamily="34" charset="0"/>
              </a:rPr>
              <a:t>4. Bereiten Sie sich auf Ihre persönliche Entscheidung vor. </a:t>
            </a:r>
          </a:p>
        </p:txBody>
      </p:sp>
      <p:pic>
        <p:nvPicPr>
          <p:cNvPr id="16" name="Grafik 15">
            <a:extLst>
              <a:ext uri="{FF2B5EF4-FFF2-40B4-BE49-F238E27FC236}">
                <a16:creationId xmlns:a16="http://schemas.microsoft.com/office/drawing/2014/main" id="{015BA74E-2928-E5AE-EACD-208E7C1C74CD}"/>
              </a:ext>
            </a:extLst>
          </p:cNvPr>
          <p:cNvPicPr>
            <a:picLocks noChangeAspect="1"/>
          </p:cNvPicPr>
          <p:nvPr/>
        </p:nvPicPr>
        <p:blipFill>
          <a:blip r:embed="rId3"/>
          <a:stretch>
            <a:fillRect/>
          </a:stretch>
        </p:blipFill>
        <p:spPr>
          <a:xfrm rot="21393872">
            <a:off x="937663" y="3652662"/>
            <a:ext cx="3673358" cy="1767848"/>
          </a:xfrm>
          <a:prstGeom prst="rect">
            <a:avLst/>
          </a:prstGeom>
        </p:spPr>
      </p:pic>
      <p:pic>
        <p:nvPicPr>
          <p:cNvPr id="23" name="Grafik 22">
            <a:extLst>
              <a:ext uri="{FF2B5EF4-FFF2-40B4-BE49-F238E27FC236}">
                <a16:creationId xmlns:a16="http://schemas.microsoft.com/office/drawing/2014/main" id="{002AE6E9-6BE6-38FF-0993-262572BB9436}"/>
              </a:ext>
            </a:extLst>
          </p:cNvPr>
          <p:cNvPicPr>
            <a:picLocks noChangeAspect="1"/>
          </p:cNvPicPr>
          <p:nvPr/>
        </p:nvPicPr>
        <p:blipFill>
          <a:blip r:embed="rId4"/>
          <a:srcRect t="74884"/>
          <a:stretch>
            <a:fillRect/>
          </a:stretch>
        </p:blipFill>
        <p:spPr>
          <a:xfrm>
            <a:off x="4242131" y="3348205"/>
            <a:ext cx="3306053" cy="1631216"/>
          </a:xfrm>
          <a:prstGeom prst="rect">
            <a:avLst/>
          </a:prstGeom>
        </p:spPr>
      </p:pic>
    </p:spTree>
    <p:extLst>
      <p:ext uri="{BB962C8B-B14F-4D97-AF65-F5344CB8AC3E}">
        <p14:creationId xmlns:p14="http://schemas.microsoft.com/office/powerpoint/2010/main" val="9758136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1046DF94-9B50-C7AD-E0B7-7A967E195032}"/>
              </a:ext>
            </a:extLst>
          </p:cNvPr>
          <p:cNvPicPr>
            <a:picLocks noChangeAspect="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artisticPencilGrayscale/>
                    </a14:imgEffect>
                  </a14:imgLayer>
                </a14:imgProps>
              </a:ext>
            </a:extLst>
          </a:blip>
          <a:stretch>
            <a:fillRect/>
          </a:stretch>
        </p:blipFill>
        <p:spPr>
          <a:xfrm>
            <a:off x="4767467" y="1343698"/>
            <a:ext cx="2550554" cy="2550554"/>
          </a:xfrm>
          <a:prstGeom prst="rect">
            <a:avLst/>
          </a:prstGeom>
        </p:spPr>
      </p:pic>
      <p:sp>
        <p:nvSpPr>
          <p:cNvPr id="2" name="Titel 1">
            <a:extLst>
              <a:ext uri="{FF2B5EF4-FFF2-40B4-BE49-F238E27FC236}">
                <a16:creationId xmlns:a16="http://schemas.microsoft.com/office/drawing/2014/main" id="{A5F2786F-108C-76A1-DD3E-4715046E116E}"/>
              </a:ext>
            </a:extLst>
          </p:cNvPr>
          <p:cNvSpPr>
            <a:spLocks noGrp="1"/>
          </p:cNvSpPr>
          <p:nvPr>
            <p:ph type="title"/>
          </p:nvPr>
        </p:nvSpPr>
        <p:spPr>
          <a:xfrm>
            <a:off x="838199" y="365125"/>
            <a:ext cx="10521463" cy="1325563"/>
          </a:xfrm>
        </p:spPr>
        <p:txBody>
          <a:bodyPr/>
          <a:lstStyle/>
          <a:p>
            <a:pPr algn="ctr"/>
            <a:r>
              <a:rPr lang="de-DE" b="1" dirty="0">
                <a:ea typeface="+mn-ea"/>
              </a:rPr>
              <a:t>Ihre Entscheidung</a:t>
            </a:r>
          </a:p>
        </p:txBody>
      </p:sp>
      <p:sp>
        <p:nvSpPr>
          <p:cNvPr id="7" name="Textfeld 6">
            <a:extLst>
              <a:ext uri="{FF2B5EF4-FFF2-40B4-BE49-F238E27FC236}">
                <a16:creationId xmlns:a16="http://schemas.microsoft.com/office/drawing/2014/main" id="{E2045749-564A-6FE0-7958-A709908902D8}"/>
              </a:ext>
            </a:extLst>
          </p:cNvPr>
          <p:cNvSpPr txBox="1"/>
          <p:nvPr/>
        </p:nvSpPr>
        <p:spPr>
          <a:xfrm>
            <a:off x="675659" y="2745630"/>
            <a:ext cx="3238460" cy="707886"/>
          </a:xfrm>
          <a:prstGeom prst="rect">
            <a:avLst/>
          </a:prstGeom>
          <a:noFill/>
        </p:spPr>
        <p:txBody>
          <a:bodyPr wrap="square" rtlCol="0">
            <a:spAutoFit/>
          </a:bodyPr>
          <a:lstStyle/>
          <a:p>
            <a:r>
              <a:rPr lang="de-DE" sz="4000" b="1" dirty="0" err="1">
                <a:solidFill>
                  <a:srgbClr val="662483"/>
                </a:solidFill>
                <a:latin typeface="Arial" panose="020B0604020202020204" pitchFamily="34" charset="0"/>
                <a:cs typeface="Arial" panose="020B0604020202020204" pitchFamily="34" charset="0"/>
              </a:rPr>
              <a:t>NO</a:t>
            </a:r>
            <a:r>
              <a:rPr lang="de-DE" sz="3200" dirty="0" err="1">
                <a:solidFill>
                  <a:srgbClr val="662483"/>
                </a:solidFill>
                <a:latin typeface="Arial" panose="020B0604020202020204" pitchFamily="34" charset="0"/>
                <a:cs typeface="Arial" panose="020B0604020202020204" pitchFamily="34" charset="0"/>
              </a:rPr>
              <a:t>lympia</a:t>
            </a:r>
            <a:endParaRPr lang="de-DE" sz="4000" dirty="0">
              <a:solidFill>
                <a:srgbClr val="662483"/>
              </a:solidFill>
              <a:latin typeface="Arial" panose="020B0604020202020204" pitchFamily="34" charset="0"/>
              <a:cs typeface="Arial" panose="020B0604020202020204" pitchFamily="34" charset="0"/>
            </a:endParaRPr>
          </a:p>
        </p:txBody>
      </p:sp>
      <p:sp>
        <p:nvSpPr>
          <p:cNvPr id="8" name="Textfeld 7">
            <a:extLst>
              <a:ext uri="{FF2B5EF4-FFF2-40B4-BE49-F238E27FC236}">
                <a16:creationId xmlns:a16="http://schemas.microsoft.com/office/drawing/2014/main" id="{FCE48FF6-92C4-47EC-3B3D-34E4C5F6162E}"/>
              </a:ext>
            </a:extLst>
          </p:cNvPr>
          <p:cNvSpPr txBox="1"/>
          <p:nvPr/>
        </p:nvSpPr>
        <p:spPr>
          <a:xfrm>
            <a:off x="9139245" y="2673060"/>
            <a:ext cx="2116679" cy="707886"/>
          </a:xfrm>
          <a:prstGeom prst="rect">
            <a:avLst/>
          </a:prstGeom>
          <a:noFill/>
        </p:spPr>
        <p:txBody>
          <a:bodyPr wrap="square" rtlCol="0">
            <a:spAutoFit/>
          </a:bodyPr>
          <a:lstStyle/>
          <a:p>
            <a:r>
              <a:rPr lang="de-DE" sz="3200" dirty="0" err="1">
                <a:solidFill>
                  <a:srgbClr val="E61873"/>
                </a:solidFill>
                <a:latin typeface="Arial" panose="020B0604020202020204" pitchFamily="34" charset="0"/>
                <a:cs typeface="Arial" panose="020B0604020202020204" pitchFamily="34" charset="0"/>
              </a:rPr>
              <a:t>Olympi</a:t>
            </a:r>
            <a:r>
              <a:rPr lang="de-DE" sz="4000" b="1" dirty="0" err="1">
                <a:solidFill>
                  <a:srgbClr val="E61873"/>
                </a:solidFill>
                <a:latin typeface="Arial" panose="020B0604020202020204" pitchFamily="34" charset="0"/>
                <a:cs typeface="Arial" panose="020B0604020202020204" pitchFamily="34" charset="0"/>
              </a:rPr>
              <a:t>JA</a:t>
            </a:r>
            <a:endParaRPr lang="de-DE" sz="4000" b="1" dirty="0">
              <a:solidFill>
                <a:srgbClr val="E61873"/>
              </a:solidFill>
              <a:latin typeface="Arial" panose="020B0604020202020204" pitchFamily="34" charset="0"/>
              <a:cs typeface="Arial" panose="020B0604020202020204" pitchFamily="34" charset="0"/>
            </a:endParaRPr>
          </a:p>
        </p:txBody>
      </p:sp>
      <p:sp>
        <p:nvSpPr>
          <p:cNvPr id="9" name="Pfeil: nach links und rechts 8">
            <a:extLst>
              <a:ext uri="{FF2B5EF4-FFF2-40B4-BE49-F238E27FC236}">
                <a16:creationId xmlns:a16="http://schemas.microsoft.com/office/drawing/2014/main" id="{AD65FCD7-1A99-7ABF-8194-2C55350BC7D0}"/>
              </a:ext>
            </a:extLst>
          </p:cNvPr>
          <p:cNvSpPr/>
          <p:nvPr/>
        </p:nvSpPr>
        <p:spPr>
          <a:xfrm>
            <a:off x="2277952" y="3578958"/>
            <a:ext cx="7641843" cy="1027245"/>
          </a:xfrm>
          <a:prstGeom prst="leftRightArrow">
            <a:avLst>
              <a:gd name="adj1" fmla="val 55622"/>
              <a:gd name="adj2" fmla="val 50000"/>
            </a:avLst>
          </a:prstGeom>
          <a:gradFill flip="none" rotWithShape="1">
            <a:gsLst>
              <a:gs pos="0">
                <a:srgbClr val="662483"/>
              </a:gs>
              <a:gs pos="0">
                <a:srgbClr val="E61873"/>
              </a:gs>
              <a:gs pos="100000">
                <a:srgbClr val="662483">
                  <a:lumMod val="100000"/>
                </a:srgbClr>
              </a:gs>
              <a:gs pos="100000">
                <a:schemeClr val="accent1">
                  <a:lumMod val="30000"/>
                  <a:lumOff val="70000"/>
                </a:schemeClr>
              </a:gs>
            </a:gsLst>
            <a:path path="circle">
              <a:fillToRect l="100000" t="100000"/>
            </a:path>
            <a:tileRect r="-100000" b="-100000"/>
          </a:gradFill>
          <a:ln>
            <a:solidFill>
              <a:srgbClr val="662483"/>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latin typeface="Arial" panose="020B0604020202020204" pitchFamily="34" charset="0"/>
              <a:cs typeface="Arial" panose="020B0604020202020204" pitchFamily="34" charset="0"/>
            </a:endParaRPr>
          </a:p>
        </p:txBody>
      </p:sp>
      <p:pic>
        <p:nvPicPr>
          <p:cNvPr id="10" name="Grafik 9" descr="Schuhabdrücke mit einfarbiger Füllung">
            <a:extLst>
              <a:ext uri="{FF2B5EF4-FFF2-40B4-BE49-F238E27FC236}">
                <a16:creationId xmlns:a16="http://schemas.microsoft.com/office/drawing/2014/main" id="{F31F3602-DD61-4CDF-C5E5-C0B9D251062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5400000">
            <a:off x="6798018" y="3873716"/>
            <a:ext cx="457200" cy="457200"/>
          </a:xfrm>
          <a:prstGeom prst="rect">
            <a:avLst/>
          </a:prstGeom>
        </p:spPr>
      </p:pic>
      <p:pic>
        <p:nvPicPr>
          <p:cNvPr id="11" name="Grafik 10" descr="Schuhabdrücke mit einfarbiger Füllung">
            <a:extLst>
              <a:ext uri="{FF2B5EF4-FFF2-40B4-BE49-F238E27FC236}">
                <a16:creationId xmlns:a16="http://schemas.microsoft.com/office/drawing/2014/main" id="{104016DA-8B72-E34C-E731-56BC193E43B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5400000">
            <a:off x="7581274" y="3873717"/>
            <a:ext cx="457200" cy="457200"/>
          </a:xfrm>
          <a:prstGeom prst="rect">
            <a:avLst/>
          </a:prstGeom>
        </p:spPr>
      </p:pic>
      <p:pic>
        <p:nvPicPr>
          <p:cNvPr id="12" name="Grafik 11" descr="Schuhabdrücke mit einfarbiger Füllung">
            <a:extLst>
              <a:ext uri="{FF2B5EF4-FFF2-40B4-BE49-F238E27FC236}">
                <a16:creationId xmlns:a16="http://schemas.microsoft.com/office/drawing/2014/main" id="{853D0E33-B246-4CD9-C566-670A7E3638E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5400000">
            <a:off x="8208122" y="3873716"/>
            <a:ext cx="457200" cy="457200"/>
          </a:xfrm>
          <a:prstGeom prst="rect">
            <a:avLst/>
          </a:prstGeom>
        </p:spPr>
      </p:pic>
      <p:pic>
        <p:nvPicPr>
          <p:cNvPr id="18" name="Grafik 17" descr="Schuhabdrücke mit einfarbiger Füllung">
            <a:extLst>
              <a:ext uri="{FF2B5EF4-FFF2-40B4-BE49-F238E27FC236}">
                <a16:creationId xmlns:a16="http://schemas.microsoft.com/office/drawing/2014/main" id="{AA986AA9-FD51-D345-6F43-0164D260A2C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5400000">
            <a:off x="8860235" y="3873716"/>
            <a:ext cx="457200" cy="457200"/>
          </a:xfrm>
          <a:prstGeom prst="rect">
            <a:avLst/>
          </a:prstGeom>
        </p:spPr>
      </p:pic>
      <p:pic>
        <p:nvPicPr>
          <p:cNvPr id="19" name="Grafik 18" descr="Schuhabdrücke mit einfarbiger Füllung">
            <a:extLst>
              <a:ext uri="{FF2B5EF4-FFF2-40B4-BE49-F238E27FC236}">
                <a16:creationId xmlns:a16="http://schemas.microsoft.com/office/drawing/2014/main" id="{ABEB8EE2-6746-7C54-9AE7-C683A1C1C13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6200000">
            <a:off x="3052309" y="3872479"/>
            <a:ext cx="457200" cy="457200"/>
          </a:xfrm>
          <a:prstGeom prst="rect">
            <a:avLst/>
          </a:prstGeom>
        </p:spPr>
      </p:pic>
      <p:pic>
        <p:nvPicPr>
          <p:cNvPr id="20" name="Grafik 19" descr="Schuhabdrücke mit einfarbiger Füllung">
            <a:extLst>
              <a:ext uri="{FF2B5EF4-FFF2-40B4-BE49-F238E27FC236}">
                <a16:creationId xmlns:a16="http://schemas.microsoft.com/office/drawing/2014/main" id="{8A35DF01-4496-E965-0E5F-C782AD7A915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6200000">
            <a:off x="3704422" y="3872479"/>
            <a:ext cx="457200" cy="457200"/>
          </a:xfrm>
          <a:prstGeom prst="rect">
            <a:avLst/>
          </a:prstGeom>
        </p:spPr>
      </p:pic>
      <p:pic>
        <p:nvPicPr>
          <p:cNvPr id="21" name="Grafik 20" descr="Schuhabdrücke mit einfarbiger Füllung">
            <a:extLst>
              <a:ext uri="{FF2B5EF4-FFF2-40B4-BE49-F238E27FC236}">
                <a16:creationId xmlns:a16="http://schemas.microsoft.com/office/drawing/2014/main" id="{56C2A041-72E7-8338-7777-7BBBB9358A1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6200000">
            <a:off x="4331270" y="3872478"/>
            <a:ext cx="457200" cy="457200"/>
          </a:xfrm>
          <a:prstGeom prst="rect">
            <a:avLst/>
          </a:prstGeom>
        </p:spPr>
      </p:pic>
      <p:pic>
        <p:nvPicPr>
          <p:cNvPr id="22" name="Grafik 21" descr="Schuhabdrücke mit einfarbiger Füllung">
            <a:extLst>
              <a:ext uri="{FF2B5EF4-FFF2-40B4-BE49-F238E27FC236}">
                <a16:creationId xmlns:a16="http://schemas.microsoft.com/office/drawing/2014/main" id="{5B9311D9-B42A-BED9-7A82-7C07AB0BFFB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6200000">
            <a:off x="4983383" y="3872478"/>
            <a:ext cx="457200" cy="457200"/>
          </a:xfrm>
          <a:prstGeom prst="rect">
            <a:avLst/>
          </a:prstGeom>
        </p:spPr>
      </p:pic>
      <p:pic>
        <p:nvPicPr>
          <p:cNvPr id="23" name="Grafik 22" descr="Schuhabdrücke mit einfarbiger Füllung">
            <a:extLst>
              <a:ext uri="{FF2B5EF4-FFF2-40B4-BE49-F238E27FC236}">
                <a16:creationId xmlns:a16="http://schemas.microsoft.com/office/drawing/2014/main" id="{7B736B83-2AFC-19C1-B69A-4A2A897A728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0800000">
            <a:off x="5877283" y="3865288"/>
            <a:ext cx="457200" cy="457200"/>
          </a:xfrm>
          <a:prstGeom prst="rect">
            <a:avLst/>
          </a:prstGeom>
        </p:spPr>
      </p:pic>
    </p:spTree>
    <p:extLst>
      <p:ext uri="{BB962C8B-B14F-4D97-AF65-F5344CB8AC3E}">
        <p14:creationId xmlns:p14="http://schemas.microsoft.com/office/powerpoint/2010/main" val="15791475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AEAC8428-AEA9-4B82-8EC6-909ACC209338}"/>
              </a:ext>
            </a:extLst>
          </p:cNvPr>
          <p:cNvSpPr txBox="1"/>
          <p:nvPr/>
        </p:nvSpPr>
        <p:spPr>
          <a:xfrm>
            <a:off x="1280160" y="3949469"/>
            <a:ext cx="9500616" cy="369332"/>
          </a:xfrm>
          <a:prstGeom prst="rect">
            <a:avLst/>
          </a:prstGeom>
          <a:noFill/>
        </p:spPr>
        <p:txBody>
          <a:bodyPr wrap="square" rtlCol="0">
            <a:spAutoFit/>
          </a:bodyPr>
          <a:lstStyle/>
          <a:p>
            <a:pPr algn="ctr"/>
            <a:r>
              <a:rPr lang="de-DE" dirty="0">
                <a:latin typeface="Arial" panose="020B0604020202020204" pitchFamily="34" charset="0"/>
                <a:cs typeface="Arial" panose="020B0604020202020204" pitchFamily="34" charset="0"/>
              </a:rPr>
              <a:t>Dieses Material wurde im Arbeitskreis Politische Bildung erstellt. </a:t>
            </a:r>
          </a:p>
        </p:txBody>
      </p:sp>
      <p:pic>
        <p:nvPicPr>
          <p:cNvPr id="3" name="Grafik 2">
            <a:extLst>
              <a:ext uri="{FF2B5EF4-FFF2-40B4-BE49-F238E27FC236}">
                <a16:creationId xmlns:a16="http://schemas.microsoft.com/office/drawing/2014/main" id="{8D6CB6F8-5AFC-434C-AF0D-A812EF9D28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1554" y="2688384"/>
            <a:ext cx="5108891" cy="1280271"/>
          </a:xfrm>
          <a:prstGeom prst="rect">
            <a:avLst/>
          </a:prstGeom>
        </p:spPr>
      </p:pic>
    </p:spTree>
    <p:extLst>
      <p:ext uri="{BB962C8B-B14F-4D97-AF65-F5344CB8AC3E}">
        <p14:creationId xmlns:p14="http://schemas.microsoft.com/office/powerpoint/2010/main" val="14243522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616D20-CA53-49A5-B434-41CC377F238D}"/>
              </a:ext>
            </a:extLst>
          </p:cNvPr>
          <p:cNvSpPr>
            <a:spLocks noGrp="1"/>
          </p:cNvSpPr>
          <p:nvPr>
            <p:ph type="title"/>
          </p:nvPr>
        </p:nvSpPr>
        <p:spPr>
          <a:xfrm>
            <a:off x="622300" y="618326"/>
            <a:ext cx="10515600" cy="1325563"/>
          </a:xfrm>
        </p:spPr>
        <p:txBody>
          <a:bodyPr/>
          <a:lstStyle/>
          <a:p>
            <a:r>
              <a:rPr lang="de-DE" sz="2400" dirty="0">
                <a:latin typeface="Arial" panose="020B0604020202020204" pitchFamily="34" charset="0"/>
                <a:cs typeface="Arial" panose="020B0604020202020204" pitchFamily="34" charset="0"/>
              </a:rPr>
              <a:t>Bild und Videoquelle</a:t>
            </a:r>
          </a:p>
        </p:txBody>
      </p:sp>
      <p:sp>
        <p:nvSpPr>
          <p:cNvPr id="4" name="Textfeld 3">
            <a:extLst>
              <a:ext uri="{FF2B5EF4-FFF2-40B4-BE49-F238E27FC236}">
                <a16:creationId xmlns:a16="http://schemas.microsoft.com/office/drawing/2014/main" id="{91048FF9-02BE-4CDB-AC43-7FA6630461C1}"/>
              </a:ext>
            </a:extLst>
          </p:cNvPr>
          <p:cNvSpPr txBox="1"/>
          <p:nvPr/>
        </p:nvSpPr>
        <p:spPr>
          <a:xfrm>
            <a:off x="622300" y="1046097"/>
            <a:ext cx="11252200" cy="1446550"/>
          </a:xfrm>
          <a:prstGeom prst="rect">
            <a:avLst/>
          </a:prstGeom>
          <a:noFill/>
        </p:spPr>
        <p:txBody>
          <a:bodyPr wrap="square" rtlCol="0">
            <a:spAutoFit/>
          </a:bodyPr>
          <a:lstStyle/>
          <a:p>
            <a:r>
              <a:rPr lang="de-DE" sz="1100" dirty="0">
                <a:latin typeface="Arial" panose="020B0604020202020204" pitchFamily="34" charset="0"/>
                <a:cs typeface="Arial" panose="020B0604020202020204" pitchFamily="34" charset="0"/>
              </a:rPr>
              <a:t>Folie 3 BR24Sport, Bericht vom 28.05.2025 um 21:45 Uhr, Olympia-Bewerbung der Stadt München: Ja oder Nein?, </a:t>
            </a:r>
            <a:r>
              <a:rPr lang="de-DE" sz="1100" dirty="0">
                <a:latin typeface="Arial" panose="020B0604020202020204" pitchFamily="34" charset="0"/>
                <a:cs typeface="Arial" panose="020B0604020202020204" pitchFamily="34" charset="0"/>
                <a:hlinkClick r:id="rId2"/>
              </a:rPr>
              <a:t>https://www.ardmediathek.de/video/br24sport/olympia-bewerbung-der-stadt-muenchen-ja-oder-nein/br/Y3JpZDovL2JyLmRlL2Jyb2FkY2FzdC9hYWQzNGVmOC1lYWM5LTQxOGEtYTAyMS1hNGQ3MjgzYzc2YTlfb25saW5lYnJvYWRjYXN0L3NlY3Rpb24vYWFkMzRlZjgtZWFjOS00MThhLWEwMjEtYTRkNzI4M2M3NmE5 </a:t>
            </a:r>
            <a:r>
              <a:rPr lang="de-DE" sz="1100" dirty="0">
                <a:latin typeface="Arial" panose="020B0604020202020204" pitchFamily="34" charset="0"/>
                <a:cs typeface="Arial" panose="020B0604020202020204" pitchFamily="34" charset="0"/>
              </a:rPr>
              <a:t>(DL vom 30.06.2025) </a:t>
            </a:r>
          </a:p>
          <a:p>
            <a:endParaRPr lang="de-DE" sz="1100" kern="1200" dirty="0">
              <a:solidFill>
                <a:srgbClr val="000000"/>
              </a:solidFill>
              <a:effectLst/>
              <a:latin typeface="Arial" panose="020B0604020202020204" pitchFamily="34" charset="0"/>
              <a:cs typeface="Arial" panose="020B0604020202020204" pitchFamily="34" charset="0"/>
            </a:endParaRPr>
          </a:p>
          <a:p>
            <a:endParaRPr lang="de-DE" sz="1100" dirty="0">
              <a:solidFill>
                <a:srgbClr val="000000"/>
              </a:solidFill>
              <a:latin typeface="Arial" panose="020B0604020202020204" pitchFamily="34" charset="0"/>
              <a:cs typeface="Arial" panose="020B0604020202020204" pitchFamily="34" charset="0"/>
            </a:endParaRPr>
          </a:p>
          <a:p>
            <a:endParaRPr lang="de-DE" sz="1100" dirty="0">
              <a:latin typeface="Arial" panose="020B0604020202020204" pitchFamily="34" charset="0"/>
              <a:cs typeface="Arial" panose="020B0604020202020204" pitchFamily="34" charset="0"/>
            </a:endParaRPr>
          </a:p>
          <a:p>
            <a:endParaRPr lang="de-DE" sz="1100" dirty="0">
              <a:latin typeface="Arial" panose="020B0604020202020204" pitchFamily="34" charset="0"/>
              <a:cs typeface="Arial" panose="020B0604020202020204" pitchFamily="34" charset="0"/>
            </a:endParaRPr>
          </a:p>
        </p:txBody>
      </p:sp>
      <p:sp>
        <p:nvSpPr>
          <p:cNvPr id="5" name="Titel 1">
            <a:extLst>
              <a:ext uri="{FF2B5EF4-FFF2-40B4-BE49-F238E27FC236}">
                <a16:creationId xmlns:a16="http://schemas.microsoft.com/office/drawing/2014/main" id="{4018AB28-87D5-4A04-AFD5-F6A3BA97D66F}"/>
              </a:ext>
            </a:extLst>
          </p:cNvPr>
          <p:cNvSpPr txBox="1">
            <a:spLocks/>
          </p:cNvSpPr>
          <p:nvPr/>
        </p:nvSpPr>
        <p:spPr>
          <a:xfrm>
            <a:off x="690119" y="2858863"/>
            <a:ext cx="10515600" cy="4746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400" dirty="0">
                <a:latin typeface="Arial" panose="020B0604020202020204" pitchFamily="34" charset="0"/>
                <a:cs typeface="Arial" panose="020B0604020202020204" pitchFamily="34" charset="0"/>
              </a:rPr>
              <a:t>Verwendete Literatur</a:t>
            </a:r>
          </a:p>
        </p:txBody>
      </p:sp>
      <p:sp>
        <p:nvSpPr>
          <p:cNvPr id="6" name="Textfeld 5">
            <a:extLst>
              <a:ext uri="{FF2B5EF4-FFF2-40B4-BE49-F238E27FC236}">
                <a16:creationId xmlns:a16="http://schemas.microsoft.com/office/drawing/2014/main" id="{8480EF60-D003-4B86-A955-C830B0172A37}"/>
              </a:ext>
            </a:extLst>
          </p:cNvPr>
          <p:cNvSpPr txBox="1"/>
          <p:nvPr/>
        </p:nvSpPr>
        <p:spPr>
          <a:xfrm>
            <a:off x="622300" y="3333463"/>
            <a:ext cx="11252200" cy="2292935"/>
          </a:xfrm>
          <a:prstGeom prst="rect">
            <a:avLst/>
          </a:prstGeom>
          <a:noFill/>
        </p:spPr>
        <p:txBody>
          <a:bodyPr wrap="square" rtlCol="0">
            <a:spAutoFit/>
          </a:bodyPr>
          <a:lstStyle/>
          <a:p>
            <a:r>
              <a:rPr lang="de-DE" sz="1100" dirty="0">
                <a:latin typeface="Arial" panose="020B0604020202020204" pitchFamily="34" charset="0"/>
                <a:cs typeface="Arial" panose="020B0604020202020204" pitchFamily="34" charset="0"/>
              </a:rPr>
              <a:t>Baye­ri­scher Landes-Sport­ver­band e.V., Wir wollen Olym­pia“: BLSV-Präsi­dent Ammon appel­liert Rich­tung Bund, </a:t>
            </a:r>
            <a:r>
              <a:rPr lang="de-DE" sz="1100" dirty="0">
                <a:latin typeface="Arial" panose="020B0604020202020204" pitchFamily="34" charset="0"/>
                <a:cs typeface="Arial" panose="020B0604020202020204" pitchFamily="34" charset="0"/>
                <a:hlinkClick r:id="rId3"/>
              </a:rPr>
              <a:t>https://www.blsv.de/news/wir-wollen-olympia/</a:t>
            </a:r>
            <a:r>
              <a:rPr lang="de-DE" sz="1100" dirty="0">
                <a:latin typeface="Arial" panose="020B0604020202020204" pitchFamily="34" charset="0"/>
                <a:cs typeface="Arial" panose="020B0604020202020204" pitchFamily="34" charset="0"/>
              </a:rPr>
              <a:t> (DL vom 30.05.2025)</a:t>
            </a:r>
          </a:p>
          <a:p>
            <a:r>
              <a:rPr lang="de-DE" sz="1100" dirty="0">
                <a:latin typeface="Arial" panose="020B0604020202020204" pitchFamily="34" charset="0"/>
                <a:cs typeface="Arial" panose="020B0604020202020204" pitchFamily="34" charset="0"/>
              </a:rPr>
              <a:t>BR24, So würde Olympia die Stadt München verändern,  </a:t>
            </a:r>
            <a:r>
              <a:rPr lang="de-DE" sz="1100" dirty="0">
                <a:latin typeface="Arial" panose="020B0604020202020204" pitchFamily="34" charset="0"/>
                <a:cs typeface="Arial" panose="020B0604020202020204" pitchFamily="34" charset="0"/>
                <a:hlinkClick r:id="rId4"/>
              </a:rPr>
              <a:t>https://www.br.de/nachrichten/bayern/so-wuerde-olympia-die-stadt-muenchen-veraendern,Um2DE3L</a:t>
            </a:r>
            <a:r>
              <a:rPr lang="de-DE" sz="1100" dirty="0">
                <a:latin typeface="Arial" panose="020B0604020202020204" pitchFamily="34" charset="0"/>
                <a:cs typeface="Arial" panose="020B0604020202020204" pitchFamily="34" charset="0"/>
              </a:rPr>
              <a:t> </a:t>
            </a:r>
            <a:r>
              <a:rPr lang="de-DE" sz="1100" kern="1200" dirty="0">
                <a:solidFill>
                  <a:srgbClr val="000000"/>
                </a:solidFill>
                <a:effectLst/>
                <a:latin typeface="Arial" panose="020B0604020202020204" pitchFamily="34" charset="0"/>
                <a:cs typeface="Arial" panose="020B0604020202020204" pitchFamily="34" charset="0"/>
              </a:rPr>
              <a:t>(DL vom 30.05.2025)</a:t>
            </a:r>
            <a:endParaRPr lang="de-DE" sz="1100" dirty="0">
              <a:effectLst/>
              <a:latin typeface="Arial" panose="020B0604020202020204" pitchFamily="34" charset="0"/>
              <a:cs typeface="Arial" panose="020B0604020202020204" pitchFamily="34" charset="0"/>
            </a:endParaRPr>
          </a:p>
          <a:p>
            <a:r>
              <a:rPr lang="de-DE" sz="1100" dirty="0">
                <a:latin typeface="Arial" panose="020B0604020202020204" pitchFamily="34" charset="0"/>
                <a:cs typeface="Arial" panose="020B0604020202020204" pitchFamily="34" charset="0"/>
              </a:rPr>
              <a:t>BUND Naturschutz, Olympia-Bewerbung: Münchner Konzepte und Wünsche interessieren das IOC nicht, </a:t>
            </a:r>
            <a:r>
              <a:rPr lang="de-DE" sz="1100" dirty="0">
                <a:latin typeface="Arial" panose="020B0604020202020204" pitchFamily="34" charset="0"/>
                <a:cs typeface="Arial" panose="020B0604020202020204" pitchFamily="34" charset="0"/>
                <a:hlinkClick r:id="rId5"/>
              </a:rPr>
              <a:t>https://www.bund-naturschutz.de/pressemitteilungen/olympia-bewerbung-muenchner-konzepte-und-wuensche-interessieren-das-ioc-nicht</a:t>
            </a:r>
            <a:r>
              <a:rPr lang="de-DE" sz="1100" dirty="0">
                <a:latin typeface="Arial" panose="020B0604020202020204" pitchFamily="34" charset="0"/>
                <a:cs typeface="Arial" panose="020B0604020202020204" pitchFamily="34" charset="0"/>
              </a:rPr>
              <a:t> (DL vom 30.05.2025)</a:t>
            </a:r>
          </a:p>
          <a:p>
            <a:r>
              <a:rPr lang="de-DE" sz="1100" dirty="0">
                <a:latin typeface="Arial" panose="020B0604020202020204" pitchFamily="34" charset="0"/>
                <a:cs typeface="Arial" panose="020B0604020202020204" pitchFamily="34" charset="0"/>
              </a:rPr>
              <a:t>Landeshauptstadt München, Konzept für Olympische und Paralympische Spiele in München, </a:t>
            </a:r>
            <a:r>
              <a:rPr lang="de-DE" sz="1100" dirty="0">
                <a:latin typeface="Arial" panose="020B0604020202020204" pitchFamily="34" charset="0"/>
                <a:cs typeface="Arial" panose="020B0604020202020204" pitchFamily="34" charset="0"/>
                <a:hlinkClick r:id="rId6"/>
              </a:rPr>
              <a:t>https://stadt.muenchen.de/infos/olympiabewerbung-muenchen.html</a:t>
            </a:r>
            <a:r>
              <a:rPr lang="de-DE" sz="1100" dirty="0">
                <a:latin typeface="Arial" panose="020B0604020202020204" pitchFamily="34" charset="0"/>
                <a:cs typeface="Arial" panose="020B0604020202020204" pitchFamily="34" charset="0"/>
              </a:rPr>
              <a:t> (DL vom 30.05.2025)</a:t>
            </a:r>
          </a:p>
          <a:p>
            <a:r>
              <a:rPr lang="de-DE" sz="1100" dirty="0">
                <a:latin typeface="Arial" panose="020B0604020202020204" pitchFamily="34" charset="0"/>
                <a:cs typeface="Arial" panose="020B0604020202020204" pitchFamily="34" charset="0"/>
              </a:rPr>
              <a:t>Landeshauptstadt München, Stadtrat macht Weg frei für Olympiabewerbung und Bürgerentscheid, </a:t>
            </a:r>
            <a:r>
              <a:rPr lang="de-DE" sz="1100" dirty="0">
                <a:latin typeface="Arial" panose="020B0604020202020204" pitchFamily="34" charset="0"/>
                <a:cs typeface="Arial" panose="020B0604020202020204" pitchFamily="34" charset="0"/>
                <a:hlinkClick r:id="rId7"/>
              </a:rPr>
              <a:t>https://stadt.muenchen.de/news/olympia-bewerbung-und-buergerentscheid.html</a:t>
            </a:r>
            <a:r>
              <a:rPr lang="de-DE" sz="1100" dirty="0">
                <a:latin typeface="Arial" panose="020B0604020202020204" pitchFamily="34" charset="0"/>
                <a:cs typeface="Arial" panose="020B0604020202020204" pitchFamily="34" charset="0"/>
              </a:rPr>
              <a:t> (DL vom 30.05.2025)</a:t>
            </a:r>
          </a:p>
          <a:p>
            <a:r>
              <a:rPr lang="de-DE" sz="1100" dirty="0">
                <a:latin typeface="Arial" panose="020B0604020202020204" pitchFamily="34" charset="0"/>
                <a:cs typeface="Arial" panose="020B0604020202020204" pitchFamily="34" charset="0"/>
              </a:rPr>
              <a:t>Spiegel (21.07.2024), Warum Pariser von Olympia genervt sind, </a:t>
            </a:r>
          </a:p>
          <a:p>
            <a:r>
              <a:rPr lang="de-DE" sz="1100" dirty="0">
                <a:latin typeface="Arial" panose="020B0604020202020204" pitchFamily="34" charset="0"/>
                <a:cs typeface="Arial" panose="020B0604020202020204" pitchFamily="34" charset="0"/>
              </a:rPr>
              <a:t> </a:t>
            </a:r>
            <a:r>
              <a:rPr lang="de-DE" sz="1100" dirty="0">
                <a:latin typeface="Arial" panose="020B0604020202020204" pitchFamily="34" charset="0"/>
                <a:cs typeface="Arial" panose="020B0604020202020204" pitchFamily="34" charset="0"/>
                <a:hlinkClick r:id="rId8"/>
              </a:rPr>
              <a:t>https://www.spiegel.de/sport/olympia/olympische-spiele-2024-warum-pariser-von-olympia-genervt-sind-a-beb2da60-2e0b-4633-8d5b-9634f538e4f5</a:t>
            </a:r>
            <a:r>
              <a:rPr lang="de-DE" sz="1100" dirty="0">
                <a:latin typeface="Arial" panose="020B0604020202020204" pitchFamily="34" charset="0"/>
                <a:cs typeface="Arial" panose="020B0604020202020204" pitchFamily="34" charset="0"/>
              </a:rPr>
              <a:t> (DL vom 30.05.2025)</a:t>
            </a:r>
          </a:p>
          <a:p>
            <a:endParaRPr lang="de-DE"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3606816"/>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676</Words>
  <Application>Microsoft Office PowerPoint</Application>
  <PresentationFormat>Breitbild</PresentationFormat>
  <Paragraphs>52</Paragraphs>
  <Slides>7</Slides>
  <Notes>3</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7</vt:i4>
      </vt:variant>
    </vt:vector>
  </HeadingPairs>
  <TitlesOfParts>
    <vt:vector size="12" baseType="lpstr">
      <vt:lpstr>MS Mincho</vt:lpstr>
      <vt:lpstr>Aptos</vt:lpstr>
      <vt:lpstr>Arial</vt:lpstr>
      <vt:lpstr>Calibri</vt:lpstr>
      <vt:lpstr>Office</vt:lpstr>
      <vt:lpstr>PowerPoint-Präsentation</vt:lpstr>
      <vt:lpstr>Münchens Olympiabewerbung</vt:lpstr>
      <vt:lpstr>Was sagt unsere Verfassung dazu?</vt:lpstr>
      <vt:lpstr>Was spricht dafür und dagegen?</vt:lpstr>
      <vt:lpstr>Ihre Entscheidung</vt:lpstr>
      <vt:lpstr>PowerPoint-Präsentation</vt:lpstr>
      <vt:lpstr>Bild und Videoquelle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Staatsinstitut für Schulqualität und Bildungsforschung</dc:creator>
  <cp:lastModifiedBy>Weber, Alexandra</cp:lastModifiedBy>
  <cp:revision>13</cp:revision>
  <dcterms:created xsi:type="dcterms:W3CDTF">2024-06-12T15:52:19Z</dcterms:created>
  <dcterms:modified xsi:type="dcterms:W3CDTF">2025-08-25T13:14:41Z</dcterms:modified>
</cp:coreProperties>
</file>