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5" r:id="rId3"/>
    <p:sldId id="276" r:id="rId4"/>
    <p:sldId id="278" r:id="rId5"/>
    <p:sldId id="285" r:id="rId6"/>
    <p:sldId id="279" r:id="rId7"/>
    <p:sldId id="280" r:id="rId8"/>
    <p:sldId id="281" r:id="rId9"/>
    <p:sldId id="283" r:id="rId10"/>
    <p:sldId id="284" r:id="rId11"/>
    <p:sldId id="282" r:id="rId12"/>
    <p:sldId id="273" r:id="rId13"/>
    <p:sldId id="274"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1669"/>
    <a:srgbClr val="6522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119" autoAdjust="0"/>
    <p:restoredTop sz="94660"/>
  </p:normalViewPr>
  <p:slideViewPr>
    <p:cSldViewPr snapToGrid="0">
      <p:cViewPr varScale="1">
        <p:scale>
          <a:sx n="100" d="100"/>
          <a:sy n="100" d="100"/>
        </p:scale>
        <p:origin x="114"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D52C8D-3C69-4BB2-BC92-74DC50C947F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415446F-F247-4EC8-80D2-24D411B8D9C9}">
      <dgm:prSet custT="1"/>
      <dgm:spPr>
        <a:solidFill>
          <a:srgbClr val="D41669"/>
        </a:solidFill>
      </dgm:spPr>
      <dgm:t>
        <a:bodyPr/>
        <a:lstStyle/>
        <a:p>
          <a:r>
            <a:rPr lang="de-DE" sz="3600" dirty="0">
              <a:latin typeface="Arial" panose="020B0604020202020204" pitchFamily="34" charset="0"/>
              <a:cs typeface="Arial" panose="020B0604020202020204" pitchFamily="34" charset="0"/>
            </a:rPr>
            <a:t>Analysiert, welche Grundrechte und/oder Menschenrechte durch diese Folgen verletzt werden! </a:t>
          </a:r>
          <a:endParaRPr lang="en-US" sz="3600" dirty="0">
            <a:latin typeface="Arial" panose="020B0604020202020204" pitchFamily="34" charset="0"/>
            <a:cs typeface="Arial" panose="020B0604020202020204" pitchFamily="34" charset="0"/>
          </a:endParaRPr>
        </a:p>
      </dgm:t>
    </dgm:pt>
    <dgm:pt modelId="{4B77CE54-D7AA-4739-805B-0F2BCC22DA89}" type="parTrans" cxnId="{0D1523BF-F30D-4F55-A84A-1F4A93E1DB16}">
      <dgm:prSet/>
      <dgm:spPr/>
      <dgm:t>
        <a:bodyPr/>
        <a:lstStyle/>
        <a:p>
          <a:endParaRPr lang="en-US"/>
        </a:p>
      </dgm:t>
    </dgm:pt>
    <dgm:pt modelId="{CB6D1D2A-7AED-40C1-ADB2-95E9DD554B88}" type="sibTrans" cxnId="{0D1523BF-F30D-4F55-A84A-1F4A93E1DB16}">
      <dgm:prSet/>
      <dgm:spPr/>
      <dgm:t>
        <a:bodyPr/>
        <a:lstStyle/>
        <a:p>
          <a:endParaRPr lang="en-US"/>
        </a:p>
      </dgm:t>
    </dgm:pt>
    <dgm:pt modelId="{88DA599C-EAB0-7541-88CA-5597BFF22937}" type="pres">
      <dgm:prSet presAssocID="{9BD52C8D-3C69-4BB2-BC92-74DC50C947FE}" presName="linear" presStyleCnt="0">
        <dgm:presLayoutVars>
          <dgm:animLvl val="lvl"/>
          <dgm:resizeHandles val="exact"/>
        </dgm:presLayoutVars>
      </dgm:prSet>
      <dgm:spPr/>
    </dgm:pt>
    <dgm:pt modelId="{051819C9-064A-F84C-BDF7-766CF7A2B092}" type="pres">
      <dgm:prSet presAssocID="{8415446F-F247-4EC8-80D2-24D411B8D9C9}" presName="parentText" presStyleLbl="node1" presStyleIdx="0" presStyleCnt="1" custLinFactNeighborX="-7622" custLinFactNeighborY="-19115">
        <dgm:presLayoutVars>
          <dgm:chMax val="0"/>
          <dgm:bulletEnabled val="1"/>
        </dgm:presLayoutVars>
      </dgm:prSet>
      <dgm:spPr/>
    </dgm:pt>
  </dgm:ptLst>
  <dgm:cxnLst>
    <dgm:cxn modelId="{D4F10502-8B10-8E4B-B406-D011AC7A044B}" type="presOf" srcId="{8415446F-F247-4EC8-80D2-24D411B8D9C9}" destId="{051819C9-064A-F84C-BDF7-766CF7A2B092}" srcOrd="0" destOrd="0" presId="urn:microsoft.com/office/officeart/2005/8/layout/vList2"/>
    <dgm:cxn modelId="{7D25FE94-CED1-804C-9B53-35402DE3CA03}" type="presOf" srcId="{9BD52C8D-3C69-4BB2-BC92-74DC50C947FE}" destId="{88DA599C-EAB0-7541-88CA-5597BFF22937}" srcOrd="0" destOrd="0" presId="urn:microsoft.com/office/officeart/2005/8/layout/vList2"/>
    <dgm:cxn modelId="{0D1523BF-F30D-4F55-A84A-1F4A93E1DB16}" srcId="{9BD52C8D-3C69-4BB2-BC92-74DC50C947FE}" destId="{8415446F-F247-4EC8-80D2-24D411B8D9C9}" srcOrd="0" destOrd="0" parTransId="{4B77CE54-D7AA-4739-805B-0F2BCC22DA89}" sibTransId="{CB6D1D2A-7AED-40C1-ADB2-95E9DD554B88}"/>
    <dgm:cxn modelId="{FDCEF428-6D1D-3A42-80AB-6EB839AB0407}" type="presParOf" srcId="{88DA599C-EAB0-7541-88CA-5597BFF22937}" destId="{051819C9-064A-F84C-BDF7-766CF7A2B09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DFEF3C-61CB-4D00-8E21-684979C5F3CC}" type="doc">
      <dgm:prSet loTypeId="urn:microsoft.com/office/officeart/2016/7/layout/LinearBlockProcessNumbered" loCatId="process" qsTypeId="urn:microsoft.com/office/officeart/2005/8/quickstyle/simple1" qsCatId="simple" csTypeId="urn:microsoft.com/office/officeart/2005/8/colors/accent2_2" csCatId="accent2" phldr="1"/>
      <dgm:spPr/>
      <dgm:t>
        <a:bodyPr/>
        <a:lstStyle/>
        <a:p>
          <a:endParaRPr lang="en-US"/>
        </a:p>
      </dgm:t>
    </dgm:pt>
    <dgm:pt modelId="{8EC60708-6A04-493D-9451-0857D5F00A8B}">
      <dgm:prSet custT="1"/>
      <dgm:spPr/>
      <dgm:t>
        <a:bodyPr/>
        <a:lstStyle/>
        <a:p>
          <a:r>
            <a:rPr lang="de-DE" sz="1600" i="1" dirty="0">
              <a:latin typeface="Arial" panose="020B0604020202020204" pitchFamily="34" charset="0"/>
              <a:cs typeface="Arial" panose="020B0604020202020204" pitchFamily="34" charset="0"/>
            </a:rPr>
            <a:t>sind universelle Rechte, die jedem Menschen von Natur aus zustehen und nicht von staatlicher Autorität abhängen. Sie sind angeborene, grundlegende Freiheiten, zu denen insbesondere die persönliche Freiheit, die Meinungsfreiheit und die Glaubensfreiheit zählen.</a:t>
          </a:r>
          <a:endParaRPr lang="en-US" sz="1600" dirty="0">
            <a:latin typeface="Arial" panose="020B0604020202020204" pitchFamily="34" charset="0"/>
            <a:cs typeface="Arial" panose="020B0604020202020204" pitchFamily="34" charset="0"/>
          </a:endParaRPr>
        </a:p>
      </dgm:t>
    </dgm:pt>
    <dgm:pt modelId="{3AD776BE-0D34-46A9-86FB-52C0133B7C77}" type="parTrans" cxnId="{32F0EA35-9F30-446B-8666-0CC0F8AEB3AE}">
      <dgm:prSet/>
      <dgm:spPr/>
      <dgm:t>
        <a:bodyPr/>
        <a:lstStyle/>
        <a:p>
          <a:endParaRPr lang="en-US"/>
        </a:p>
      </dgm:t>
    </dgm:pt>
    <dgm:pt modelId="{C6435374-B44F-4269-89CA-EC43543A7630}" type="sibTrans" cxnId="{32F0EA35-9F30-446B-8666-0CC0F8AEB3AE}">
      <dgm:prSet phldrT="01"/>
      <dgm:spPr/>
      <dgm:t>
        <a:bodyPr/>
        <a:lstStyle/>
        <a:p>
          <a:pPr algn="ctr"/>
          <a:r>
            <a:rPr lang="en-US" dirty="0" err="1">
              <a:latin typeface="Arial" panose="020B0604020202020204" pitchFamily="34" charset="0"/>
              <a:cs typeface="Arial" panose="020B0604020202020204" pitchFamily="34" charset="0"/>
            </a:rPr>
            <a:t>Menschenrechte</a:t>
          </a:r>
          <a:endParaRPr lang="en-US" dirty="0">
            <a:latin typeface="Arial" panose="020B0604020202020204" pitchFamily="34" charset="0"/>
            <a:cs typeface="Arial" panose="020B0604020202020204" pitchFamily="34" charset="0"/>
          </a:endParaRPr>
        </a:p>
      </dgm:t>
    </dgm:pt>
    <dgm:pt modelId="{38231C65-C4AE-4A88-991C-DC5F4BE82233}">
      <dgm:prSet custT="1"/>
      <dgm:spPr/>
      <dgm:t>
        <a:bodyPr/>
        <a:lstStyle/>
        <a:p>
          <a:r>
            <a:rPr lang="de-DE" sz="1600" b="0" i="1" dirty="0">
              <a:latin typeface="Arial" panose="020B0604020202020204" pitchFamily="34" charset="0"/>
              <a:cs typeface="Arial" panose="020B0604020202020204" pitchFamily="34" charset="0"/>
            </a:rPr>
            <a:t>sind individuelle Schutzrechte. Die Grundrechte im Grundgesetz der Bundesrepublik Deutschland sind einklagbare Rechte des Einzelnen gegenüber dem Staat.</a:t>
          </a:r>
          <a:r>
            <a:rPr lang="de-DE" sz="1600" b="1" i="1"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4B153E18-2BC0-4F59-9416-2A4C8F20A829}" type="parTrans" cxnId="{E4590691-BD72-4B46-B18D-3F804E4C3DF1}">
      <dgm:prSet/>
      <dgm:spPr/>
      <dgm:t>
        <a:bodyPr/>
        <a:lstStyle/>
        <a:p>
          <a:endParaRPr lang="en-US"/>
        </a:p>
      </dgm:t>
    </dgm:pt>
    <dgm:pt modelId="{7040C493-862D-463D-98B7-8679B1A21D28}" type="sibTrans" cxnId="{E4590691-BD72-4B46-B18D-3F804E4C3DF1}">
      <dgm:prSet phldrT="02"/>
      <dgm:spPr/>
      <dgm:t>
        <a:bodyPr/>
        <a:lstStyle/>
        <a:p>
          <a:pPr algn="ctr"/>
          <a:r>
            <a:rPr lang="en-US" dirty="0" err="1">
              <a:latin typeface="Arial" panose="020B0604020202020204" pitchFamily="34" charset="0"/>
              <a:cs typeface="Arial" panose="020B0604020202020204" pitchFamily="34" charset="0"/>
            </a:rPr>
            <a:t>Grundrechte</a:t>
          </a:r>
          <a:endParaRPr lang="en-US" dirty="0">
            <a:latin typeface="Arial" panose="020B0604020202020204" pitchFamily="34" charset="0"/>
            <a:cs typeface="Arial" panose="020B0604020202020204" pitchFamily="34" charset="0"/>
          </a:endParaRPr>
        </a:p>
      </dgm:t>
    </dgm:pt>
    <dgm:pt modelId="{A4C89C17-D60F-4B40-92A9-83CFBCA8F897}">
      <dgm:prSet custT="1"/>
      <dgm:spPr/>
      <dgm:t>
        <a:bodyPr/>
        <a:lstStyle/>
        <a:p>
          <a:r>
            <a:rPr lang="de-DE" sz="1600" b="0" i="1" dirty="0">
              <a:latin typeface="Arial" panose="020B0604020202020204" pitchFamily="34" charset="0"/>
              <a:cs typeface="Arial" panose="020B0604020202020204" pitchFamily="34" charset="0"/>
            </a:rPr>
            <a:t>sind Handlungsaufträge für den Staat. Ein Staatsziel verpflichtet den Staat, die Umwelt zu schützen, es ist aber nicht einklagbar</a:t>
          </a:r>
          <a:r>
            <a:rPr lang="de-DE" sz="1600" b="1" i="1" dirty="0">
              <a:latin typeface="Arial" panose="020B0604020202020204" pitchFamily="34" charset="0"/>
              <a:cs typeface="Arial" panose="020B0604020202020204" pitchFamily="34" charset="0"/>
            </a:rPr>
            <a:t>.</a:t>
          </a:r>
          <a:r>
            <a:rPr lang="de-DE" sz="1600" b="0" i="1" dirty="0">
              <a:latin typeface="Arial" panose="020B0604020202020204" pitchFamily="34" charset="0"/>
              <a:cs typeface="Arial" panose="020B0604020202020204" pitchFamily="34" charset="0"/>
            </a:rPr>
            <a:t> Der Staat muss Gesetze erlassen und Umweltaspekte berücksichtigen, aber Einzelpersonen können nicht direkt darauf pochen.</a:t>
          </a:r>
          <a:endParaRPr lang="en-US" sz="1600" dirty="0">
            <a:latin typeface="Arial" panose="020B0604020202020204" pitchFamily="34" charset="0"/>
            <a:cs typeface="Arial" panose="020B0604020202020204" pitchFamily="34" charset="0"/>
          </a:endParaRPr>
        </a:p>
      </dgm:t>
    </dgm:pt>
    <dgm:pt modelId="{BF75FBFB-505F-4733-A0F6-F947DDBEA05C}" type="parTrans" cxnId="{79C1D059-9F4D-4E68-813C-16D1A8779F9B}">
      <dgm:prSet/>
      <dgm:spPr/>
      <dgm:t>
        <a:bodyPr/>
        <a:lstStyle/>
        <a:p>
          <a:endParaRPr lang="en-US"/>
        </a:p>
      </dgm:t>
    </dgm:pt>
    <dgm:pt modelId="{DBAF50DC-096E-4209-B916-39B701E2FA0E}" type="sibTrans" cxnId="{79C1D059-9F4D-4E68-813C-16D1A8779F9B}">
      <dgm:prSet phldrT="03"/>
      <dgm:spPr/>
      <dgm:t>
        <a:bodyPr/>
        <a:lstStyle/>
        <a:p>
          <a:pPr algn="ctr"/>
          <a:r>
            <a:rPr lang="en-US" dirty="0" err="1">
              <a:latin typeface="Arial" panose="020B0604020202020204" pitchFamily="34" charset="0"/>
              <a:cs typeface="Arial" panose="020B0604020202020204" pitchFamily="34" charset="0"/>
            </a:rPr>
            <a:t>Staatsziele</a:t>
          </a:r>
          <a:endParaRPr lang="en-US" dirty="0">
            <a:latin typeface="Arial" panose="020B0604020202020204" pitchFamily="34" charset="0"/>
            <a:cs typeface="Arial" panose="020B0604020202020204" pitchFamily="34" charset="0"/>
          </a:endParaRPr>
        </a:p>
      </dgm:t>
    </dgm:pt>
    <dgm:pt modelId="{E54C66D0-A8FF-F54C-9F04-B5BA8E743558}" type="pres">
      <dgm:prSet presAssocID="{B0DFEF3C-61CB-4D00-8E21-684979C5F3CC}" presName="Name0" presStyleCnt="0">
        <dgm:presLayoutVars>
          <dgm:animLvl val="lvl"/>
          <dgm:resizeHandles val="exact"/>
        </dgm:presLayoutVars>
      </dgm:prSet>
      <dgm:spPr/>
    </dgm:pt>
    <dgm:pt modelId="{7BA7E3CA-B4BE-1D45-B433-B5A358F9E989}" type="pres">
      <dgm:prSet presAssocID="{8EC60708-6A04-493D-9451-0857D5F00A8B}" presName="compositeNode" presStyleCnt="0">
        <dgm:presLayoutVars>
          <dgm:bulletEnabled val="1"/>
        </dgm:presLayoutVars>
      </dgm:prSet>
      <dgm:spPr/>
    </dgm:pt>
    <dgm:pt modelId="{D63127BA-C078-FB4A-9319-C231B71BD89A}" type="pres">
      <dgm:prSet presAssocID="{8EC60708-6A04-493D-9451-0857D5F00A8B}" presName="bgRect" presStyleLbl="alignNode1" presStyleIdx="0" presStyleCnt="3"/>
      <dgm:spPr/>
    </dgm:pt>
    <dgm:pt modelId="{2EAEE6DF-6D9B-5141-902E-E06F7C9AFC7F}" type="pres">
      <dgm:prSet presAssocID="{C6435374-B44F-4269-89CA-EC43543A7630}" presName="sibTransNodeRect" presStyleLbl="alignNode1" presStyleIdx="0" presStyleCnt="3">
        <dgm:presLayoutVars>
          <dgm:chMax val="0"/>
          <dgm:bulletEnabled val="1"/>
        </dgm:presLayoutVars>
      </dgm:prSet>
      <dgm:spPr/>
    </dgm:pt>
    <dgm:pt modelId="{E52FCFD7-CFC5-0A41-BC04-FD7465661D29}" type="pres">
      <dgm:prSet presAssocID="{8EC60708-6A04-493D-9451-0857D5F00A8B}" presName="nodeRect" presStyleLbl="alignNode1" presStyleIdx="0" presStyleCnt="3">
        <dgm:presLayoutVars>
          <dgm:bulletEnabled val="1"/>
        </dgm:presLayoutVars>
      </dgm:prSet>
      <dgm:spPr/>
    </dgm:pt>
    <dgm:pt modelId="{D3FB357C-F098-B64B-AA28-8E4356E24F8D}" type="pres">
      <dgm:prSet presAssocID="{C6435374-B44F-4269-89CA-EC43543A7630}" presName="sibTrans" presStyleCnt="0"/>
      <dgm:spPr/>
    </dgm:pt>
    <dgm:pt modelId="{66E83053-A8BA-384A-BE97-F64748DDDE1F}" type="pres">
      <dgm:prSet presAssocID="{38231C65-C4AE-4A88-991C-DC5F4BE82233}" presName="compositeNode" presStyleCnt="0">
        <dgm:presLayoutVars>
          <dgm:bulletEnabled val="1"/>
        </dgm:presLayoutVars>
      </dgm:prSet>
      <dgm:spPr/>
    </dgm:pt>
    <dgm:pt modelId="{CCD44D6F-707A-B149-865D-C7562A74CA7C}" type="pres">
      <dgm:prSet presAssocID="{38231C65-C4AE-4A88-991C-DC5F4BE82233}" presName="bgRect" presStyleLbl="alignNode1" presStyleIdx="1" presStyleCnt="3"/>
      <dgm:spPr/>
    </dgm:pt>
    <dgm:pt modelId="{6663D02E-BD34-DD41-8276-74078E62E243}" type="pres">
      <dgm:prSet presAssocID="{7040C493-862D-463D-98B7-8679B1A21D28}" presName="sibTransNodeRect" presStyleLbl="alignNode1" presStyleIdx="1" presStyleCnt="3">
        <dgm:presLayoutVars>
          <dgm:chMax val="0"/>
          <dgm:bulletEnabled val="1"/>
        </dgm:presLayoutVars>
      </dgm:prSet>
      <dgm:spPr/>
    </dgm:pt>
    <dgm:pt modelId="{630751BF-B4D7-284B-9070-28255CF6D6BD}" type="pres">
      <dgm:prSet presAssocID="{38231C65-C4AE-4A88-991C-DC5F4BE82233}" presName="nodeRect" presStyleLbl="alignNode1" presStyleIdx="1" presStyleCnt="3">
        <dgm:presLayoutVars>
          <dgm:bulletEnabled val="1"/>
        </dgm:presLayoutVars>
      </dgm:prSet>
      <dgm:spPr/>
    </dgm:pt>
    <dgm:pt modelId="{D7D28C00-4203-D846-9F1A-0637D394E564}" type="pres">
      <dgm:prSet presAssocID="{7040C493-862D-463D-98B7-8679B1A21D28}" presName="sibTrans" presStyleCnt="0"/>
      <dgm:spPr/>
    </dgm:pt>
    <dgm:pt modelId="{696FEB03-CDF3-524C-8F19-E9AC124EB3F3}" type="pres">
      <dgm:prSet presAssocID="{A4C89C17-D60F-4B40-92A9-83CFBCA8F897}" presName="compositeNode" presStyleCnt="0">
        <dgm:presLayoutVars>
          <dgm:bulletEnabled val="1"/>
        </dgm:presLayoutVars>
      </dgm:prSet>
      <dgm:spPr/>
    </dgm:pt>
    <dgm:pt modelId="{4FB9572E-0FC7-034C-AC5F-E58B540DA2A0}" type="pres">
      <dgm:prSet presAssocID="{A4C89C17-D60F-4B40-92A9-83CFBCA8F897}" presName="bgRect" presStyleLbl="alignNode1" presStyleIdx="2" presStyleCnt="3"/>
      <dgm:spPr/>
    </dgm:pt>
    <dgm:pt modelId="{85BAE6F7-A680-DC42-A513-5978F5132008}" type="pres">
      <dgm:prSet presAssocID="{DBAF50DC-096E-4209-B916-39B701E2FA0E}" presName="sibTransNodeRect" presStyleLbl="alignNode1" presStyleIdx="2" presStyleCnt="3">
        <dgm:presLayoutVars>
          <dgm:chMax val="0"/>
          <dgm:bulletEnabled val="1"/>
        </dgm:presLayoutVars>
      </dgm:prSet>
      <dgm:spPr/>
    </dgm:pt>
    <dgm:pt modelId="{BD5F439E-A4D5-0446-BAD9-7BAD7D0BA06E}" type="pres">
      <dgm:prSet presAssocID="{A4C89C17-D60F-4B40-92A9-83CFBCA8F897}" presName="nodeRect" presStyleLbl="alignNode1" presStyleIdx="2" presStyleCnt="3">
        <dgm:presLayoutVars>
          <dgm:bulletEnabled val="1"/>
        </dgm:presLayoutVars>
      </dgm:prSet>
      <dgm:spPr/>
    </dgm:pt>
  </dgm:ptLst>
  <dgm:cxnLst>
    <dgm:cxn modelId="{117A3116-43AB-D64D-959B-BBCD13CDC6B9}" type="presOf" srcId="{B0DFEF3C-61CB-4D00-8E21-684979C5F3CC}" destId="{E54C66D0-A8FF-F54C-9F04-B5BA8E743558}" srcOrd="0" destOrd="0" presId="urn:microsoft.com/office/officeart/2016/7/layout/LinearBlockProcessNumbered"/>
    <dgm:cxn modelId="{B0DC0C22-F9D8-C044-8567-671EA51CEBED}" type="presOf" srcId="{A4C89C17-D60F-4B40-92A9-83CFBCA8F897}" destId="{4FB9572E-0FC7-034C-AC5F-E58B540DA2A0}" srcOrd="0" destOrd="0" presId="urn:microsoft.com/office/officeart/2016/7/layout/LinearBlockProcessNumbered"/>
    <dgm:cxn modelId="{32F0EA35-9F30-446B-8666-0CC0F8AEB3AE}" srcId="{B0DFEF3C-61CB-4D00-8E21-684979C5F3CC}" destId="{8EC60708-6A04-493D-9451-0857D5F00A8B}" srcOrd="0" destOrd="0" parTransId="{3AD776BE-0D34-46A9-86FB-52C0133B7C77}" sibTransId="{C6435374-B44F-4269-89CA-EC43543A7630}"/>
    <dgm:cxn modelId="{02C10371-CCF7-5B41-A300-6B84A42634CE}" type="presOf" srcId="{DBAF50DC-096E-4209-B916-39B701E2FA0E}" destId="{85BAE6F7-A680-DC42-A513-5978F5132008}" srcOrd="0" destOrd="0" presId="urn:microsoft.com/office/officeart/2016/7/layout/LinearBlockProcessNumbered"/>
    <dgm:cxn modelId="{5C057A76-D50D-BF41-9418-79A4F3EF8B0E}" type="presOf" srcId="{C6435374-B44F-4269-89CA-EC43543A7630}" destId="{2EAEE6DF-6D9B-5141-902E-E06F7C9AFC7F}" srcOrd="0" destOrd="0" presId="urn:microsoft.com/office/officeart/2016/7/layout/LinearBlockProcessNumbered"/>
    <dgm:cxn modelId="{79C1D059-9F4D-4E68-813C-16D1A8779F9B}" srcId="{B0DFEF3C-61CB-4D00-8E21-684979C5F3CC}" destId="{A4C89C17-D60F-4B40-92A9-83CFBCA8F897}" srcOrd="2" destOrd="0" parTransId="{BF75FBFB-505F-4733-A0F6-F947DDBEA05C}" sibTransId="{DBAF50DC-096E-4209-B916-39B701E2FA0E}"/>
    <dgm:cxn modelId="{E4590691-BD72-4B46-B18D-3F804E4C3DF1}" srcId="{B0DFEF3C-61CB-4D00-8E21-684979C5F3CC}" destId="{38231C65-C4AE-4A88-991C-DC5F4BE82233}" srcOrd="1" destOrd="0" parTransId="{4B153E18-2BC0-4F59-9416-2A4C8F20A829}" sibTransId="{7040C493-862D-463D-98B7-8679B1A21D28}"/>
    <dgm:cxn modelId="{F7F19EB2-1E38-CA41-8056-40B441EBB2C2}" type="presOf" srcId="{38231C65-C4AE-4A88-991C-DC5F4BE82233}" destId="{630751BF-B4D7-284B-9070-28255CF6D6BD}" srcOrd="1" destOrd="0" presId="urn:microsoft.com/office/officeart/2016/7/layout/LinearBlockProcessNumbered"/>
    <dgm:cxn modelId="{070302BE-6B06-2449-81E2-A1A116EFD4DC}" type="presOf" srcId="{8EC60708-6A04-493D-9451-0857D5F00A8B}" destId="{D63127BA-C078-FB4A-9319-C231B71BD89A}" srcOrd="0" destOrd="0" presId="urn:microsoft.com/office/officeart/2016/7/layout/LinearBlockProcessNumbered"/>
    <dgm:cxn modelId="{FAE1A2CF-C0AB-CE46-BAC2-995A41B6F87C}" type="presOf" srcId="{8EC60708-6A04-493D-9451-0857D5F00A8B}" destId="{E52FCFD7-CFC5-0A41-BC04-FD7465661D29}" srcOrd="1" destOrd="0" presId="urn:microsoft.com/office/officeart/2016/7/layout/LinearBlockProcessNumbered"/>
    <dgm:cxn modelId="{C0B050EA-B4E0-CB4D-AAE5-030B3A021ED4}" type="presOf" srcId="{38231C65-C4AE-4A88-991C-DC5F4BE82233}" destId="{CCD44D6F-707A-B149-865D-C7562A74CA7C}" srcOrd="0" destOrd="0" presId="urn:microsoft.com/office/officeart/2016/7/layout/LinearBlockProcessNumbered"/>
    <dgm:cxn modelId="{D60DE2F5-C5C0-5F4E-9902-16C12ED477AA}" type="presOf" srcId="{A4C89C17-D60F-4B40-92A9-83CFBCA8F897}" destId="{BD5F439E-A4D5-0446-BAD9-7BAD7D0BA06E}" srcOrd="1" destOrd="0" presId="urn:microsoft.com/office/officeart/2016/7/layout/LinearBlockProcessNumbered"/>
    <dgm:cxn modelId="{110EB4FA-4AA0-EE40-B971-0DF15B400B3E}" type="presOf" srcId="{7040C493-862D-463D-98B7-8679B1A21D28}" destId="{6663D02E-BD34-DD41-8276-74078E62E243}" srcOrd="0" destOrd="0" presId="urn:microsoft.com/office/officeart/2016/7/layout/LinearBlockProcessNumbered"/>
    <dgm:cxn modelId="{FF8E051C-AF05-9045-9BA2-584C4D90F938}" type="presParOf" srcId="{E54C66D0-A8FF-F54C-9F04-B5BA8E743558}" destId="{7BA7E3CA-B4BE-1D45-B433-B5A358F9E989}" srcOrd="0" destOrd="0" presId="urn:microsoft.com/office/officeart/2016/7/layout/LinearBlockProcessNumbered"/>
    <dgm:cxn modelId="{43C31C54-BD64-9B48-AA28-2623A0B9ABD9}" type="presParOf" srcId="{7BA7E3CA-B4BE-1D45-B433-B5A358F9E989}" destId="{D63127BA-C078-FB4A-9319-C231B71BD89A}" srcOrd="0" destOrd="0" presId="urn:microsoft.com/office/officeart/2016/7/layout/LinearBlockProcessNumbered"/>
    <dgm:cxn modelId="{8A86F526-4BCD-5342-8D9F-6DF61AE24A46}" type="presParOf" srcId="{7BA7E3CA-B4BE-1D45-B433-B5A358F9E989}" destId="{2EAEE6DF-6D9B-5141-902E-E06F7C9AFC7F}" srcOrd="1" destOrd="0" presId="urn:microsoft.com/office/officeart/2016/7/layout/LinearBlockProcessNumbered"/>
    <dgm:cxn modelId="{65E4294B-FB7E-C342-9256-8D7CAD1E0C34}" type="presParOf" srcId="{7BA7E3CA-B4BE-1D45-B433-B5A358F9E989}" destId="{E52FCFD7-CFC5-0A41-BC04-FD7465661D29}" srcOrd="2" destOrd="0" presId="urn:microsoft.com/office/officeart/2016/7/layout/LinearBlockProcessNumbered"/>
    <dgm:cxn modelId="{58FFC518-4D52-DB43-B813-23711FA5448D}" type="presParOf" srcId="{E54C66D0-A8FF-F54C-9F04-B5BA8E743558}" destId="{D3FB357C-F098-B64B-AA28-8E4356E24F8D}" srcOrd="1" destOrd="0" presId="urn:microsoft.com/office/officeart/2016/7/layout/LinearBlockProcessNumbered"/>
    <dgm:cxn modelId="{CAE2906D-4009-814F-B49A-B1DB9943DE49}" type="presParOf" srcId="{E54C66D0-A8FF-F54C-9F04-B5BA8E743558}" destId="{66E83053-A8BA-384A-BE97-F64748DDDE1F}" srcOrd="2" destOrd="0" presId="urn:microsoft.com/office/officeart/2016/7/layout/LinearBlockProcessNumbered"/>
    <dgm:cxn modelId="{EDDFE5BB-D89E-EA47-8B96-0C9CB1F623D3}" type="presParOf" srcId="{66E83053-A8BA-384A-BE97-F64748DDDE1F}" destId="{CCD44D6F-707A-B149-865D-C7562A74CA7C}" srcOrd="0" destOrd="0" presId="urn:microsoft.com/office/officeart/2016/7/layout/LinearBlockProcessNumbered"/>
    <dgm:cxn modelId="{7100A175-728C-0F44-A4D1-95D80B0B4740}" type="presParOf" srcId="{66E83053-A8BA-384A-BE97-F64748DDDE1F}" destId="{6663D02E-BD34-DD41-8276-74078E62E243}" srcOrd="1" destOrd="0" presId="urn:microsoft.com/office/officeart/2016/7/layout/LinearBlockProcessNumbered"/>
    <dgm:cxn modelId="{EB1A5A69-F630-F045-96D2-10A63686A2FD}" type="presParOf" srcId="{66E83053-A8BA-384A-BE97-F64748DDDE1F}" destId="{630751BF-B4D7-284B-9070-28255CF6D6BD}" srcOrd="2" destOrd="0" presId="urn:microsoft.com/office/officeart/2016/7/layout/LinearBlockProcessNumbered"/>
    <dgm:cxn modelId="{E1DB0AA4-32B0-2A4D-8060-3B04F1922A9E}" type="presParOf" srcId="{E54C66D0-A8FF-F54C-9F04-B5BA8E743558}" destId="{D7D28C00-4203-D846-9F1A-0637D394E564}" srcOrd="3" destOrd="0" presId="urn:microsoft.com/office/officeart/2016/7/layout/LinearBlockProcessNumbered"/>
    <dgm:cxn modelId="{5F539153-2DA5-E843-99CA-4978B3AB7882}" type="presParOf" srcId="{E54C66D0-A8FF-F54C-9F04-B5BA8E743558}" destId="{696FEB03-CDF3-524C-8F19-E9AC124EB3F3}" srcOrd="4" destOrd="0" presId="urn:microsoft.com/office/officeart/2016/7/layout/LinearBlockProcessNumbered"/>
    <dgm:cxn modelId="{7C9E8D08-5F56-D54C-8D70-F431CD2AD7CB}" type="presParOf" srcId="{696FEB03-CDF3-524C-8F19-E9AC124EB3F3}" destId="{4FB9572E-0FC7-034C-AC5F-E58B540DA2A0}" srcOrd="0" destOrd="0" presId="urn:microsoft.com/office/officeart/2016/7/layout/LinearBlockProcessNumbered"/>
    <dgm:cxn modelId="{66C8D7B2-EEFA-FC4A-BFB5-43189F9D39E7}" type="presParOf" srcId="{696FEB03-CDF3-524C-8F19-E9AC124EB3F3}" destId="{85BAE6F7-A680-DC42-A513-5978F5132008}" srcOrd="1" destOrd="0" presId="urn:microsoft.com/office/officeart/2016/7/layout/LinearBlockProcessNumbered"/>
    <dgm:cxn modelId="{03C51D14-3707-DA45-8B2B-EB92B6B8DE4D}" type="presParOf" srcId="{696FEB03-CDF3-524C-8F19-E9AC124EB3F3}" destId="{BD5F439E-A4D5-0446-BAD9-7BAD7D0BA06E}"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819C9-064A-F84C-BDF7-766CF7A2B092}">
      <dsp:nvSpPr>
        <dsp:cNvPr id="0" name=""/>
        <dsp:cNvSpPr/>
      </dsp:nvSpPr>
      <dsp:spPr>
        <a:xfrm>
          <a:off x="0" y="0"/>
          <a:ext cx="4498975" cy="4030650"/>
        </a:xfrm>
        <a:prstGeom prst="roundRect">
          <a:avLst/>
        </a:prstGeom>
        <a:solidFill>
          <a:srgbClr val="D416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de-DE" sz="3600" kern="1200" dirty="0">
              <a:latin typeface="Arial" panose="020B0604020202020204" pitchFamily="34" charset="0"/>
              <a:cs typeface="Arial" panose="020B0604020202020204" pitchFamily="34" charset="0"/>
            </a:rPr>
            <a:t>Analysiert, welche Grundrechte und/oder Menschenrechte durch diese Folgen verletzt werden! </a:t>
          </a:r>
          <a:endParaRPr lang="en-US" sz="3600" kern="1200" dirty="0">
            <a:latin typeface="Arial" panose="020B0604020202020204" pitchFamily="34" charset="0"/>
            <a:cs typeface="Arial" panose="020B0604020202020204" pitchFamily="34" charset="0"/>
          </a:endParaRPr>
        </a:p>
      </dsp:txBody>
      <dsp:txXfrm>
        <a:off x="196760" y="196760"/>
        <a:ext cx="4105455" cy="36371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127BA-C078-FB4A-9319-C231B71BD89A}">
      <dsp:nvSpPr>
        <dsp:cNvPr id="0" name=""/>
        <dsp:cNvSpPr/>
      </dsp:nvSpPr>
      <dsp:spPr>
        <a:xfrm>
          <a:off x="821" y="848479"/>
          <a:ext cx="3327201" cy="399264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711200">
            <a:lnSpc>
              <a:spcPct val="90000"/>
            </a:lnSpc>
            <a:spcBef>
              <a:spcPct val="0"/>
            </a:spcBef>
            <a:spcAft>
              <a:spcPct val="35000"/>
            </a:spcAft>
            <a:buNone/>
          </a:pPr>
          <a:r>
            <a:rPr lang="de-DE" sz="1600" i="1" kern="1200" dirty="0">
              <a:latin typeface="Arial" panose="020B0604020202020204" pitchFamily="34" charset="0"/>
              <a:cs typeface="Arial" panose="020B0604020202020204" pitchFamily="34" charset="0"/>
            </a:rPr>
            <a:t>sind universelle Rechte, die jedem Menschen von Natur aus zustehen und nicht von staatlicher Autorität abhängen. Sie sind angeborene, grundlegende Freiheiten, zu denen insbesondere die persönliche Freiheit, die Meinungsfreiheit und die Glaubensfreiheit zählen.</a:t>
          </a:r>
          <a:endParaRPr lang="en-US" sz="1600" kern="1200" dirty="0">
            <a:latin typeface="Arial" panose="020B0604020202020204" pitchFamily="34" charset="0"/>
            <a:cs typeface="Arial" panose="020B0604020202020204" pitchFamily="34" charset="0"/>
          </a:endParaRPr>
        </a:p>
      </dsp:txBody>
      <dsp:txXfrm>
        <a:off x="821" y="2445535"/>
        <a:ext cx="3327201" cy="2395585"/>
      </dsp:txXfrm>
    </dsp:sp>
    <dsp:sp modelId="{2EAEE6DF-6D9B-5141-902E-E06F7C9AFC7F}">
      <dsp:nvSpPr>
        <dsp:cNvPr id="0" name=""/>
        <dsp:cNvSpPr/>
      </dsp:nvSpPr>
      <dsp:spPr>
        <a:xfrm>
          <a:off x="821" y="848479"/>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Arial" panose="020B0604020202020204" pitchFamily="34" charset="0"/>
              <a:cs typeface="Arial" panose="020B0604020202020204" pitchFamily="34" charset="0"/>
            </a:rPr>
            <a:t>Menschenrechte</a:t>
          </a:r>
          <a:endParaRPr lang="en-US" sz="2800" kern="1200" dirty="0">
            <a:latin typeface="Arial" panose="020B0604020202020204" pitchFamily="34" charset="0"/>
            <a:cs typeface="Arial" panose="020B0604020202020204" pitchFamily="34" charset="0"/>
          </a:endParaRPr>
        </a:p>
      </dsp:txBody>
      <dsp:txXfrm>
        <a:off x="821" y="848479"/>
        <a:ext cx="3327201" cy="1597056"/>
      </dsp:txXfrm>
    </dsp:sp>
    <dsp:sp modelId="{CCD44D6F-707A-B149-865D-C7562A74CA7C}">
      <dsp:nvSpPr>
        <dsp:cNvPr id="0" name=""/>
        <dsp:cNvSpPr/>
      </dsp:nvSpPr>
      <dsp:spPr>
        <a:xfrm>
          <a:off x="3594199" y="848479"/>
          <a:ext cx="3327201" cy="399264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711200">
            <a:lnSpc>
              <a:spcPct val="90000"/>
            </a:lnSpc>
            <a:spcBef>
              <a:spcPct val="0"/>
            </a:spcBef>
            <a:spcAft>
              <a:spcPct val="35000"/>
            </a:spcAft>
            <a:buNone/>
          </a:pPr>
          <a:r>
            <a:rPr lang="de-DE" sz="1600" b="0" i="1" kern="1200" dirty="0">
              <a:latin typeface="Arial" panose="020B0604020202020204" pitchFamily="34" charset="0"/>
              <a:cs typeface="Arial" panose="020B0604020202020204" pitchFamily="34" charset="0"/>
            </a:rPr>
            <a:t>sind individuelle Schutzrechte. Die Grundrechte im Grundgesetz der Bundesrepublik Deutschland sind einklagbare Rechte des Einzelnen gegenüber dem Staat.</a:t>
          </a:r>
          <a:r>
            <a:rPr lang="de-DE" sz="1600" b="1" i="1" kern="1200" dirty="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3594199" y="2445535"/>
        <a:ext cx="3327201" cy="2395585"/>
      </dsp:txXfrm>
    </dsp:sp>
    <dsp:sp modelId="{6663D02E-BD34-DD41-8276-74078E62E243}">
      <dsp:nvSpPr>
        <dsp:cNvPr id="0" name=""/>
        <dsp:cNvSpPr/>
      </dsp:nvSpPr>
      <dsp:spPr>
        <a:xfrm>
          <a:off x="3594199" y="848479"/>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Arial" panose="020B0604020202020204" pitchFamily="34" charset="0"/>
              <a:cs typeface="Arial" panose="020B0604020202020204" pitchFamily="34" charset="0"/>
            </a:rPr>
            <a:t>Grundrechte</a:t>
          </a:r>
          <a:endParaRPr lang="en-US" sz="2800" kern="1200" dirty="0">
            <a:latin typeface="Arial" panose="020B0604020202020204" pitchFamily="34" charset="0"/>
            <a:cs typeface="Arial" panose="020B0604020202020204" pitchFamily="34" charset="0"/>
          </a:endParaRPr>
        </a:p>
      </dsp:txBody>
      <dsp:txXfrm>
        <a:off x="3594199" y="848479"/>
        <a:ext cx="3327201" cy="1597056"/>
      </dsp:txXfrm>
    </dsp:sp>
    <dsp:sp modelId="{4FB9572E-0FC7-034C-AC5F-E58B540DA2A0}">
      <dsp:nvSpPr>
        <dsp:cNvPr id="0" name=""/>
        <dsp:cNvSpPr/>
      </dsp:nvSpPr>
      <dsp:spPr>
        <a:xfrm>
          <a:off x="7187576" y="848479"/>
          <a:ext cx="3327201" cy="399264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711200">
            <a:lnSpc>
              <a:spcPct val="90000"/>
            </a:lnSpc>
            <a:spcBef>
              <a:spcPct val="0"/>
            </a:spcBef>
            <a:spcAft>
              <a:spcPct val="35000"/>
            </a:spcAft>
            <a:buNone/>
          </a:pPr>
          <a:r>
            <a:rPr lang="de-DE" sz="1600" b="0" i="1" kern="1200" dirty="0">
              <a:latin typeface="Arial" panose="020B0604020202020204" pitchFamily="34" charset="0"/>
              <a:cs typeface="Arial" panose="020B0604020202020204" pitchFamily="34" charset="0"/>
            </a:rPr>
            <a:t>sind Handlungsaufträge für den Staat. Ein Staatsziel verpflichtet den Staat, die Umwelt zu schützen, es ist aber nicht einklagbar</a:t>
          </a:r>
          <a:r>
            <a:rPr lang="de-DE" sz="1600" b="1" i="1" kern="1200" dirty="0">
              <a:latin typeface="Arial" panose="020B0604020202020204" pitchFamily="34" charset="0"/>
              <a:cs typeface="Arial" panose="020B0604020202020204" pitchFamily="34" charset="0"/>
            </a:rPr>
            <a:t>.</a:t>
          </a:r>
          <a:r>
            <a:rPr lang="de-DE" sz="1600" b="0" i="1" kern="1200" dirty="0">
              <a:latin typeface="Arial" panose="020B0604020202020204" pitchFamily="34" charset="0"/>
              <a:cs typeface="Arial" panose="020B0604020202020204" pitchFamily="34" charset="0"/>
            </a:rPr>
            <a:t> Der Staat muss Gesetze erlassen und Umweltaspekte berücksichtigen, aber Einzelpersonen können nicht direkt darauf pochen.</a:t>
          </a:r>
          <a:endParaRPr lang="en-US" sz="1600" kern="1200" dirty="0">
            <a:latin typeface="Arial" panose="020B0604020202020204" pitchFamily="34" charset="0"/>
            <a:cs typeface="Arial" panose="020B0604020202020204" pitchFamily="34" charset="0"/>
          </a:endParaRPr>
        </a:p>
      </dsp:txBody>
      <dsp:txXfrm>
        <a:off x="7187576" y="2445535"/>
        <a:ext cx="3327201" cy="2395585"/>
      </dsp:txXfrm>
    </dsp:sp>
    <dsp:sp modelId="{85BAE6F7-A680-DC42-A513-5978F5132008}">
      <dsp:nvSpPr>
        <dsp:cNvPr id="0" name=""/>
        <dsp:cNvSpPr/>
      </dsp:nvSpPr>
      <dsp:spPr>
        <a:xfrm>
          <a:off x="7187576" y="848479"/>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Arial" panose="020B0604020202020204" pitchFamily="34" charset="0"/>
              <a:cs typeface="Arial" panose="020B0604020202020204" pitchFamily="34" charset="0"/>
            </a:rPr>
            <a:t>Staatsziele</a:t>
          </a:r>
          <a:endParaRPr lang="en-US" sz="2800" kern="1200" dirty="0">
            <a:latin typeface="Arial" panose="020B0604020202020204" pitchFamily="34" charset="0"/>
            <a:cs typeface="Arial" panose="020B0604020202020204" pitchFamily="34" charset="0"/>
          </a:endParaRPr>
        </a:p>
      </dsp:txBody>
      <dsp:txXfrm>
        <a:off x="7187576" y="848479"/>
        <a:ext cx="3327201" cy="15970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524080-61A5-4637-A3F4-05CD5469BB01}" type="datetimeFigureOut">
              <a:rPr lang="de-DE" smtClean="0"/>
              <a:t>28.05.2025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ECC049-B76E-4184-B5A2-E2B11D386413}" type="slidenum">
              <a:rPr lang="de-DE" smtClean="0"/>
              <a:t>‹Nr.›</a:t>
            </a:fld>
            <a:endParaRPr lang="de-DE"/>
          </a:p>
        </p:txBody>
      </p:sp>
    </p:spTree>
    <p:extLst>
      <p:ext uri="{BB962C8B-B14F-4D97-AF65-F5344CB8AC3E}">
        <p14:creationId xmlns:p14="http://schemas.microsoft.com/office/powerpoint/2010/main" val="335879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zdf.de/nachrichten/politik/ausland/klimaschutz-urteil-schweiz-100.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Bitte rufen Sie das Video auf der folgenden Seite auf: </a:t>
            </a:r>
            <a:r>
              <a:rPr lang="de-DE" sz="1200" dirty="0">
                <a:effectLst/>
                <a:latin typeface="Arial" panose="020B0604020202020204" pitchFamily="34" charset="0"/>
                <a:ea typeface="Times New Roman" panose="02020603050405020304" pitchFamily="18" charset="0"/>
                <a:hlinkClick r:id="rId3"/>
              </a:rPr>
              <a:t>https://www.zdf.de/nachrichten/politik/ausland/klimaschutz-urteil-schweiz-100.html</a:t>
            </a:r>
            <a:endParaRPr lang="en-US" sz="1200" dirty="0"/>
          </a:p>
          <a:p>
            <a:r>
              <a:rPr lang="de-DE" dirty="0"/>
              <a:t> (Dauer: 1:43 Min.). Sie gelangen mit Klick auf das Bild zum Video.</a:t>
            </a:r>
          </a:p>
        </p:txBody>
      </p:sp>
      <p:sp>
        <p:nvSpPr>
          <p:cNvPr id="4" name="Foliennummernplatzhalter 3"/>
          <p:cNvSpPr>
            <a:spLocks noGrp="1"/>
          </p:cNvSpPr>
          <p:nvPr>
            <p:ph type="sldNum" sz="quarter" idx="5"/>
          </p:nvPr>
        </p:nvSpPr>
        <p:spPr/>
        <p:txBody>
          <a:bodyPr/>
          <a:lstStyle/>
          <a:p>
            <a:fld id="{DFECC049-B76E-4184-B5A2-E2B11D386413}" type="slidenum">
              <a:rPr lang="de-DE" smtClean="0"/>
              <a:t>4</a:t>
            </a:fld>
            <a:endParaRPr lang="de-DE"/>
          </a:p>
        </p:txBody>
      </p:sp>
    </p:spTree>
    <p:extLst>
      <p:ext uri="{BB962C8B-B14F-4D97-AF65-F5344CB8AC3E}">
        <p14:creationId xmlns:p14="http://schemas.microsoft.com/office/powerpoint/2010/main" val="1603498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38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9AFAA-9BBE-47EE-BC62-46FF2FF09C68}"/>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5B652B30-99BE-477D-859B-7E833BDECF82}"/>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13A791FF-ABFC-42B0-890B-000BBA4C8B97}"/>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28.05.2025</a:t>
            </a:fld>
            <a:endParaRPr lang="de-DE"/>
          </a:p>
        </p:txBody>
      </p:sp>
      <p:sp>
        <p:nvSpPr>
          <p:cNvPr id="5" name="Fußzeilenplatzhalter 4">
            <a:extLst>
              <a:ext uri="{FF2B5EF4-FFF2-40B4-BE49-F238E27FC236}">
                <a16:creationId xmlns:a16="http://schemas.microsoft.com/office/drawing/2014/main" id="{662929F7-1BA9-4B28-B4CA-BB1F70B8723A}"/>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B0E23B97-D320-4598-B2FE-753F17C89D4B}"/>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360854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75306-EFD4-4D54-AF33-1632B8273DE8}"/>
              </a:ext>
            </a:extLst>
          </p:cNvPr>
          <p:cNvSpPr>
            <a:spLocks noGrp="1"/>
          </p:cNvSpPr>
          <p:nvPr>
            <p:ph type="title"/>
          </p:nvPr>
        </p:nvSpPr>
        <p:spPr>
          <a:xfrm>
            <a:off x="831850" y="1709738"/>
            <a:ext cx="10515600" cy="2852737"/>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de-DE" dirty="0"/>
              <a:t>Mastertitelformat bearbeiten</a:t>
            </a:r>
          </a:p>
        </p:txBody>
      </p:sp>
      <p:sp>
        <p:nvSpPr>
          <p:cNvPr id="3" name="Textplatzhalter 2">
            <a:extLst>
              <a:ext uri="{FF2B5EF4-FFF2-40B4-BE49-F238E27FC236}">
                <a16:creationId xmlns:a16="http://schemas.microsoft.com/office/drawing/2014/main" id="{BD5D1008-A0C8-4790-972A-2B2A6ECDF5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Tree>
    <p:extLst>
      <p:ext uri="{BB962C8B-B14F-4D97-AF65-F5344CB8AC3E}">
        <p14:creationId xmlns:p14="http://schemas.microsoft.com/office/powerpoint/2010/main" val="73691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934D2-AAFC-4114-9CDC-3828731EE364}"/>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262A0235-45BC-440E-AAF4-723CC0A54215}"/>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6736CD9D-B741-44C8-8E35-1BC3D57C3182}"/>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33333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427AC-9839-4219-9A0F-73207DE99C76}"/>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Tree>
    <p:extLst>
      <p:ext uri="{BB962C8B-B14F-4D97-AF65-F5344CB8AC3E}">
        <p14:creationId xmlns:p14="http://schemas.microsoft.com/office/powerpoint/2010/main" val="112089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243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descr="Ein Pinselstrich">
            <a:extLst>
              <a:ext uri="{FF2B5EF4-FFF2-40B4-BE49-F238E27FC236}">
                <a16:creationId xmlns:a16="http://schemas.microsoft.com/office/drawing/2014/main" id="{7008F972-9B76-4015-868C-BBE8F604C2D6}"/>
              </a:ext>
            </a:extLst>
          </p:cNvPr>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a:extLst>
              <a:ext uri="{FF2B5EF4-FFF2-40B4-BE49-F238E27FC236}">
                <a16:creationId xmlns:a16="http://schemas.microsoft.com/office/drawing/2014/main" id="{7B1F0C98-E287-4848-A344-09F890479653}"/>
              </a:ext>
            </a:extLst>
          </p:cNvPr>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dirty="0">
                <a:solidFill>
                  <a:schemeClr val="bg1"/>
                </a:solidFill>
                <a:latin typeface="Arial"/>
                <a:ea typeface="Calibri"/>
                <a:cs typeface="Arial"/>
              </a:rPr>
              <a:t>www.politischebildung.schule.bayern.de</a:t>
            </a:r>
            <a:endParaRPr sz="1050" dirty="0"/>
          </a:p>
        </p:txBody>
      </p:sp>
      <p:pic>
        <p:nvPicPr>
          <p:cNvPr id="9" name="Grafik 8" descr="Ein Pinselstrich">
            <a:extLst>
              <a:ext uri="{FF2B5EF4-FFF2-40B4-BE49-F238E27FC236}">
                <a16:creationId xmlns:a16="http://schemas.microsoft.com/office/drawing/2014/main" id="{7FDA39BC-BE98-435A-BC33-E85D11D1275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a:extLst>
              <a:ext uri="{FF2B5EF4-FFF2-40B4-BE49-F238E27FC236}">
                <a16:creationId xmlns:a16="http://schemas.microsoft.com/office/drawing/2014/main" id="{0C2AAF5E-8FF3-4D66-8639-03C6929170D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6940684" y="6327194"/>
            <a:ext cx="4912333" cy="466878"/>
          </a:xfrm>
          <a:prstGeom prst="rect">
            <a:avLst/>
          </a:prstGeom>
        </p:spPr>
      </p:pic>
      <p:pic>
        <p:nvPicPr>
          <p:cNvPr id="3" name="Grafik 2">
            <a:extLst>
              <a:ext uri="{FF2B5EF4-FFF2-40B4-BE49-F238E27FC236}">
                <a16:creationId xmlns:a16="http://schemas.microsoft.com/office/drawing/2014/main" id="{108CF5A1-5613-4C54-B25E-8A34897FCEB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1918" y="6358056"/>
            <a:ext cx="390450" cy="390450"/>
          </a:xfrm>
          <a:prstGeom prst="rect">
            <a:avLst/>
          </a:prstGeom>
        </p:spPr>
      </p:pic>
    </p:spTree>
    <p:extLst>
      <p:ext uri="{BB962C8B-B14F-4D97-AF65-F5344CB8AC3E}">
        <p14:creationId xmlns:p14="http://schemas.microsoft.com/office/powerpoint/2010/main" val="375714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zdf.de/nachrichten/politik/ausland/klimaschutz-urteil-schweiz-100.html" TargetMode="External"/><Relationship Id="rId2" Type="http://schemas.openxmlformats.org/officeDocument/2006/relationships/hyperlink" Target="https://www.tagesschau.de/ausland/europa/egmr-klimaklage-102.html" TargetMode="External"/><Relationship Id="rId1" Type="http://schemas.openxmlformats.org/officeDocument/2006/relationships/slideLayout" Target="../slideLayouts/slideLayout2.xml"/><Relationship Id="rId5" Type="http://schemas.openxmlformats.org/officeDocument/2006/relationships/hyperlink" Target="https://www.bpb.de/kurz-knapp/lexika/politiklexikon/18289/staatsziele/" TargetMode="External"/><Relationship Id="rId4" Type="http://schemas.openxmlformats.org/officeDocument/2006/relationships/hyperlink" Target="https://www.bpb.de/themen/politisches-system/deutsche-demokratie/39294/grundrecht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hyperlink" Target="https://www.zdf.de/nachrichten/politik/ausland/klimaschutz-urteil-schweiz-100.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469676-6126-4408-83BC-0E3E5F2BE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726" y="1242204"/>
            <a:ext cx="9784548" cy="4153288"/>
          </a:xfrm>
          <a:prstGeom prst="rect">
            <a:avLst/>
          </a:prstGeom>
        </p:spPr>
      </p:pic>
    </p:spTree>
    <p:extLst>
      <p:ext uri="{BB962C8B-B14F-4D97-AF65-F5344CB8AC3E}">
        <p14:creationId xmlns:p14="http://schemas.microsoft.com/office/powerpoint/2010/main" val="3694697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1352419-3FE1-2038-9EB0-867ADF6044DF}"/>
              </a:ext>
            </a:extLst>
          </p:cNvPr>
          <p:cNvSpPr>
            <a:spLocks noGrp="1"/>
          </p:cNvSpPr>
          <p:nvPr>
            <p:ph idx="1"/>
          </p:nvPr>
        </p:nvSpPr>
        <p:spPr/>
        <p:txBody>
          <a:bodyPr/>
          <a:lstStyle/>
          <a:p>
            <a:pPr marL="0" indent="0">
              <a:buNone/>
            </a:pPr>
            <a:r>
              <a:rPr lang="de-DE" sz="2400" b="0" i="0" u="none" strike="noStrike" dirty="0">
                <a:solidFill>
                  <a:srgbClr val="222222"/>
                </a:solidFill>
                <a:effectLst/>
                <a:latin typeface="Arial" panose="020B0604020202020204" pitchFamily="34" charset="0"/>
              </a:rPr>
              <a:t>Die Freiheit der Person ist unverletzlich.</a:t>
            </a:r>
            <a:endParaRPr lang="de-DE" sz="2400" dirty="0"/>
          </a:p>
        </p:txBody>
      </p:sp>
      <p:sp>
        <p:nvSpPr>
          <p:cNvPr id="4" name="Rechteck 3">
            <a:extLst>
              <a:ext uri="{FF2B5EF4-FFF2-40B4-BE49-F238E27FC236}">
                <a16:creationId xmlns:a16="http://schemas.microsoft.com/office/drawing/2014/main" id="{FCE04769-B399-48BF-AE28-640128A61A65}"/>
              </a:ext>
            </a:extLst>
          </p:cNvPr>
          <p:cNvSpPr/>
          <p:nvPr/>
        </p:nvSpPr>
        <p:spPr>
          <a:xfrm>
            <a:off x="838200" y="681037"/>
            <a:ext cx="10435905" cy="830510"/>
          </a:xfrm>
          <a:prstGeom prst="rect">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atin typeface="Arial" panose="020B0604020202020204" pitchFamily="34" charset="0"/>
                <a:cs typeface="Arial" panose="020B0604020202020204" pitchFamily="34" charset="0"/>
              </a:rPr>
              <a:t>Art. 102 Abs. 1 BV</a:t>
            </a:r>
          </a:p>
        </p:txBody>
      </p:sp>
    </p:spTree>
    <p:extLst>
      <p:ext uri="{BB962C8B-B14F-4D97-AF65-F5344CB8AC3E}">
        <p14:creationId xmlns:p14="http://schemas.microsoft.com/office/powerpoint/2010/main" val="3262108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6855F24-5683-1FEE-4C83-26E9589F310A}"/>
              </a:ext>
            </a:extLst>
          </p:cNvPr>
          <p:cNvSpPr>
            <a:spLocks noGrp="1"/>
          </p:cNvSpPr>
          <p:nvPr>
            <p:ph idx="1"/>
          </p:nvPr>
        </p:nvSpPr>
        <p:spPr>
          <a:xfrm>
            <a:off x="820947" y="1825625"/>
            <a:ext cx="10515600" cy="4351338"/>
          </a:xfrm>
        </p:spPr>
        <p:txBody>
          <a:bodyPr/>
          <a:lstStyle/>
          <a:p>
            <a:pPr>
              <a:spcAft>
                <a:spcPts val="750"/>
              </a:spcAft>
              <a:buNone/>
            </a:pPr>
            <a:r>
              <a:rPr lang="de-DE" sz="2200" dirty="0">
                <a:solidFill>
                  <a:srgbClr val="222222"/>
                </a:solidFill>
              </a:rPr>
              <a:t>(1) Der Schutz der natürlichen Lebensgrundlagen ist, auch eingedenk der Verantwortung für die kommenden Generationen, der besonderen Fürsorge jedes einzelnen und der staatlichen Gemeinschaft anvertraut. Tiere werden als Lebewesen und Mitgeschöpfe geachtet und geschützt. Mit Naturgütern ist schonend und sparsam umzugehen. Es gehört auch zu den vorrangigen Aufgaben von Staat, Gemeinden und Körperschaften des öffentlichen Rechts, </a:t>
            </a:r>
            <a:r>
              <a:rPr lang="de-DE" sz="2200" dirty="0"/>
              <a:t>Boden, Wasser und Luft als natürliche Lebensgrundlagen zu schützen, eingetretene Schäden möglichst zu beheben oder auszugleichen und auf möglichst sparsamen Umgang mit Energie zu achten, die Leistungsfähigkeit des Naturhaushaltes zu erhalten und dauerhaft zu verbessern, den Wald wegen seiner besonderen Bedeutung für den Naturhaushalt zu schützen und eingetretene Schäden möglichst zu beheben oder auszugleichen, die heimischen Tier- und Pflanzenarten und ihre notwendigen Lebensräume sowie kennzeichnende Orts- und Landschaftsbilder zu schonen und zu erhalten.</a:t>
            </a:r>
          </a:p>
          <a:p>
            <a:pPr algn="l">
              <a:spcAft>
                <a:spcPts val="750"/>
              </a:spcAft>
              <a:buNone/>
            </a:pPr>
            <a:br>
              <a:rPr lang="de-DE" b="0" i="0" u="none" strike="noStrike" dirty="0">
                <a:solidFill>
                  <a:srgbClr val="222222"/>
                </a:solidFill>
                <a:effectLst/>
                <a:latin typeface="Arial" panose="020B0604020202020204" pitchFamily="34" charset="0"/>
              </a:rPr>
            </a:br>
            <a:endParaRPr lang="de-DE" sz="2400" dirty="0"/>
          </a:p>
        </p:txBody>
      </p:sp>
      <p:sp>
        <p:nvSpPr>
          <p:cNvPr id="4" name="Rechteck 3">
            <a:extLst>
              <a:ext uri="{FF2B5EF4-FFF2-40B4-BE49-F238E27FC236}">
                <a16:creationId xmlns:a16="http://schemas.microsoft.com/office/drawing/2014/main" id="{3AB96F78-6C40-498F-832B-21803990B439}"/>
              </a:ext>
            </a:extLst>
          </p:cNvPr>
          <p:cNvSpPr/>
          <p:nvPr/>
        </p:nvSpPr>
        <p:spPr>
          <a:xfrm>
            <a:off x="820947" y="551656"/>
            <a:ext cx="10435905" cy="830510"/>
          </a:xfrm>
          <a:prstGeom prst="rect">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atin typeface="Arial" panose="020B0604020202020204" pitchFamily="34" charset="0"/>
                <a:cs typeface="Arial" panose="020B0604020202020204" pitchFamily="34" charset="0"/>
              </a:rPr>
              <a:t>Art. 141 Abs. 1 BV</a:t>
            </a:r>
          </a:p>
        </p:txBody>
      </p:sp>
    </p:spTree>
    <p:extLst>
      <p:ext uri="{BB962C8B-B14F-4D97-AF65-F5344CB8AC3E}">
        <p14:creationId xmlns:p14="http://schemas.microsoft.com/office/powerpoint/2010/main" val="2131392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16D20-CA53-49A5-B434-41CC377F238D}"/>
              </a:ext>
            </a:extLst>
          </p:cNvPr>
          <p:cNvSpPr>
            <a:spLocks noGrp="1"/>
          </p:cNvSpPr>
          <p:nvPr>
            <p:ph type="title"/>
          </p:nvPr>
        </p:nvSpPr>
        <p:spPr>
          <a:xfrm>
            <a:off x="838200" y="618326"/>
            <a:ext cx="10515600" cy="1325563"/>
          </a:xfrm>
        </p:spPr>
        <p:txBody>
          <a:bodyPr/>
          <a:lstStyle/>
          <a:p>
            <a:r>
              <a:rPr lang="de-DE" sz="2400" dirty="0">
                <a:latin typeface="Arial" panose="020B0604020202020204" pitchFamily="34" charset="0"/>
                <a:cs typeface="Arial" panose="020B0604020202020204" pitchFamily="34" charset="0"/>
              </a:rPr>
              <a:t>Bildquellen</a:t>
            </a:r>
          </a:p>
        </p:txBody>
      </p:sp>
      <p:sp>
        <p:nvSpPr>
          <p:cNvPr id="4" name="Textfeld 3">
            <a:extLst>
              <a:ext uri="{FF2B5EF4-FFF2-40B4-BE49-F238E27FC236}">
                <a16:creationId xmlns:a16="http://schemas.microsoft.com/office/drawing/2014/main" id="{91048FF9-02BE-4CDB-AC43-7FA6630461C1}"/>
              </a:ext>
            </a:extLst>
          </p:cNvPr>
          <p:cNvSpPr txBox="1"/>
          <p:nvPr/>
        </p:nvSpPr>
        <p:spPr>
          <a:xfrm>
            <a:off x="838200" y="1046097"/>
            <a:ext cx="10219441" cy="523220"/>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Folie 3 	erstellt mit ChatGPT, 20.03.2025.</a:t>
            </a:r>
          </a:p>
          <a:p>
            <a:r>
              <a:rPr lang="de-DE" sz="1400" dirty="0">
                <a:latin typeface="Arial" panose="020B0604020202020204" pitchFamily="34" charset="0"/>
                <a:cs typeface="Arial" panose="020B0604020202020204" pitchFamily="34" charset="0"/>
              </a:rPr>
              <a:t>Folie 4 	©istockphoto.com/Marko </a:t>
            </a:r>
            <a:r>
              <a:rPr lang="de-DE" sz="1400" dirty="0" err="1">
                <a:latin typeface="Arial" panose="020B0604020202020204" pitchFamily="34" charset="0"/>
                <a:cs typeface="Arial" panose="020B0604020202020204" pitchFamily="34" charset="0"/>
              </a:rPr>
              <a:t>Babii</a:t>
            </a:r>
            <a:endParaRPr lang="de-DE" sz="1400" dirty="0">
              <a:latin typeface="Arial" panose="020B0604020202020204" pitchFamily="34" charset="0"/>
              <a:cs typeface="Arial" panose="020B0604020202020204" pitchFamily="34" charset="0"/>
            </a:endParaRPr>
          </a:p>
        </p:txBody>
      </p:sp>
      <p:sp>
        <p:nvSpPr>
          <p:cNvPr id="5" name="Titel 1">
            <a:extLst>
              <a:ext uri="{FF2B5EF4-FFF2-40B4-BE49-F238E27FC236}">
                <a16:creationId xmlns:a16="http://schemas.microsoft.com/office/drawing/2014/main" id="{4018AB28-87D5-4A04-AFD5-F6A3BA97D66F}"/>
              </a:ext>
            </a:extLst>
          </p:cNvPr>
          <p:cNvSpPr txBox="1">
            <a:spLocks/>
          </p:cNvSpPr>
          <p:nvPr/>
        </p:nvSpPr>
        <p:spPr>
          <a:xfrm>
            <a:off x="690120" y="2954400"/>
            <a:ext cx="10515600" cy="474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a:latin typeface="Arial" panose="020B0604020202020204" pitchFamily="34" charset="0"/>
                <a:cs typeface="Arial" panose="020B0604020202020204" pitchFamily="34" charset="0"/>
              </a:rPr>
              <a:t>Verwendete Literatur</a:t>
            </a:r>
          </a:p>
        </p:txBody>
      </p:sp>
      <p:sp>
        <p:nvSpPr>
          <p:cNvPr id="7" name="Textfeld 39">
            <a:extLst>
              <a:ext uri="{FF2B5EF4-FFF2-40B4-BE49-F238E27FC236}">
                <a16:creationId xmlns:a16="http://schemas.microsoft.com/office/drawing/2014/main" id="{EED7B093-2F9A-9E03-AD4E-DC3BB1BDC5B5}"/>
              </a:ext>
            </a:extLst>
          </p:cNvPr>
          <p:cNvSpPr txBox="1"/>
          <p:nvPr/>
        </p:nvSpPr>
        <p:spPr>
          <a:xfrm>
            <a:off x="690120" y="3429000"/>
            <a:ext cx="10663680" cy="219837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buNone/>
            </a:pPr>
            <a:r>
              <a:rPr lang="de-DE" sz="1400" dirty="0">
                <a:effectLst/>
                <a:latin typeface="Arial" panose="020B0604020202020204" pitchFamily="34" charset="0"/>
                <a:ea typeface="Times New Roman" panose="02020603050405020304" pitchFamily="18" charset="0"/>
                <a:cs typeface="Arial" panose="020B0604020202020204" pitchFamily="34" charset="0"/>
              </a:rPr>
              <a:t>Bauer, Max: Klimaschutz ein Menschenrecht, 09.04.2025.</a:t>
            </a:r>
          </a:p>
          <a:p>
            <a:pPr>
              <a:buNone/>
            </a:pPr>
            <a:r>
              <a:rPr lang="de-DE" sz="14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https://www.tagesschau.de/ausland/europa/egmr-klimaklage-102.html</a:t>
            </a:r>
            <a:r>
              <a:rPr lang="de-DE" sz="1400" dirty="0">
                <a:effectLst/>
                <a:latin typeface="Arial" panose="020B0604020202020204" pitchFamily="34" charset="0"/>
                <a:ea typeface="Times New Roman" panose="02020603050405020304" pitchFamily="18" charset="0"/>
                <a:cs typeface="Arial" panose="020B0604020202020204" pitchFamily="34" charset="0"/>
              </a:rPr>
              <a:t> (DL: 20.03.2025)</a:t>
            </a:r>
          </a:p>
          <a:p>
            <a:pPr>
              <a:buNone/>
            </a:pPr>
            <a:r>
              <a:rPr lang="de-DE" sz="140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15000"/>
              </a:lnSpc>
              <a:buNone/>
            </a:pPr>
            <a:r>
              <a:rPr lang="de-DE" sz="1400" dirty="0">
                <a:effectLst/>
                <a:latin typeface="Arial" panose="020B0604020202020204" pitchFamily="34" charset="0"/>
                <a:ea typeface="Times New Roman" panose="02020603050405020304" pitchFamily="18" charset="0"/>
                <a:cs typeface="Arial" panose="020B0604020202020204" pitchFamily="34" charset="0"/>
              </a:rPr>
              <a:t>Heinrich, Jan; Langer Sebastian: Klimaschutz ist Menschenrecht, 09.04.2025.</a:t>
            </a:r>
          </a:p>
          <a:p>
            <a:pPr>
              <a:buNone/>
            </a:pPr>
            <a:r>
              <a:rPr lang="de-DE" sz="14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https://www.zdf.de/nachrichten/politik/ausland/klimaschutz-urteil-schweiz-100.html</a:t>
            </a:r>
            <a:r>
              <a:rPr lang="de-DE" sz="1400" dirty="0">
                <a:effectLst/>
                <a:latin typeface="Arial" panose="020B0604020202020204" pitchFamily="34" charset="0"/>
                <a:ea typeface="Times New Roman" panose="02020603050405020304" pitchFamily="18" charset="0"/>
                <a:cs typeface="Arial" panose="020B0604020202020204" pitchFamily="34" charset="0"/>
              </a:rPr>
              <a:t> (DL: 20.03.2025)</a:t>
            </a:r>
          </a:p>
          <a:p>
            <a:pPr>
              <a:buNone/>
            </a:pPr>
            <a:r>
              <a:rPr lang="de-DE" sz="1400" dirty="0">
                <a:effectLst/>
                <a:latin typeface="Arial" panose="020B0604020202020204" pitchFamily="34" charset="0"/>
                <a:ea typeface="Times New Roman" panose="02020603050405020304" pitchFamily="18" charset="0"/>
                <a:cs typeface="Arial" panose="020B0604020202020204" pitchFamily="34" charset="0"/>
              </a:rPr>
              <a:t> </a:t>
            </a:r>
          </a:p>
          <a:p>
            <a:pPr>
              <a:buNone/>
            </a:pPr>
            <a:r>
              <a:rPr lang="de-DE" sz="1400" dirty="0">
                <a:effectLst/>
                <a:latin typeface="Arial" panose="020B0604020202020204" pitchFamily="34" charset="0"/>
                <a:ea typeface="Times New Roman" panose="02020603050405020304" pitchFamily="18" charset="0"/>
                <a:cs typeface="Arial" panose="020B0604020202020204" pitchFamily="34" charset="0"/>
              </a:rPr>
              <a:t>Pötsch, Horst: Grundrechte, 15.12.2009. </a:t>
            </a:r>
          </a:p>
          <a:p>
            <a:pPr>
              <a:buNone/>
            </a:pPr>
            <a:r>
              <a:rPr lang="de-DE" sz="14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4"/>
              </a:rPr>
              <a:t>https://www.bpb.de/themen/politisches-system/deutsche-demokratie/39294/grundrechte/</a:t>
            </a:r>
            <a:r>
              <a:rPr lang="de-DE" sz="1400" dirty="0">
                <a:effectLst/>
                <a:latin typeface="Arial" panose="020B0604020202020204" pitchFamily="34" charset="0"/>
                <a:ea typeface="Times New Roman" panose="02020603050405020304" pitchFamily="18" charset="0"/>
                <a:cs typeface="Arial" panose="020B0604020202020204" pitchFamily="34" charset="0"/>
              </a:rPr>
              <a:t> (DL: 20.03.2025)</a:t>
            </a:r>
          </a:p>
          <a:p>
            <a:pPr>
              <a:buNone/>
            </a:pPr>
            <a:r>
              <a:rPr lang="de-DE" sz="1400" dirty="0">
                <a:effectLst/>
                <a:latin typeface="Arial" panose="020B0604020202020204" pitchFamily="34" charset="0"/>
                <a:ea typeface="Times New Roman" panose="02020603050405020304" pitchFamily="18" charset="0"/>
                <a:cs typeface="Arial" panose="020B0604020202020204" pitchFamily="34" charset="0"/>
              </a:rPr>
              <a:t> </a:t>
            </a:r>
          </a:p>
          <a:p>
            <a:pPr>
              <a:buNone/>
            </a:pPr>
            <a:r>
              <a:rPr lang="de-DE" sz="14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Schubert, Klaus/Martina Klein: Das Politiklexikon. 7., aktual. u. </a:t>
            </a:r>
            <a:r>
              <a:rPr lang="de-DE" sz="1400" spc="-1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erw</a:t>
            </a:r>
            <a:r>
              <a:rPr lang="de-DE" sz="14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Aufl. Bonn: Dietz 2020. Lizenzausgabe Bonn: Bundeszentrale für politische Bildung</a:t>
            </a:r>
            <a:endParaRPr lang="de-DE" sz="1400" dirty="0">
              <a:effectLst/>
              <a:latin typeface="Arial" panose="020B0604020202020204" pitchFamily="34" charset="0"/>
              <a:ea typeface="Times New Roman" panose="02020603050405020304" pitchFamily="18" charset="0"/>
              <a:cs typeface="Arial" panose="020B0604020202020204" pitchFamily="34" charset="0"/>
            </a:endParaRPr>
          </a:p>
          <a:p>
            <a:pPr>
              <a:buNone/>
            </a:pPr>
            <a:r>
              <a:rPr lang="de-DE" sz="14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5"/>
              </a:rPr>
              <a:t>https://www.bpb.de/kurz-knapp/lexika/politiklexikon/18289/staatsziele/</a:t>
            </a:r>
            <a:r>
              <a:rPr lang="de-DE" sz="1400" dirty="0">
                <a:effectLst/>
                <a:latin typeface="Arial" panose="020B0604020202020204" pitchFamily="34" charset="0"/>
                <a:ea typeface="Times New Roman" panose="02020603050405020304" pitchFamily="18" charset="0"/>
                <a:cs typeface="Arial" panose="020B0604020202020204" pitchFamily="34" charset="0"/>
              </a:rPr>
              <a:t> (DL: 20.03.2025)</a:t>
            </a:r>
          </a:p>
          <a:p>
            <a:pPr>
              <a:buNone/>
            </a:pPr>
            <a:r>
              <a:rPr lang="de-DE" sz="1400" dirty="0">
                <a:effectLst/>
                <a:latin typeface="Arial" panose="020B0604020202020204" pitchFamily="34" charset="0"/>
                <a:ea typeface="Times New Roman" panose="02020603050405020304" pitchFamily="18" charset="0"/>
                <a:cs typeface="Arial" panose="020B0604020202020204" pitchFamily="34" charset="0"/>
              </a:rPr>
              <a:t> </a:t>
            </a:r>
          </a:p>
          <a:p>
            <a:pPr>
              <a:buNone/>
            </a:pPr>
            <a:r>
              <a:rPr lang="de-DE" sz="1400" dirty="0">
                <a:effectLst/>
                <a:latin typeface="Arial" panose="020B0604020202020204" pitchFamily="34" charset="0"/>
                <a:ea typeface="Times New Roman" panose="02020603050405020304" pitchFamily="18" charset="0"/>
                <a:cs typeface="Arial" panose="020B0604020202020204" pitchFamily="34" charset="0"/>
              </a:rPr>
              <a:t> </a:t>
            </a:r>
          </a:p>
          <a:p>
            <a:pPr>
              <a:buNone/>
            </a:pPr>
            <a:r>
              <a:rPr lang="de-DE" sz="1400" dirty="0">
                <a:effectLst/>
                <a:latin typeface="Arial" panose="020B0604020202020204" pitchFamily="34" charset="0"/>
                <a:ea typeface="Times New Roman" panose="02020603050405020304" pitchFamily="18" charset="0"/>
                <a:cs typeface="Arial" panose="020B0604020202020204" pitchFamily="34" charset="0"/>
              </a:rPr>
              <a:t> </a:t>
            </a:r>
          </a:p>
          <a:p>
            <a:r>
              <a:rPr lang="de-DE" sz="1400" dirty="0">
                <a:effectLst/>
                <a:latin typeface="Arial" panose="020B0604020202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2893606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40C73E3-138E-4A69-89A8-9720B7645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424" y="2371113"/>
            <a:ext cx="4593336" cy="1322324"/>
          </a:xfrm>
          <a:prstGeom prst="rect">
            <a:avLst/>
          </a:prstGeom>
        </p:spPr>
      </p:pic>
      <p:sp>
        <p:nvSpPr>
          <p:cNvPr id="6" name="Textfeld 5">
            <a:extLst>
              <a:ext uri="{FF2B5EF4-FFF2-40B4-BE49-F238E27FC236}">
                <a16:creationId xmlns:a16="http://schemas.microsoft.com/office/drawing/2014/main" id="{AEAC8428-AEA9-4B82-8EC6-909ACC209338}"/>
              </a:ext>
            </a:extLst>
          </p:cNvPr>
          <p:cNvSpPr txBox="1"/>
          <p:nvPr/>
        </p:nvSpPr>
        <p:spPr>
          <a:xfrm>
            <a:off x="1280160" y="3949469"/>
            <a:ext cx="9500616" cy="369332"/>
          </a:xfrm>
          <a:prstGeom prst="rect">
            <a:avLst/>
          </a:prstGeom>
          <a:noFill/>
        </p:spPr>
        <p:txBody>
          <a:bodyPr wrap="square" rtlCol="0">
            <a:spAutoFit/>
          </a:bodyPr>
          <a:lstStyle/>
          <a:p>
            <a:pPr algn="ctr"/>
            <a:r>
              <a:rPr lang="de-DE" dirty="0">
                <a:latin typeface="Arial" panose="020B0604020202020204" pitchFamily="34" charset="0"/>
                <a:cs typeface="Arial" panose="020B0604020202020204" pitchFamily="34" charset="0"/>
              </a:rPr>
              <a:t>Dieses Material wurde im Arbeitskreis Politische Bildung erstellt. </a:t>
            </a:r>
          </a:p>
        </p:txBody>
      </p:sp>
    </p:spTree>
    <p:extLst>
      <p:ext uri="{BB962C8B-B14F-4D97-AF65-F5344CB8AC3E}">
        <p14:creationId xmlns:p14="http://schemas.microsoft.com/office/powerpoint/2010/main" val="1424352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26BFE77-DBBD-314B-1A6A-C523B3328D09}"/>
              </a:ext>
            </a:extLst>
          </p:cNvPr>
          <p:cNvSpPr>
            <a:spLocks noGrp="1"/>
          </p:cNvSpPr>
          <p:nvPr>
            <p:ph idx="1"/>
          </p:nvPr>
        </p:nvSpPr>
        <p:spPr>
          <a:xfrm>
            <a:off x="4231129" y="5329083"/>
            <a:ext cx="3588895" cy="804160"/>
          </a:xfrm>
        </p:spPr>
        <p:txBody>
          <a:bodyPr vert="horz" lIns="91440" tIns="45720" rIns="91440" bIns="45720" rtlCol="0" anchor="ctr">
            <a:normAutofit fontScale="92500"/>
          </a:bodyPr>
          <a:lstStyle/>
          <a:p>
            <a:pPr marL="0" indent="0" algn="r">
              <a:buNone/>
            </a:pPr>
            <a:r>
              <a:rPr lang="en-US" sz="3200" dirty="0" err="1"/>
              <a:t>Beschreibt</a:t>
            </a:r>
            <a:r>
              <a:rPr lang="en-US" sz="3200" dirty="0"/>
              <a:t> das Bild!</a:t>
            </a:r>
          </a:p>
        </p:txBody>
      </p:sp>
      <p:pic>
        <p:nvPicPr>
          <p:cNvPr id="4" name="Grafik 3" descr="Ein Bild, das Gebäude, draußen, Fenster, Screenshot enthält.&#10;&#10;KI-generierte Inhalte können fehlerhaft sein.">
            <a:extLst>
              <a:ext uri="{FF2B5EF4-FFF2-40B4-BE49-F238E27FC236}">
                <a16:creationId xmlns:a16="http://schemas.microsoft.com/office/drawing/2014/main" id="{8651995A-DEF8-CEF5-9D74-43B8B497F110}"/>
              </a:ext>
            </a:extLst>
          </p:cNvPr>
          <p:cNvPicPr>
            <a:picLocks noChangeAspect="1"/>
          </p:cNvPicPr>
          <p:nvPr/>
        </p:nvPicPr>
        <p:blipFill>
          <a:blip r:embed="rId2">
            <a:extLst>
              <a:ext uri="{28A0092B-C50C-407E-A947-70E740481C1C}">
                <a14:useLocalDpi xmlns:a14="http://schemas.microsoft.com/office/drawing/2010/main" val="0"/>
              </a:ext>
            </a:extLst>
          </a:blip>
          <a:srcRect t="16796" b="7560"/>
          <a:stretch/>
        </p:blipFill>
        <p:spPr>
          <a:xfrm>
            <a:off x="20" y="-38090"/>
            <a:ext cx="12191980" cy="5279933"/>
          </a:xfrm>
          <a:prstGeom prst="rect">
            <a:avLst/>
          </a:prstGeom>
        </p:spPr>
      </p:pic>
    </p:spTree>
    <p:extLst>
      <p:ext uri="{BB962C8B-B14F-4D97-AF65-F5344CB8AC3E}">
        <p14:creationId xmlns:p14="http://schemas.microsoft.com/office/powerpoint/2010/main" val="1227218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D0FF9B-44D5-7774-11EF-D684C0A5F02B}"/>
              </a:ext>
            </a:extLst>
          </p:cNvPr>
          <p:cNvSpPr>
            <a:spLocks noGrp="1"/>
          </p:cNvSpPr>
          <p:nvPr>
            <p:ph type="title"/>
          </p:nvPr>
        </p:nvSpPr>
        <p:spPr>
          <a:xfrm>
            <a:off x="488918" y="460215"/>
            <a:ext cx="10750581" cy="5583126"/>
          </a:xfrm>
        </p:spPr>
        <p:txBody>
          <a:bodyPr>
            <a:normAutofit/>
          </a:bodyPr>
          <a:lstStyle/>
          <a:p>
            <a:pPr algn="ctr"/>
            <a:r>
              <a:rPr lang="de-DE" sz="4000" dirty="0"/>
              <a:t>Handlungsauftrag</a:t>
            </a:r>
          </a:p>
        </p:txBody>
      </p:sp>
      <p:graphicFrame>
        <p:nvGraphicFramePr>
          <p:cNvPr id="20" name="Inhaltsplatzhalter 2">
            <a:extLst>
              <a:ext uri="{FF2B5EF4-FFF2-40B4-BE49-F238E27FC236}">
                <a16:creationId xmlns:a16="http://schemas.microsoft.com/office/drawing/2014/main" id="{9DB69D52-7E69-6414-EC62-77718D28131D}"/>
              </a:ext>
            </a:extLst>
          </p:cNvPr>
          <p:cNvGraphicFramePr>
            <a:graphicFrameLocks noGrp="1"/>
          </p:cNvGraphicFramePr>
          <p:nvPr>
            <p:ph idx="1"/>
            <p:extLst>
              <p:ext uri="{D42A27DB-BD31-4B8C-83A1-F6EECF244321}">
                <p14:modId xmlns:p14="http://schemas.microsoft.com/office/powerpoint/2010/main" val="608665826"/>
              </p:ext>
            </p:extLst>
          </p:nvPr>
        </p:nvGraphicFramePr>
        <p:xfrm>
          <a:off x="6210300" y="1545292"/>
          <a:ext cx="4498975" cy="4149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uppieren 3">
            <a:extLst>
              <a:ext uri="{FF2B5EF4-FFF2-40B4-BE49-F238E27FC236}">
                <a16:creationId xmlns:a16="http://schemas.microsoft.com/office/drawing/2014/main" id="{382BD535-2270-49FF-801F-A7C66D8C454E}"/>
              </a:ext>
            </a:extLst>
          </p:cNvPr>
          <p:cNvGrpSpPr/>
          <p:nvPr/>
        </p:nvGrpSpPr>
        <p:grpSpPr>
          <a:xfrm>
            <a:off x="863599" y="1545292"/>
            <a:ext cx="4994276" cy="4149296"/>
            <a:chOff x="0" y="1516714"/>
            <a:chExt cx="6245265" cy="2361023"/>
          </a:xfrm>
        </p:grpSpPr>
        <p:sp>
          <p:nvSpPr>
            <p:cNvPr id="5" name="Rechteck: abgerundete Ecken 4">
              <a:extLst>
                <a:ext uri="{FF2B5EF4-FFF2-40B4-BE49-F238E27FC236}">
                  <a16:creationId xmlns:a16="http://schemas.microsoft.com/office/drawing/2014/main" id="{002792F6-433D-41F7-87A2-4B3FA753A81C}"/>
                </a:ext>
              </a:extLst>
            </p:cNvPr>
            <p:cNvSpPr/>
            <p:nvPr/>
          </p:nvSpPr>
          <p:spPr>
            <a:xfrm>
              <a:off x="0" y="1516714"/>
              <a:ext cx="6245265" cy="2361023"/>
            </a:xfrm>
            <a:prstGeom prst="roundRect">
              <a:avLst/>
            </a:prstGeom>
            <a:solidFill>
              <a:srgbClr val="65228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6" name="Rechteck: abgerundete Ecken 4">
              <a:extLst>
                <a:ext uri="{FF2B5EF4-FFF2-40B4-BE49-F238E27FC236}">
                  <a16:creationId xmlns:a16="http://schemas.microsoft.com/office/drawing/2014/main" id="{422C5F3A-831C-44AC-BB46-B9E59DAB53D4}"/>
                </a:ext>
              </a:extLst>
            </p:cNvPr>
            <p:cNvSpPr txBox="1"/>
            <p:nvPr/>
          </p:nvSpPr>
          <p:spPr>
            <a:xfrm>
              <a:off x="115256" y="1631970"/>
              <a:ext cx="6014753" cy="21305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de-DE" sz="3600" kern="1200" dirty="0">
                  <a:latin typeface="Arial" panose="020B0604020202020204" pitchFamily="34" charset="0"/>
                  <a:cs typeface="Arial" panose="020B0604020202020204" pitchFamily="34" charset="0"/>
                </a:rPr>
                <a:t>Erarbeitet mögliche Folgen des Klimawandels für die Menschen in Bayern!</a:t>
              </a:r>
              <a:endParaRPr lang="en-US" sz="36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50203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EDA65F-2F9F-B09E-3B4F-A454BF9B8DAB}"/>
            </a:ext>
          </a:extLst>
        </p:cNvPr>
        <p:cNvGrpSpPr/>
        <p:nvPr/>
      </p:nvGrpSpPr>
      <p:grpSpPr>
        <a:xfrm>
          <a:off x="0" y="0"/>
          <a:ext cx="0" cy="0"/>
          <a:chOff x="0" y="0"/>
          <a:chExt cx="0" cy="0"/>
        </a:xfrm>
      </p:grpSpPr>
      <p:pic>
        <p:nvPicPr>
          <p:cNvPr id="8" name="Grafik 7">
            <a:hlinkClick r:id="rId3"/>
            <a:extLst>
              <a:ext uri="{FF2B5EF4-FFF2-40B4-BE49-F238E27FC236}">
                <a16:creationId xmlns:a16="http://schemas.microsoft.com/office/drawing/2014/main" id="{7E11428C-DFA4-4906-BB26-5A7B640165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6071" y="1165528"/>
            <a:ext cx="4208529" cy="4208529"/>
          </a:xfrm>
          <a:prstGeom prst="rect">
            <a:avLst/>
          </a:prstGeom>
        </p:spPr>
      </p:pic>
      <p:sp>
        <p:nvSpPr>
          <p:cNvPr id="2" name="Titel 1">
            <a:extLst>
              <a:ext uri="{FF2B5EF4-FFF2-40B4-BE49-F238E27FC236}">
                <a16:creationId xmlns:a16="http://schemas.microsoft.com/office/drawing/2014/main" id="{C9AE9AB1-7E69-5CF8-EE42-61BC6D0335C6}"/>
              </a:ext>
            </a:extLst>
          </p:cNvPr>
          <p:cNvSpPr>
            <a:spLocks noGrp="1"/>
          </p:cNvSpPr>
          <p:nvPr>
            <p:ph type="title"/>
          </p:nvPr>
        </p:nvSpPr>
        <p:spPr>
          <a:xfrm>
            <a:off x="-1615794" y="-92503"/>
            <a:ext cx="9718111" cy="1576446"/>
          </a:xfrm>
        </p:spPr>
        <p:txBody>
          <a:bodyPr anchor="ctr">
            <a:normAutofit/>
          </a:bodyPr>
          <a:lstStyle/>
          <a:p>
            <a:pPr algn="ctr"/>
            <a:r>
              <a:rPr lang="de-DE" sz="4000" dirty="0"/>
              <a:t>Handlungsauftrag</a:t>
            </a:r>
            <a:endParaRPr lang="de-DE" sz="4000" dirty="0">
              <a:solidFill>
                <a:srgbClr val="FFFFFF"/>
              </a:solidFill>
            </a:endParaRPr>
          </a:p>
        </p:txBody>
      </p:sp>
      <p:pic>
        <p:nvPicPr>
          <p:cNvPr id="4" name="Grafik 3">
            <a:hlinkClick r:id="rId3"/>
            <a:extLst>
              <a:ext uri="{FF2B5EF4-FFF2-40B4-BE49-F238E27FC236}">
                <a16:creationId xmlns:a16="http://schemas.microsoft.com/office/drawing/2014/main" id="{F3906EB0-F087-4A1C-9566-19B29CAB0C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5333" y="4680471"/>
            <a:ext cx="1387172" cy="1387172"/>
          </a:xfrm>
          <a:prstGeom prst="rect">
            <a:avLst/>
          </a:prstGeom>
        </p:spPr>
      </p:pic>
      <p:sp>
        <p:nvSpPr>
          <p:cNvPr id="5" name="Rechteck 4">
            <a:extLst>
              <a:ext uri="{FF2B5EF4-FFF2-40B4-BE49-F238E27FC236}">
                <a16:creationId xmlns:a16="http://schemas.microsoft.com/office/drawing/2014/main" id="{606585DC-553F-4A9C-A618-DE7DEE7FE284}"/>
              </a:ext>
            </a:extLst>
          </p:cNvPr>
          <p:cNvSpPr/>
          <p:nvPr/>
        </p:nvSpPr>
        <p:spPr>
          <a:xfrm>
            <a:off x="1200150" y="1723940"/>
            <a:ext cx="4086225" cy="1815882"/>
          </a:xfrm>
          <a:prstGeom prst="rect">
            <a:avLst/>
          </a:prstGeom>
        </p:spPr>
        <p:txBody>
          <a:bodyPr wrap="square">
            <a:spAutoFit/>
          </a:bodyPr>
          <a:lstStyle/>
          <a:p>
            <a:pPr lvl="0"/>
            <a:r>
              <a:rPr lang="de-DE" sz="2800" dirty="0">
                <a:latin typeface="Arial" panose="020B0604020202020204" pitchFamily="34" charset="0"/>
                <a:cs typeface="Arial" panose="020B0604020202020204" pitchFamily="34" charset="0"/>
              </a:rPr>
              <a:t>Erläutert, anhand des Videos, welche Folgen sich aus dem Urteil des EGMR ergeben!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2718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extfeld 2">
            <a:extLst>
              <a:ext uri="{FF2B5EF4-FFF2-40B4-BE49-F238E27FC236}">
                <a16:creationId xmlns:a16="http://schemas.microsoft.com/office/drawing/2014/main" id="{3A701BF4-3D9B-2D64-E201-EF15C8EA24F0}"/>
              </a:ext>
            </a:extLst>
          </p:cNvPr>
          <p:cNvGraphicFramePr/>
          <p:nvPr>
            <p:extLst>
              <p:ext uri="{D42A27DB-BD31-4B8C-83A1-F6EECF244321}">
                <p14:modId xmlns:p14="http://schemas.microsoft.com/office/powerpoint/2010/main" val="3778781455"/>
              </p:ext>
            </p:extLst>
          </p:nvPr>
        </p:nvGraphicFramePr>
        <p:xfrm>
          <a:off x="838200" y="539750"/>
          <a:ext cx="10515600" cy="568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7326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3441558-D5FA-434C-D04F-A346248914A8}"/>
              </a:ext>
            </a:extLst>
          </p:cNvPr>
          <p:cNvSpPr>
            <a:spLocks noGrp="1"/>
          </p:cNvSpPr>
          <p:nvPr>
            <p:ph idx="1"/>
          </p:nvPr>
        </p:nvSpPr>
        <p:spPr/>
        <p:txBody>
          <a:bodyPr/>
          <a:lstStyle/>
          <a:p>
            <a:pPr algn="l">
              <a:buNone/>
            </a:pPr>
            <a:r>
              <a:rPr lang="de-DE" b="0" i="0" u="none" strike="noStrike" dirty="0">
                <a:solidFill>
                  <a:srgbClr val="000000"/>
                </a:solidFill>
                <a:effectLst/>
                <a:latin typeface="Arial" panose="020B0604020202020204" pitchFamily="34" charset="0"/>
              </a:rPr>
              <a:t>(</a:t>
            </a:r>
            <a:r>
              <a:rPr lang="de-DE" sz="2400" b="0" i="0" u="none" strike="noStrike" dirty="0">
                <a:solidFill>
                  <a:srgbClr val="000000"/>
                </a:solidFill>
                <a:effectLst/>
                <a:latin typeface="Arial" panose="020B0604020202020204" pitchFamily="34" charset="0"/>
              </a:rPr>
              <a:t>1) Jeder hat das Recht auf die freie Entfaltung seiner Persönlichkeit, soweit er nicht die Rechte anderer verletzt und nicht gegen die verfassungsmäßige Ordnung oder das Sittengesetz verstößt.</a:t>
            </a:r>
          </a:p>
          <a:p>
            <a:pPr marL="0" indent="0" algn="l">
              <a:buNone/>
            </a:pPr>
            <a:r>
              <a:rPr lang="de-DE" sz="2400" b="0" i="0" u="none" strike="noStrike" dirty="0">
                <a:solidFill>
                  <a:srgbClr val="000000"/>
                </a:solidFill>
                <a:effectLst/>
                <a:latin typeface="Arial" panose="020B0604020202020204" pitchFamily="34" charset="0"/>
              </a:rPr>
              <a:t>(2) Jeder hat das Recht auf Leben und körperliche Unversehrtheit. Die Freiheit der Person ist unverletzlich. In diese Rechte darf nur auf Grund eines Gesetzes eingegriffen werden</a:t>
            </a:r>
          </a:p>
          <a:p>
            <a:pPr marL="0" indent="0">
              <a:buNone/>
            </a:pPr>
            <a:endParaRPr lang="de-DE" dirty="0"/>
          </a:p>
        </p:txBody>
      </p:sp>
      <p:sp>
        <p:nvSpPr>
          <p:cNvPr id="6" name="Rechteck 5">
            <a:extLst>
              <a:ext uri="{FF2B5EF4-FFF2-40B4-BE49-F238E27FC236}">
                <a16:creationId xmlns:a16="http://schemas.microsoft.com/office/drawing/2014/main" id="{FC66C0B1-A49A-4327-9B45-90D67EAB7CCB}"/>
              </a:ext>
            </a:extLst>
          </p:cNvPr>
          <p:cNvSpPr/>
          <p:nvPr/>
        </p:nvSpPr>
        <p:spPr>
          <a:xfrm>
            <a:off x="889233" y="385894"/>
            <a:ext cx="10435905" cy="830510"/>
          </a:xfrm>
          <a:prstGeom prst="rect">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atin typeface="Arial" panose="020B0604020202020204" pitchFamily="34" charset="0"/>
                <a:cs typeface="Arial" panose="020B0604020202020204" pitchFamily="34" charset="0"/>
              </a:rPr>
              <a:t>Art. 2 GG</a:t>
            </a:r>
          </a:p>
        </p:txBody>
      </p:sp>
    </p:spTree>
    <p:extLst>
      <p:ext uri="{BB962C8B-B14F-4D97-AF65-F5344CB8AC3E}">
        <p14:creationId xmlns:p14="http://schemas.microsoft.com/office/powerpoint/2010/main" val="626004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59C87FB-D7DF-63F2-B920-0C81B32345C5}"/>
              </a:ext>
            </a:extLst>
          </p:cNvPr>
          <p:cNvSpPr>
            <a:spLocks noGrp="1"/>
          </p:cNvSpPr>
          <p:nvPr>
            <p:ph idx="1"/>
          </p:nvPr>
        </p:nvSpPr>
        <p:spPr/>
        <p:txBody>
          <a:bodyPr/>
          <a:lstStyle/>
          <a:p>
            <a:pPr marL="0" indent="0">
              <a:buNone/>
            </a:pPr>
            <a:r>
              <a:rPr lang="de-DE" sz="2400" b="0" i="0" u="none" strike="noStrike" dirty="0">
                <a:solidFill>
                  <a:srgbClr val="000000"/>
                </a:solidFill>
                <a:effectLst/>
                <a:latin typeface="Arial" panose="020B0604020202020204" pitchFamily="34" charset="0"/>
              </a:rPr>
              <a:t>Der Staat schützt auch in Verantwortung für die künftigen Generationen die natürlichen Lebensgrundlagen und die Tiere im Rahmen der verfassungsmäßigen Ordnung durch die Gesetzgebung und nach Maßgabe von Gesetz und Recht durch die vollziehende Gewalt und die Rechtsprechung</a:t>
            </a:r>
            <a:endParaRPr lang="de-DE" sz="2400" dirty="0"/>
          </a:p>
        </p:txBody>
      </p:sp>
      <p:sp>
        <p:nvSpPr>
          <p:cNvPr id="6" name="Rechteck 5">
            <a:extLst>
              <a:ext uri="{FF2B5EF4-FFF2-40B4-BE49-F238E27FC236}">
                <a16:creationId xmlns:a16="http://schemas.microsoft.com/office/drawing/2014/main" id="{A666EDD2-5E84-40BC-B144-2BB1E7D29B08}"/>
              </a:ext>
            </a:extLst>
          </p:cNvPr>
          <p:cNvSpPr/>
          <p:nvPr/>
        </p:nvSpPr>
        <p:spPr>
          <a:xfrm>
            <a:off x="889233" y="385894"/>
            <a:ext cx="10435905" cy="830510"/>
          </a:xfrm>
          <a:prstGeom prst="rect">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atin typeface="Arial" panose="020B0604020202020204" pitchFamily="34" charset="0"/>
                <a:cs typeface="Arial" panose="020B0604020202020204" pitchFamily="34" charset="0"/>
              </a:rPr>
              <a:t>Art. 20a GG</a:t>
            </a:r>
          </a:p>
        </p:txBody>
      </p:sp>
    </p:spTree>
    <p:extLst>
      <p:ext uri="{BB962C8B-B14F-4D97-AF65-F5344CB8AC3E}">
        <p14:creationId xmlns:p14="http://schemas.microsoft.com/office/powerpoint/2010/main" val="1771183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EF9E158-838A-314C-68F1-0E15C2BB9411}"/>
              </a:ext>
            </a:extLst>
          </p:cNvPr>
          <p:cNvSpPr>
            <a:spLocks noGrp="1"/>
          </p:cNvSpPr>
          <p:nvPr>
            <p:ph idx="1"/>
          </p:nvPr>
        </p:nvSpPr>
        <p:spPr/>
        <p:txBody>
          <a:bodyPr/>
          <a:lstStyle/>
          <a:p>
            <a:pPr marL="0" indent="0">
              <a:buNone/>
            </a:pPr>
            <a:r>
              <a:rPr lang="de-DE" sz="2400" b="0" i="0" u="none" strike="noStrike" dirty="0">
                <a:solidFill>
                  <a:srgbClr val="111314"/>
                </a:solidFill>
                <a:effectLst/>
              </a:rPr>
              <a:t>(1) Das Eigentum und das Erbrecht werden gewährleistet. Inhalt und Schranken werden durch die Gesetze bestimmt.</a:t>
            </a:r>
            <a:endParaRPr lang="de-DE" sz="2400" dirty="0"/>
          </a:p>
        </p:txBody>
      </p:sp>
      <p:sp>
        <p:nvSpPr>
          <p:cNvPr id="6" name="Rechteck 5">
            <a:extLst>
              <a:ext uri="{FF2B5EF4-FFF2-40B4-BE49-F238E27FC236}">
                <a16:creationId xmlns:a16="http://schemas.microsoft.com/office/drawing/2014/main" id="{6520E1F5-EE01-4D1E-8019-183012D57366}"/>
              </a:ext>
            </a:extLst>
          </p:cNvPr>
          <p:cNvSpPr/>
          <p:nvPr/>
        </p:nvSpPr>
        <p:spPr>
          <a:xfrm>
            <a:off x="889233" y="385894"/>
            <a:ext cx="10435905" cy="830510"/>
          </a:xfrm>
          <a:prstGeom prst="rect">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atin typeface="Arial" panose="020B0604020202020204" pitchFamily="34" charset="0"/>
                <a:cs typeface="Arial" panose="020B0604020202020204" pitchFamily="34" charset="0"/>
              </a:rPr>
              <a:t>Art. 14 GG</a:t>
            </a:r>
          </a:p>
        </p:txBody>
      </p:sp>
    </p:spTree>
    <p:extLst>
      <p:ext uri="{BB962C8B-B14F-4D97-AF65-F5344CB8AC3E}">
        <p14:creationId xmlns:p14="http://schemas.microsoft.com/office/powerpoint/2010/main" val="1936409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23C9084-7B76-978E-3E39-631D8D1D4387}"/>
              </a:ext>
            </a:extLst>
          </p:cNvPr>
          <p:cNvSpPr>
            <a:spLocks noGrp="1"/>
          </p:cNvSpPr>
          <p:nvPr>
            <p:ph idx="1"/>
          </p:nvPr>
        </p:nvSpPr>
        <p:spPr>
          <a:xfrm>
            <a:off x="838200" y="1825625"/>
            <a:ext cx="10515600" cy="2470150"/>
          </a:xfrm>
        </p:spPr>
        <p:txBody>
          <a:bodyPr/>
          <a:lstStyle/>
          <a:p>
            <a:pPr marL="0" indent="0">
              <a:buNone/>
            </a:pPr>
            <a:r>
              <a:rPr lang="de-DE" sz="2400" b="0" i="0" u="none" strike="noStrike" dirty="0">
                <a:solidFill>
                  <a:srgbClr val="222222"/>
                </a:solidFill>
                <a:effectLst/>
                <a:latin typeface="Arial" panose="020B0604020202020204" pitchFamily="34" charset="0"/>
              </a:rPr>
              <a:t>(2) Der Staat schützt die natürlichen Lebensgrundlagen und die kulturelle Überlieferung. Er fördert und sichert gleichwertige Lebensverhältnisse und Arbeitsbedingungen in ganz Bayern, in Stadt und Land.</a:t>
            </a:r>
            <a:endParaRPr lang="de-DE" sz="2400" dirty="0"/>
          </a:p>
        </p:txBody>
      </p:sp>
      <p:sp>
        <p:nvSpPr>
          <p:cNvPr id="4" name="Rechteck 3">
            <a:extLst>
              <a:ext uri="{FF2B5EF4-FFF2-40B4-BE49-F238E27FC236}">
                <a16:creationId xmlns:a16="http://schemas.microsoft.com/office/drawing/2014/main" id="{2F553FFD-0CFA-41E7-A032-0EB3418229C4}"/>
              </a:ext>
            </a:extLst>
          </p:cNvPr>
          <p:cNvSpPr/>
          <p:nvPr/>
        </p:nvSpPr>
        <p:spPr>
          <a:xfrm>
            <a:off x="889233" y="385894"/>
            <a:ext cx="10435905" cy="830510"/>
          </a:xfrm>
          <a:prstGeom prst="rect">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atin typeface="Arial" panose="020B0604020202020204" pitchFamily="34" charset="0"/>
                <a:cs typeface="Arial" panose="020B0604020202020204" pitchFamily="34" charset="0"/>
              </a:rPr>
              <a:t>Art. 3 Abs. 2 BV</a:t>
            </a:r>
          </a:p>
        </p:txBody>
      </p:sp>
    </p:spTree>
    <p:extLst>
      <p:ext uri="{BB962C8B-B14F-4D97-AF65-F5344CB8AC3E}">
        <p14:creationId xmlns:p14="http://schemas.microsoft.com/office/powerpoint/2010/main" val="4201557641"/>
      </p:ext>
    </p:extLst>
  </p:cSld>
  <p:clrMapOvr>
    <a:masterClrMapping/>
  </p:clrMapOvr>
</p:sld>
</file>

<file path=ppt/theme/theme1.xml><?xml version="1.0" encoding="utf-8"?>
<a:theme xmlns:a="http://schemas.openxmlformats.org/drawingml/2006/main" name="Office">
  <a:themeElements>
    <a:clrScheme name="Verfassungsviertelstunde 1">
      <a:dk1>
        <a:srgbClr val="000000"/>
      </a:dk1>
      <a:lt1>
        <a:srgbClr val="FFFFFF"/>
      </a:lt1>
      <a:dk2>
        <a:srgbClr val="44546A"/>
      </a:dk2>
      <a:lt2>
        <a:srgbClr val="E7E6E6"/>
      </a:lt2>
      <a:accent1>
        <a:srgbClr val="E61672"/>
      </a:accent1>
      <a:accent2>
        <a:srgbClr val="672382"/>
      </a:accent2>
      <a:accent3>
        <a:srgbClr val="A5A5A5"/>
      </a:accent3>
      <a:accent4>
        <a:srgbClr val="E1B1FA"/>
      </a:accent4>
      <a:accent5>
        <a:srgbClr val="9339D7"/>
      </a:accent5>
      <a:accent6>
        <a:srgbClr val="9B9FAC"/>
      </a:accent6>
      <a:hlink>
        <a:srgbClr val="939BBD"/>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696ad7-de86-41db-99b5-1b4197d30e44}" enabled="1" method="Standard" siteId="{e7fba4e3-f126-4940-a23f-19b6b5f3de51}" contentBits="0" removed="0"/>
</clbl:labelList>
</file>

<file path=docProps/app.xml><?xml version="1.0" encoding="utf-8"?>
<Properties xmlns="http://schemas.openxmlformats.org/officeDocument/2006/extended-properties" xmlns:vt="http://schemas.openxmlformats.org/officeDocument/2006/docPropsVTypes">
  <Template/>
  <TotalTime>0</TotalTime>
  <Words>729</Words>
  <Application>Microsoft Office PowerPoint</Application>
  <PresentationFormat>Breitbild</PresentationFormat>
  <Paragraphs>49</Paragraphs>
  <Slides>13</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13</vt:i4>
      </vt:variant>
    </vt:vector>
  </HeadingPairs>
  <TitlesOfParts>
    <vt:vector size="17" baseType="lpstr">
      <vt:lpstr>Arial</vt:lpstr>
      <vt:lpstr>Calibri</vt:lpstr>
      <vt:lpstr>Times New Roman</vt:lpstr>
      <vt:lpstr>Office</vt:lpstr>
      <vt:lpstr>PowerPoint-Präsentation</vt:lpstr>
      <vt:lpstr>PowerPoint-Präsentation</vt:lpstr>
      <vt:lpstr>Handlungsauftrag</vt:lpstr>
      <vt:lpstr>Handlungsauftrag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Bildquellen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Weber, Alexandra;ISB München</dc:creator>
  <cp:lastModifiedBy>Weber, Alexandra</cp:lastModifiedBy>
  <cp:revision>17</cp:revision>
  <dcterms:created xsi:type="dcterms:W3CDTF">2024-06-12T15:52:19Z</dcterms:created>
  <dcterms:modified xsi:type="dcterms:W3CDTF">2025-05-28T10:39:48Z</dcterms:modified>
</cp:coreProperties>
</file>