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356" r:id="rId3"/>
    <p:sldId id="355" r:id="rId4"/>
    <p:sldId id="351" r:id="rId5"/>
    <p:sldId id="357" r:id="rId6"/>
    <p:sldId id="274" r:id="rId7"/>
    <p:sldId id="273" r:id="rId8"/>
  </p:sldIdLst>
  <p:sldSz cx="12192000" cy="6858000"/>
  <p:notesSz cx="6858000" cy="9144000"/>
  <p:embeddedFontLst>
    <p:embeddedFont>
      <p:font typeface="ADLaM Display" panose="02010000000000000000" pitchFamily="2" charset="0"/>
      <p:regular r:id="rId10"/>
    </p:embeddedFont>
    <p:embeddedFont>
      <p:font typeface="Arial Black" panose="020B0A04020102020204" pitchFamily="34" charset="0"/>
      <p:bold r:id="rId1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652483"/>
    <a:srgbClr val="298008"/>
    <a:srgbClr val="BB120C"/>
    <a:srgbClr val="662483"/>
    <a:srgbClr val="BA75D9"/>
    <a:srgbClr val="E61873"/>
    <a:srgbClr val="FFFFFF"/>
    <a:srgbClr val="CE9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9EA7D9-2DB2-467D-91D9-1B2C7BBBCD16}" v="37" dt="2025-06-01T14:15:51.943"/>
    <p1510:client id="{D6B6A28E-7C59-4E35-ADD4-3FAA472FF88D}" v="40" dt="2025-06-02T08:42:35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86182" autoAdjust="0"/>
  </p:normalViewPr>
  <p:slideViewPr>
    <p:cSldViewPr snapToGrid="0">
      <p:cViewPr varScale="1">
        <p:scale>
          <a:sx n="137" d="100"/>
          <a:sy n="137" d="100"/>
        </p:scale>
        <p:origin x="714" y="96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457B9-9A4E-43CD-A30F-225ABDA39837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3A1A0-E829-41CA-B8E2-45E0A51C1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08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penverein.de/artikel/wald-wild-schongebiete-winter-tierschutz_0cd10648-a795-46f8-838d-48d5734b7f3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lpenverein.de/thema/bergbu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3A1A0-E829-41CA-B8E2-45E0A51C128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38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Mögliche Lösungen:</a:t>
            </a:r>
          </a:p>
          <a:p>
            <a:pPr marL="0" indent="0">
              <a:buFontTx/>
              <a:buNone/>
            </a:pPr>
            <a:endParaRPr lang="de-DE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 vorab über Wildschutzgebiete informieren (Hier: </a:t>
            </a:r>
            <a:r>
              <a:rPr lang="de-DE" sz="1200" dirty="0">
                <a:hlinkClick r:id="rId3"/>
              </a:rPr>
              <a:t>https://www.alpenverein.de/artikel/wald-wild-schongebiete-winter-tierschutz_0cd10648-a795-46f8-838d-48d5734b7f37</a:t>
            </a:r>
            <a:r>
              <a:rPr lang="de-DE" sz="1200" dirty="0"/>
              <a:t> (DL vom 30.05.2025)</a:t>
            </a:r>
            <a:endParaRPr lang="de-DE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Weniger überlaufene Ziele suchen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den Wegen bleiben 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Müllbeutel dabei haben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Ruhig verhalten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Kopfhörer für Musik 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unnötige und gefährliche Fotos verzichten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 Bergsteigerbus und Öffentliche Verkehrsmittel nutzen Infos gibt es hier: </a:t>
            </a:r>
            <a:r>
              <a:rPr lang="de-DE" sz="1200" dirty="0">
                <a:hlinkClick r:id="rId4"/>
              </a:rPr>
              <a:t>https://www.alpenverein.de/thema/bergbus</a:t>
            </a:r>
            <a:r>
              <a:rPr lang="de-DE" sz="1200" dirty="0"/>
              <a:t> (DL vom 30.05.2025)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 möglichst voll machen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Unnötige Lichtquellen vermeiden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Zügig und unauffällig an </a:t>
            </a:r>
            <a:r>
              <a:rPr lang="de-DE" sz="1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Tieren vorbeigehen</a:t>
            </a:r>
            <a:endParaRPr lang="de-DE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3A1A0-E829-41CA-B8E2-45E0A51C128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08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6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3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08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2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gzeit.de/magazin/muell-in-den-bergen/" TargetMode="External"/><Relationship Id="rId7" Type="http://schemas.openxmlformats.org/officeDocument/2006/relationships/hyperlink" Target="https://www.alpenverein.de/artikel/so-geht-das-besser-am-berg_e44b087e-2593-4b02-88f3-94d23a1e86ae" TargetMode="External"/><Relationship Id="rId2" Type="http://schemas.openxmlformats.org/officeDocument/2006/relationships/hyperlink" Target="https://www.lfu.bayern.de/natur/drohnen/stoerwirkung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lpenverein.de/artikel/tipps-naturvertraegliche-bergtour_1b05d0cf-e480-47ab-ad8b-6900fbda561b" TargetMode="External"/><Relationship Id="rId5" Type="http://schemas.openxmlformats.org/officeDocument/2006/relationships/hyperlink" Target="https://www.alpenverein.de/thema/bergbus" TargetMode="External"/><Relationship Id="rId4" Type="http://schemas.openxmlformats.org/officeDocument/2006/relationships/hyperlink" Target="https://www.alpenverein.de/artikel/wald-wild-schongebiete-winter-tierschutz_0cd10648-a795-46f8-838d-48d5734b7f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6CA1AA1-BB31-AB65-8870-A045FF223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164" y="601148"/>
            <a:ext cx="5504931" cy="550493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1385578-38E5-91F8-544A-D05197F831DA}"/>
              </a:ext>
            </a:extLst>
          </p:cNvPr>
          <p:cNvSpPr txBox="1"/>
          <p:nvPr/>
        </p:nvSpPr>
        <p:spPr>
          <a:xfrm>
            <a:off x="7997165" y="4252412"/>
            <a:ext cx="3520990" cy="958660"/>
          </a:xfrm>
          <a:custGeom>
            <a:avLst/>
            <a:gdLst>
              <a:gd name="connsiteX0" fmla="*/ 0 w 3520990"/>
              <a:gd name="connsiteY0" fmla="*/ 0 h 958660"/>
              <a:gd name="connsiteX1" fmla="*/ 586832 w 3520990"/>
              <a:gd name="connsiteY1" fmla="*/ 0 h 958660"/>
              <a:gd name="connsiteX2" fmla="*/ 117566 w 3520990"/>
              <a:gd name="connsiteY2" fmla="*/ -283016 h 958660"/>
              <a:gd name="connsiteX3" fmla="*/ 765332 w 3520990"/>
              <a:gd name="connsiteY3" fmla="*/ -147168 h 958660"/>
              <a:gd name="connsiteX4" fmla="*/ 1467079 w 3520990"/>
              <a:gd name="connsiteY4" fmla="*/ 0 h 958660"/>
              <a:gd name="connsiteX5" fmla="*/ 2131177 w 3520990"/>
              <a:gd name="connsiteY5" fmla="*/ 0 h 958660"/>
              <a:gd name="connsiteX6" fmla="*/ 2856892 w 3520990"/>
              <a:gd name="connsiteY6" fmla="*/ 0 h 958660"/>
              <a:gd name="connsiteX7" fmla="*/ 3520990 w 3520990"/>
              <a:gd name="connsiteY7" fmla="*/ 0 h 958660"/>
              <a:gd name="connsiteX8" fmla="*/ 3520990 w 3520990"/>
              <a:gd name="connsiteY8" fmla="*/ 159777 h 958660"/>
              <a:gd name="connsiteX9" fmla="*/ 3520990 w 3520990"/>
              <a:gd name="connsiteY9" fmla="*/ 159777 h 958660"/>
              <a:gd name="connsiteX10" fmla="*/ 3520990 w 3520990"/>
              <a:gd name="connsiteY10" fmla="*/ 399442 h 958660"/>
              <a:gd name="connsiteX11" fmla="*/ 3520990 w 3520990"/>
              <a:gd name="connsiteY11" fmla="*/ 958660 h 958660"/>
              <a:gd name="connsiteX12" fmla="*/ 2795275 w 3520990"/>
              <a:gd name="connsiteY12" fmla="*/ 958660 h 958660"/>
              <a:gd name="connsiteX13" fmla="*/ 2110638 w 3520990"/>
              <a:gd name="connsiteY13" fmla="*/ 958660 h 958660"/>
              <a:gd name="connsiteX14" fmla="*/ 1467079 w 3520990"/>
              <a:gd name="connsiteY14" fmla="*/ 958660 h 958660"/>
              <a:gd name="connsiteX15" fmla="*/ 1026956 w 3520990"/>
              <a:gd name="connsiteY15" fmla="*/ 958660 h 958660"/>
              <a:gd name="connsiteX16" fmla="*/ 586832 w 3520990"/>
              <a:gd name="connsiteY16" fmla="*/ 958660 h 958660"/>
              <a:gd name="connsiteX17" fmla="*/ 586832 w 3520990"/>
              <a:gd name="connsiteY17" fmla="*/ 958660 h 958660"/>
              <a:gd name="connsiteX18" fmla="*/ 0 w 3520990"/>
              <a:gd name="connsiteY18" fmla="*/ 958660 h 958660"/>
              <a:gd name="connsiteX19" fmla="*/ 0 w 3520990"/>
              <a:gd name="connsiteY19" fmla="*/ 399442 h 958660"/>
              <a:gd name="connsiteX20" fmla="*/ 0 w 3520990"/>
              <a:gd name="connsiteY20" fmla="*/ 159777 h 958660"/>
              <a:gd name="connsiteX21" fmla="*/ 0 w 3520990"/>
              <a:gd name="connsiteY21" fmla="*/ 159777 h 958660"/>
              <a:gd name="connsiteX22" fmla="*/ 0 w 3520990"/>
              <a:gd name="connsiteY22" fmla="*/ 0 h 95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20990" h="958660" fill="none" extrusionOk="0">
                <a:moveTo>
                  <a:pt x="0" y="0"/>
                </a:moveTo>
                <a:cubicBezTo>
                  <a:pt x="120966" y="-11570"/>
                  <a:pt x="339803" y="23342"/>
                  <a:pt x="586832" y="0"/>
                </a:cubicBezTo>
                <a:cubicBezTo>
                  <a:pt x="466014" y="-95660"/>
                  <a:pt x="214032" y="-194877"/>
                  <a:pt x="117566" y="-283016"/>
                </a:cubicBezTo>
                <a:cubicBezTo>
                  <a:pt x="414703" y="-254212"/>
                  <a:pt x="503723" y="-202972"/>
                  <a:pt x="765332" y="-147168"/>
                </a:cubicBezTo>
                <a:cubicBezTo>
                  <a:pt x="1026941" y="-91364"/>
                  <a:pt x="1272370" y="-73326"/>
                  <a:pt x="1467079" y="0"/>
                </a:cubicBezTo>
                <a:cubicBezTo>
                  <a:pt x="1784664" y="-22086"/>
                  <a:pt x="1942761" y="26935"/>
                  <a:pt x="2131177" y="0"/>
                </a:cubicBezTo>
                <a:cubicBezTo>
                  <a:pt x="2319593" y="-26935"/>
                  <a:pt x="2596012" y="-18265"/>
                  <a:pt x="2856892" y="0"/>
                </a:cubicBezTo>
                <a:cubicBezTo>
                  <a:pt x="3117773" y="18265"/>
                  <a:pt x="3360552" y="4400"/>
                  <a:pt x="3520990" y="0"/>
                </a:cubicBezTo>
                <a:cubicBezTo>
                  <a:pt x="3518588" y="56250"/>
                  <a:pt x="3519570" y="99564"/>
                  <a:pt x="3520990" y="159777"/>
                </a:cubicBezTo>
                <a:lnTo>
                  <a:pt x="3520990" y="159777"/>
                </a:lnTo>
                <a:cubicBezTo>
                  <a:pt x="3529128" y="241271"/>
                  <a:pt x="3515983" y="333090"/>
                  <a:pt x="3520990" y="399442"/>
                </a:cubicBezTo>
                <a:cubicBezTo>
                  <a:pt x="3509607" y="558663"/>
                  <a:pt x="3539287" y="699720"/>
                  <a:pt x="3520990" y="958660"/>
                </a:cubicBezTo>
                <a:cubicBezTo>
                  <a:pt x="3241978" y="930879"/>
                  <a:pt x="2975904" y="928633"/>
                  <a:pt x="2795275" y="958660"/>
                </a:cubicBezTo>
                <a:cubicBezTo>
                  <a:pt x="2614647" y="988687"/>
                  <a:pt x="2426485" y="962938"/>
                  <a:pt x="2110638" y="958660"/>
                </a:cubicBezTo>
                <a:cubicBezTo>
                  <a:pt x="1794791" y="954382"/>
                  <a:pt x="1778536" y="946148"/>
                  <a:pt x="1467079" y="958660"/>
                </a:cubicBezTo>
                <a:cubicBezTo>
                  <a:pt x="1253442" y="952723"/>
                  <a:pt x="1123014" y="961497"/>
                  <a:pt x="1026956" y="958660"/>
                </a:cubicBezTo>
                <a:cubicBezTo>
                  <a:pt x="930898" y="955823"/>
                  <a:pt x="750584" y="951895"/>
                  <a:pt x="586832" y="958660"/>
                </a:cubicBezTo>
                <a:lnTo>
                  <a:pt x="586832" y="958660"/>
                </a:lnTo>
                <a:cubicBezTo>
                  <a:pt x="342574" y="929898"/>
                  <a:pt x="194148" y="970915"/>
                  <a:pt x="0" y="958660"/>
                </a:cubicBezTo>
                <a:cubicBezTo>
                  <a:pt x="19451" y="845143"/>
                  <a:pt x="9805" y="645627"/>
                  <a:pt x="0" y="399442"/>
                </a:cubicBezTo>
                <a:cubicBezTo>
                  <a:pt x="-733" y="331456"/>
                  <a:pt x="8681" y="231246"/>
                  <a:pt x="0" y="159777"/>
                </a:cubicBezTo>
                <a:lnTo>
                  <a:pt x="0" y="159777"/>
                </a:lnTo>
                <a:cubicBezTo>
                  <a:pt x="6617" y="99859"/>
                  <a:pt x="4604" y="75012"/>
                  <a:pt x="0" y="0"/>
                </a:cubicBezTo>
                <a:close/>
              </a:path>
              <a:path w="3520990" h="958660" stroke="0" extrusionOk="0">
                <a:moveTo>
                  <a:pt x="0" y="0"/>
                </a:moveTo>
                <a:cubicBezTo>
                  <a:pt x="272096" y="16432"/>
                  <a:pt x="414715" y="4632"/>
                  <a:pt x="586832" y="0"/>
                </a:cubicBezTo>
                <a:cubicBezTo>
                  <a:pt x="368555" y="-128139"/>
                  <a:pt x="238510" y="-204365"/>
                  <a:pt x="117566" y="-283016"/>
                </a:cubicBezTo>
                <a:cubicBezTo>
                  <a:pt x="355144" y="-263480"/>
                  <a:pt x="467437" y="-189928"/>
                  <a:pt x="778827" y="-144338"/>
                </a:cubicBezTo>
                <a:cubicBezTo>
                  <a:pt x="1090217" y="-98748"/>
                  <a:pt x="1236298" y="-70449"/>
                  <a:pt x="1467079" y="0"/>
                </a:cubicBezTo>
                <a:cubicBezTo>
                  <a:pt x="1659731" y="-6118"/>
                  <a:pt x="1890827" y="18164"/>
                  <a:pt x="2090099" y="0"/>
                </a:cubicBezTo>
                <a:cubicBezTo>
                  <a:pt x="2289371" y="-18164"/>
                  <a:pt x="2632329" y="9686"/>
                  <a:pt x="2815814" y="0"/>
                </a:cubicBezTo>
                <a:cubicBezTo>
                  <a:pt x="2999300" y="-9686"/>
                  <a:pt x="3181684" y="-30169"/>
                  <a:pt x="3520990" y="0"/>
                </a:cubicBezTo>
                <a:cubicBezTo>
                  <a:pt x="3528745" y="52077"/>
                  <a:pt x="3528440" y="96477"/>
                  <a:pt x="3520990" y="159777"/>
                </a:cubicBezTo>
                <a:lnTo>
                  <a:pt x="3520990" y="159777"/>
                </a:lnTo>
                <a:cubicBezTo>
                  <a:pt x="3517807" y="240669"/>
                  <a:pt x="3522589" y="285044"/>
                  <a:pt x="3520990" y="399442"/>
                </a:cubicBezTo>
                <a:cubicBezTo>
                  <a:pt x="3538805" y="532323"/>
                  <a:pt x="3535534" y="831795"/>
                  <a:pt x="3520990" y="958660"/>
                </a:cubicBezTo>
                <a:cubicBezTo>
                  <a:pt x="3353493" y="982231"/>
                  <a:pt x="3031230" y="947904"/>
                  <a:pt x="2897970" y="958660"/>
                </a:cubicBezTo>
                <a:cubicBezTo>
                  <a:pt x="2764710" y="969416"/>
                  <a:pt x="2415592" y="953722"/>
                  <a:pt x="2254412" y="958660"/>
                </a:cubicBezTo>
                <a:cubicBezTo>
                  <a:pt x="2093232" y="963598"/>
                  <a:pt x="1684921" y="967981"/>
                  <a:pt x="1467079" y="958660"/>
                </a:cubicBezTo>
                <a:cubicBezTo>
                  <a:pt x="1254081" y="941319"/>
                  <a:pt x="1190848" y="944899"/>
                  <a:pt x="1035758" y="958660"/>
                </a:cubicBezTo>
                <a:cubicBezTo>
                  <a:pt x="880668" y="972421"/>
                  <a:pt x="691814" y="939198"/>
                  <a:pt x="586832" y="958660"/>
                </a:cubicBezTo>
                <a:lnTo>
                  <a:pt x="586832" y="958660"/>
                </a:lnTo>
                <a:cubicBezTo>
                  <a:pt x="450374" y="962969"/>
                  <a:pt x="247916" y="959856"/>
                  <a:pt x="0" y="958660"/>
                </a:cubicBezTo>
                <a:cubicBezTo>
                  <a:pt x="-9295" y="807582"/>
                  <a:pt x="2441" y="599185"/>
                  <a:pt x="0" y="399442"/>
                </a:cubicBezTo>
                <a:cubicBezTo>
                  <a:pt x="-1716" y="308094"/>
                  <a:pt x="4260" y="276268"/>
                  <a:pt x="0" y="159777"/>
                </a:cubicBezTo>
                <a:lnTo>
                  <a:pt x="0" y="159777"/>
                </a:lnTo>
                <a:cubicBezTo>
                  <a:pt x="-5480" y="117220"/>
                  <a:pt x="5909" y="66033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92133175">
                  <a:prstGeom prst="wedgeRectCallout">
                    <a:avLst>
                      <a:gd name="adj1" fmla="val -46661"/>
                      <a:gd name="adj2" fmla="val -7952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anchor="ctr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Aber es ist doch Jedermanns </a:t>
            </a:r>
          </a:p>
          <a:p>
            <a:pPr marR="0" lvl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gutes Recht!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08114CE-45EF-4F3D-E975-FC5A25B0DEE1}"/>
              </a:ext>
            </a:extLst>
          </p:cNvPr>
          <p:cNvSpPr txBox="1"/>
          <p:nvPr/>
        </p:nvSpPr>
        <p:spPr>
          <a:xfrm rot="20784536">
            <a:off x="804728" y="740680"/>
            <a:ext cx="2990867" cy="1131848"/>
          </a:xfrm>
          <a:custGeom>
            <a:avLst/>
            <a:gdLst>
              <a:gd name="connsiteX0" fmla="*/ 0 w 2990867"/>
              <a:gd name="connsiteY0" fmla="*/ 0 h 1131848"/>
              <a:gd name="connsiteX1" fmla="*/ 599004 w 2990867"/>
              <a:gd name="connsiteY1" fmla="*/ 0 h 1131848"/>
              <a:gd name="connsiteX2" fmla="*/ 1180561 w 2990867"/>
              <a:gd name="connsiteY2" fmla="*/ 0 h 1131848"/>
              <a:gd name="connsiteX3" fmla="*/ 1744672 w 2990867"/>
              <a:gd name="connsiteY3" fmla="*/ 0 h 1131848"/>
              <a:gd name="connsiteX4" fmla="*/ 1744672 w 2990867"/>
              <a:gd name="connsiteY4" fmla="*/ 0 h 1131848"/>
              <a:gd name="connsiteX5" fmla="*/ 2111053 w 2990867"/>
              <a:gd name="connsiteY5" fmla="*/ 0 h 1131848"/>
              <a:gd name="connsiteX6" fmla="*/ 2492389 w 2990867"/>
              <a:gd name="connsiteY6" fmla="*/ 0 h 1131848"/>
              <a:gd name="connsiteX7" fmla="*/ 2990867 w 2990867"/>
              <a:gd name="connsiteY7" fmla="*/ 0 h 1131848"/>
              <a:gd name="connsiteX8" fmla="*/ 2990867 w 2990867"/>
              <a:gd name="connsiteY8" fmla="*/ 660245 h 1131848"/>
              <a:gd name="connsiteX9" fmla="*/ 2990867 w 2990867"/>
              <a:gd name="connsiteY9" fmla="*/ 660245 h 1131848"/>
              <a:gd name="connsiteX10" fmla="*/ 2990867 w 2990867"/>
              <a:gd name="connsiteY10" fmla="*/ 943207 h 1131848"/>
              <a:gd name="connsiteX11" fmla="*/ 2990867 w 2990867"/>
              <a:gd name="connsiteY11" fmla="*/ 1131848 h 1131848"/>
              <a:gd name="connsiteX12" fmla="*/ 2492389 w 2990867"/>
              <a:gd name="connsiteY12" fmla="*/ 1131848 h 1131848"/>
              <a:gd name="connsiteX13" fmla="*/ 2815124 w 2990867"/>
              <a:gd name="connsiteY13" fmla="*/ 1417187 h 1131848"/>
              <a:gd name="connsiteX14" fmla="*/ 2279898 w 2990867"/>
              <a:gd name="connsiteY14" fmla="*/ 1274518 h 1131848"/>
              <a:gd name="connsiteX15" fmla="*/ 1744672 w 2990867"/>
              <a:gd name="connsiteY15" fmla="*/ 1131848 h 1131848"/>
              <a:gd name="connsiteX16" fmla="*/ 1215455 w 2990867"/>
              <a:gd name="connsiteY16" fmla="*/ 1131848 h 1131848"/>
              <a:gd name="connsiteX17" fmla="*/ 616451 w 2990867"/>
              <a:gd name="connsiteY17" fmla="*/ 1131848 h 1131848"/>
              <a:gd name="connsiteX18" fmla="*/ 0 w 2990867"/>
              <a:gd name="connsiteY18" fmla="*/ 1131848 h 1131848"/>
              <a:gd name="connsiteX19" fmla="*/ 0 w 2990867"/>
              <a:gd name="connsiteY19" fmla="*/ 943207 h 1131848"/>
              <a:gd name="connsiteX20" fmla="*/ 0 w 2990867"/>
              <a:gd name="connsiteY20" fmla="*/ 660245 h 1131848"/>
              <a:gd name="connsiteX21" fmla="*/ 0 w 2990867"/>
              <a:gd name="connsiteY21" fmla="*/ 660245 h 1131848"/>
              <a:gd name="connsiteX22" fmla="*/ 0 w 2990867"/>
              <a:gd name="connsiteY22" fmla="*/ 0 h 113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90867" h="1131848" fill="none" extrusionOk="0">
                <a:moveTo>
                  <a:pt x="0" y="0"/>
                </a:moveTo>
                <a:cubicBezTo>
                  <a:pt x="137775" y="15252"/>
                  <a:pt x="402734" y="20476"/>
                  <a:pt x="599004" y="0"/>
                </a:cubicBezTo>
                <a:cubicBezTo>
                  <a:pt x="795274" y="-20476"/>
                  <a:pt x="948388" y="-21839"/>
                  <a:pt x="1180561" y="0"/>
                </a:cubicBezTo>
                <a:cubicBezTo>
                  <a:pt x="1412734" y="21839"/>
                  <a:pt x="1558546" y="15426"/>
                  <a:pt x="1744672" y="0"/>
                </a:cubicBezTo>
                <a:lnTo>
                  <a:pt x="1744672" y="0"/>
                </a:lnTo>
                <a:cubicBezTo>
                  <a:pt x="1888206" y="-15088"/>
                  <a:pt x="2013219" y="-11841"/>
                  <a:pt x="2111053" y="0"/>
                </a:cubicBezTo>
                <a:cubicBezTo>
                  <a:pt x="2208887" y="11841"/>
                  <a:pt x="2303781" y="13647"/>
                  <a:pt x="2492389" y="0"/>
                </a:cubicBezTo>
                <a:cubicBezTo>
                  <a:pt x="2725054" y="-16213"/>
                  <a:pt x="2754511" y="-10364"/>
                  <a:pt x="2990867" y="0"/>
                </a:cubicBezTo>
                <a:cubicBezTo>
                  <a:pt x="3016675" y="263854"/>
                  <a:pt x="3000500" y="474175"/>
                  <a:pt x="2990867" y="660245"/>
                </a:cubicBezTo>
                <a:lnTo>
                  <a:pt x="2990867" y="660245"/>
                </a:lnTo>
                <a:cubicBezTo>
                  <a:pt x="2992872" y="725691"/>
                  <a:pt x="2996577" y="837142"/>
                  <a:pt x="2990867" y="943207"/>
                </a:cubicBezTo>
                <a:cubicBezTo>
                  <a:pt x="2988682" y="1010853"/>
                  <a:pt x="2994005" y="1093507"/>
                  <a:pt x="2990867" y="1131848"/>
                </a:cubicBezTo>
                <a:cubicBezTo>
                  <a:pt x="2880219" y="1135083"/>
                  <a:pt x="2666692" y="1155374"/>
                  <a:pt x="2492389" y="1131848"/>
                </a:cubicBezTo>
                <a:cubicBezTo>
                  <a:pt x="2619350" y="1265192"/>
                  <a:pt x="2722252" y="1340109"/>
                  <a:pt x="2815124" y="1417187"/>
                </a:cubicBezTo>
                <a:cubicBezTo>
                  <a:pt x="2597250" y="1333333"/>
                  <a:pt x="2507036" y="1327044"/>
                  <a:pt x="2279898" y="1274518"/>
                </a:cubicBezTo>
                <a:cubicBezTo>
                  <a:pt x="2052760" y="1221992"/>
                  <a:pt x="1901960" y="1172596"/>
                  <a:pt x="1744672" y="1131848"/>
                </a:cubicBezTo>
                <a:cubicBezTo>
                  <a:pt x="1619637" y="1106129"/>
                  <a:pt x="1443199" y="1119972"/>
                  <a:pt x="1215455" y="1131848"/>
                </a:cubicBezTo>
                <a:cubicBezTo>
                  <a:pt x="987711" y="1143724"/>
                  <a:pt x="840841" y="1141987"/>
                  <a:pt x="616451" y="1131848"/>
                </a:cubicBezTo>
                <a:cubicBezTo>
                  <a:pt x="392061" y="1121709"/>
                  <a:pt x="194511" y="1148867"/>
                  <a:pt x="0" y="1131848"/>
                </a:cubicBezTo>
                <a:cubicBezTo>
                  <a:pt x="5584" y="1074867"/>
                  <a:pt x="52" y="998168"/>
                  <a:pt x="0" y="943207"/>
                </a:cubicBezTo>
                <a:cubicBezTo>
                  <a:pt x="7966" y="866982"/>
                  <a:pt x="8000" y="752914"/>
                  <a:pt x="0" y="660245"/>
                </a:cubicBezTo>
                <a:lnTo>
                  <a:pt x="0" y="660245"/>
                </a:lnTo>
                <a:cubicBezTo>
                  <a:pt x="-2602" y="420244"/>
                  <a:pt x="23024" y="159682"/>
                  <a:pt x="0" y="0"/>
                </a:cubicBezTo>
                <a:close/>
              </a:path>
              <a:path w="2990867" h="1131848" stroke="0" extrusionOk="0">
                <a:moveTo>
                  <a:pt x="0" y="0"/>
                </a:moveTo>
                <a:cubicBezTo>
                  <a:pt x="247408" y="-21623"/>
                  <a:pt x="357408" y="-18788"/>
                  <a:pt x="529217" y="0"/>
                </a:cubicBezTo>
                <a:cubicBezTo>
                  <a:pt x="701026" y="18788"/>
                  <a:pt x="901969" y="-22952"/>
                  <a:pt x="1093328" y="0"/>
                </a:cubicBezTo>
                <a:cubicBezTo>
                  <a:pt x="1284687" y="22952"/>
                  <a:pt x="1557943" y="-13464"/>
                  <a:pt x="1744672" y="0"/>
                </a:cubicBezTo>
                <a:lnTo>
                  <a:pt x="1744672" y="0"/>
                </a:lnTo>
                <a:cubicBezTo>
                  <a:pt x="1818345" y="79"/>
                  <a:pt x="2009253" y="-1969"/>
                  <a:pt x="2111053" y="0"/>
                </a:cubicBezTo>
                <a:cubicBezTo>
                  <a:pt x="2212853" y="1969"/>
                  <a:pt x="2402490" y="7734"/>
                  <a:pt x="2492389" y="0"/>
                </a:cubicBezTo>
                <a:cubicBezTo>
                  <a:pt x="2724056" y="-24357"/>
                  <a:pt x="2762273" y="12849"/>
                  <a:pt x="2990867" y="0"/>
                </a:cubicBezTo>
                <a:cubicBezTo>
                  <a:pt x="2966280" y="167161"/>
                  <a:pt x="2999589" y="334527"/>
                  <a:pt x="2990867" y="660245"/>
                </a:cubicBezTo>
                <a:lnTo>
                  <a:pt x="2990867" y="660245"/>
                </a:lnTo>
                <a:cubicBezTo>
                  <a:pt x="2997380" y="773466"/>
                  <a:pt x="2993001" y="875465"/>
                  <a:pt x="2990867" y="943207"/>
                </a:cubicBezTo>
                <a:cubicBezTo>
                  <a:pt x="2993742" y="1034540"/>
                  <a:pt x="2992104" y="1086471"/>
                  <a:pt x="2990867" y="1131848"/>
                </a:cubicBezTo>
                <a:cubicBezTo>
                  <a:pt x="2890152" y="1117230"/>
                  <a:pt x="2714377" y="1120846"/>
                  <a:pt x="2492389" y="1131848"/>
                </a:cubicBezTo>
                <a:cubicBezTo>
                  <a:pt x="2664378" y="1256054"/>
                  <a:pt x="2655155" y="1282402"/>
                  <a:pt x="2815124" y="1417187"/>
                </a:cubicBezTo>
                <a:cubicBezTo>
                  <a:pt x="2574848" y="1354219"/>
                  <a:pt x="2560362" y="1329637"/>
                  <a:pt x="2301307" y="1280224"/>
                </a:cubicBezTo>
                <a:cubicBezTo>
                  <a:pt x="2042251" y="1230811"/>
                  <a:pt x="1861725" y="1146755"/>
                  <a:pt x="1744672" y="1131848"/>
                </a:cubicBezTo>
                <a:cubicBezTo>
                  <a:pt x="1557838" y="1121267"/>
                  <a:pt x="1400474" y="1109996"/>
                  <a:pt x="1215455" y="1131848"/>
                </a:cubicBezTo>
                <a:cubicBezTo>
                  <a:pt x="1030436" y="1153700"/>
                  <a:pt x="899360" y="1119944"/>
                  <a:pt x="616451" y="1131848"/>
                </a:cubicBezTo>
                <a:cubicBezTo>
                  <a:pt x="333542" y="1143752"/>
                  <a:pt x="142644" y="1107309"/>
                  <a:pt x="0" y="1131848"/>
                </a:cubicBezTo>
                <a:cubicBezTo>
                  <a:pt x="-6806" y="1048996"/>
                  <a:pt x="-2641" y="996509"/>
                  <a:pt x="0" y="943207"/>
                </a:cubicBezTo>
                <a:cubicBezTo>
                  <a:pt x="-4284" y="825190"/>
                  <a:pt x="1640" y="787623"/>
                  <a:pt x="0" y="660245"/>
                </a:cubicBezTo>
                <a:lnTo>
                  <a:pt x="0" y="660245"/>
                </a:lnTo>
                <a:cubicBezTo>
                  <a:pt x="-21596" y="384277"/>
                  <a:pt x="17471" y="29161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92133175">
                  <a:prstGeom prst="wedgeRectCallout">
                    <a:avLst>
                      <a:gd name="adj1" fmla="val 44124"/>
                      <a:gd name="adj2" fmla="val 7521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anchor="ctr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altLang="de-DE" sz="2400" dirty="0">
                <a:latin typeface="Arial" panose="020B0604020202020204" pitchFamily="34" charset="0"/>
              </a:rPr>
              <a:t>Der Wanderboom ist für die Natur zu viel!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A22773-6F59-DF8D-C68F-11105BB89912}"/>
              </a:ext>
            </a:extLst>
          </p:cNvPr>
          <p:cNvSpPr txBox="1"/>
          <p:nvPr/>
        </p:nvSpPr>
        <p:spPr>
          <a:xfrm>
            <a:off x="8414089" y="6274103"/>
            <a:ext cx="35209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 wurde selbst mit Anwendung von KI erstellt</a:t>
            </a:r>
          </a:p>
        </p:txBody>
      </p:sp>
    </p:spTree>
    <p:extLst>
      <p:ext uri="{BB962C8B-B14F-4D97-AF65-F5344CB8AC3E}">
        <p14:creationId xmlns:p14="http://schemas.microsoft.com/office/powerpoint/2010/main" val="237238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045E88E-C684-D187-ED0B-CCE347F1760D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l="84064" t="7489" r="4762" b="55619"/>
          <a:stretch/>
        </p:blipFill>
        <p:spPr bwMode="auto">
          <a:xfrm rot="194345">
            <a:off x="193291" y="1484404"/>
            <a:ext cx="1348203" cy="148458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F2911E7-8225-B56C-4ED6-6ED272180894}"/>
              </a:ext>
            </a:extLst>
          </p:cNvPr>
          <p:cNvSpPr txBox="1"/>
          <p:nvPr/>
        </p:nvSpPr>
        <p:spPr>
          <a:xfrm>
            <a:off x="1987216" y="312505"/>
            <a:ext cx="10052358" cy="6048322"/>
          </a:xfrm>
          <a:custGeom>
            <a:avLst/>
            <a:gdLst>
              <a:gd name="connsiteX0" fmla="*/ 0 w 10052358"/>
              <a:gd name="connsiteY0" fmla="*/ 0 h 6048322"/>
              <a:gd name="connsiteX1" fmla="*/ 1675393 w 10052358"/>
              <a:gd name="connsiteY1" fmla="*/ 0 h 6048322"/>
              <a:gd name="connsiteX2" fmla="*/ 1675393 w 10052358"/>
              <a:gd name="connsiteY2" fmla="*/ 0 h 6048322"/>
              <a:gd name="connsiteX3" fmla="*/ 4188483 w 10052358"/>
              <a:gd name="connsiteY3" fmla="*/ 0 h 6048322"/>
              <a:gd name="connsiteX4" fmla="*/ 10052358 w 10052358"/>
              <a:gd name="connsiteY4" fmla="*/ 0 h 6048322"/>
              <a:gd name="connsiteX5" fmla="*/ 10052358 w 10052358"/>
              <a:gd name="connsiteY5" fmla="*/ 1008054 h 6048322"/>
              <a:gd name="connsiteX6" fmla="*/ 10052358 w 10052358"/>
              <a:gd name="connsiteY6" fmla="*/ 1008054 h 6048322"/>
              <a:gd name="connsiteX7" fmla="*/ 10052358 w 10052358"/>
              <a:gd name="connsiteY7" fmla="*/ 2520134 h 6048322"/>
              <a:gd name="connsiteX8" fmla="*/ 10052358 w 10052358"/>
              <a:gd name="connsiteY8" fmla="*/ 6048322 h 6048322"/>
              <a:gd name="connsiteX9" fmla="*/ 4188483 w 10052358"/>
              <a:gd name="connsiteY9" fmla="*/ 6048322 h 6048322"/>
              <a:gd name="connsiteX10" fmla="*/ 1675393 w 10052358"/>
              <a:gd name="connsiteY10" fmla="*/ 6048322 h 6048322"/>
              <a:gd name="connsiteX11" fmla="*/ 1675393 w 10052358"/>
              <a:gd name="connsiteY11" fmla="*/ 6048322 h 6048322"/>
              <a:gd name="connsiteX12" fmla="*/ 0 w 10052358"/>
              <a:gd name="connsiteY12" fmla="*/ 6048322 h 6048322"/>
              <a:gd name="connsiteX13" fmla="*/ 0 w 10052358"/>
              <a:gd name="connsiteY13" fmla="*/ 2520134 h 6048322"/>
              <a:gd name="connsiteX14" fmla="*/ -556901 w 10052358"/>
              <a:gd name="connsiteY14" fmla="*/ 2217436 h 6048322"/>
              <a:gd name="connsiteX15" fmla="*/ 0 w 10052358"/>
              <a:gd name="connsiteY15" fmla="*/ 1008054 h 6048322"/>
              <a:gd name="connsiteX16" fmla="*/ 0 w 10052358"/>
              <a:gd name="connsiteY16" fmla="*/ 0 h 604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52358" h="6048322" fill="none" extrusionOk="0">
                <a:moveTo>
                  <a:pt x="0" y="0"/>
                </a:moveTo>
                <a:cubicBezTo>
                  <a:pt x="721121" y="47433"/>
                  <a:pt x="979264" y="-131433"/>
                  <a:pt x="1675393" y="0"/>
                </a:cubicBezTo>
                <a:lnTo>
                  <a:pt x="1675393" y="0"/>
                </a:lnTo>
                <a:cubicBezTo>
                  <a:pt x="2921493" y="9466"/>
                  <a:pt x="3075195" y="91956"/>
                  <a:pt x="4188483" y="0"/>
                </a:cubicBezTo>
                <a:cubicBezTo>
                  <a:pt x="4787491" y="-26150"/>
                  <a:pt x="8892412" y="149208"/>
                  <a:pt x="10052358" y="0"/>
                </a:cubicBezTo>
                <a:cubicBezTo>
                  <a:pt x="10019728" y="445616"/>
                  <a:pt x="10121646" y="843308"/>
                  <a:pt x="10052358" y="1008054"/>
                </a:cubicBezTo>
                <a:lnTo>
                  <a:pt x="10052358" y="1008054"/>
                </a:lnTo>
                <a:cubicBezTo>
                  <a:pt x="10136775" y="1260280"/>
                  <a:pt x="10149397" y="2115178"/>
                  <a:pt x="10052358" y="2520134"/>
                </a:cubicBezTo>
                <a:cubicBezTo>
                  <a:pt x="9917675" y="3195218"/>
                  <a:pt x="9944183" y="4597418"/>
                  <a:pt x="10052358" y="6048322"/>
                </a:cubicBezTo>
                <a:cubicBezTo>
                  <a:pt x="8029348" y="6206071"/>
                  <a:pt x="6267659" y="5958463"/>
                  <a:pt x="4188483" y="6048322"/>
                </a:cubicBezTo>
                <a:cubicBezTo>
                  <a:pt x="3531804" y="5923873"/>
                  <a:pt x="2894715" y="6146738"/>
                  <a:pt x="1675393" y="6048322"/>
                </a:cubicBezTo>
                <a:lnTo>
                  <a:pt x="1675393" y="6048322"/>
                </a:lnTo>
                <a:cubicBezTo>
                  <a:pt x="1120058" y="6113848"/>
                  <a:pt x="254348" y="6179233"/>
                  <a:pt x="0" y="6048322"/>
                </a:cubicBezTo>
                <a:cubicBezTo>
                  <a:pt x="127384" y="5350183"/>
                  <a:pt x="-24681" y="3825913"/>
                  <a:pt x="0" y="2520134"/>
                </a:cubicBezTo>
                <a:cubicBezTo>
                  <a:pt x="-227483" y="2351077"/>
                  <a:pt x="-302758" y="2359094"/>
                  <a:pt x="-556901" y="2217436"/>
                </a:cubicBezTo>
                <a:cubicBezTo>
                  <a:pt x="-468794" y="2088537"/>
                  <a:pt x="-71636" y="1288437"/>
                  <a:pt x="0" y="1008054"/>
                </a:cubicBezTo>
                <a:cubicBezTo>
                  <a:pt x="66552" y="592063"/>
                  <a:pt x="-36681" y="488463"/>
                  <a:pt x="0" y="0"/>
                </a:cubicBezTo>
                <a:close/>
              </a:path>
              <a:path w="10052358" h="6048322" stroke="0" extrusionOk="0">
                <a:moveTo>
                  <a:pt x="0" y="0"/>
                </a:moveTo>
                <a:cubicBezTo>
                  <a:pt x="491696" y="55103"/>
                  <a:pt x="1309830" y="114673"/>
                  <a:pt x="1675393" y="0"/>
                </a:cubicBezTo>
                <a:lnTo>
                  <a:pt x="1675393" y="0"/>
                </a:lnTo>
                <a:cubicBezTo>
                  <a:pt x="2581375" y="-93502"/>
                  <a:pt x="3878053" y="69525"/>
                  <a:pt x="4188483" y="0"/>
                </a:cubicBezTo>
                <a:cubicBezTo>
                  <a:pt x="5053895" y="130326"/>
                  <a:pt x="7843053" y="-153904"/>
                  <a:pt x="10052358" y="0"/>
                </a:cubicBezTo>
                <a:cubicBezTo>
                  <a:pt x="10035179" y="198633"/>
                  <a:pt x="9993828" y="742950"/>
                  <a:pt x="10052358" y="1008054"/>
                </a:cubicBezTo>
                <a:lnTo>
                  <a:pt x="10052358" y="1008054"/>
                </a:lnTo>
                <a:cubicBezTo>
                  <a:pt x="9985546" y="1508527"/>
                  <a:pt x="10115303" y="1811920"/>
                  <a:pt x="10052358" y="2520134"/>
                </a:cubicBezTo>
                <a:cubicBezTo>
                  <a:pt x="10135967" y="3474757"/>
                  <a:pt x="10057411" y="5110334"/>
                  <a:pt x="10052358" y="6048322"/>
                </a:cubicBezTo>
                <a:cubicBezTo>
                  <a:pt x="8888091" y="5993382"/>
                  <a:pt x="6111893" y="6147780"/>
                  <a:pt x="4188483" y="6048322"/>
                </a:cubicBezTo>
                <a:cubicBezTo>
                  <a:pt x="3706165" y="5886896"/>
                  <a:pt x="2471542" y="5980511"/>
                  <a:pt x="1675393" y="6048322"/>
                </a:cubicBezTo>
                <a:lnTo>
                  <a:pt x="1675393" y="6048322"/>
                </a:lnTo>
                <a:cubicBezTo>
                  <a:pt x="1258822" y="6097524"/>
                  <a:pt x="704425" y="6193273"/>
                  <a:pt x="0" y="6048322"/>
                </a:cubicBezTo>
                <a:cubicBezTo>
                  <a:pt x="-70180" y="5540671"/>
                  <a:pt x="-39518" y="3867134"/>
                  <a:pt x="0" y="2520134"/>
                </a:cubicBezTo>
                <a:cubicBezTo>
                  <a:pt x="-205134" y="2398901"/>
                  <a:pt x="-368681" y="2269311"/>
                  <a:pt x="-556901" y="2217436"/>
                </a:cubicBezTo>
                <a:cubicBezTo>
                  <a:pt x="-389859" y="1831135"/>
                  <a:pt x="-209967" y="1447290"/>
                  <a:pt x="0" y="1008054"/>
                </a:cubicBezTo>
                <a:cubicBezTo>
                  <a:pt x="19139" y="749054"/>
                  <a:pt x="6201" y="260783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92133175">
                  <a:prstGeom prst="wedgeRectCallout">
                    <a:avLst>
                      <a:gd name="adj1" fmla="val -55540"/>
                      <a:gd name="adj2" fmla="val -1333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kumimoji="0" lang="de-DE" altLang="de-DE" sz="1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de-DE" sz="1600" b="1" cap="all" dirty="0">
                <a:solidFill>
                  <a:srgbClr val="662483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Schutz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der natürlichen Lebensgrundlagen ist, (…) der </a:t>
            </a:r>
            <a:r>
              <a:rPr kumimoji="0" lang="de-DE" altLang="de-DE" sz="1600" b="1" i="0" u="none" strike="noStrike" cap="all" normalizeH="0" dirty="0">
                <a:ln>
                  <a:noFill/>
                </a:ln>
                <a:solidFill>
                  <a:srgbClr val="662483"/>
                </a:solidFill>
                <a:effectLst/>
                <a:latin typeface="Arial Black" panose="020B0A040201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besonderen Fürsorge jedes</a:t>
            </a:r>
            <a:r>
              <a:rPr kumimoji="0" lang="de-DE" altLang="de-DE" sz="1600" b="1" i="0" u="none" strike="noStrike" cap="all" normalizeH="0" dirty="0">
                <a:ln>
                  <a:noFill/>
                </a:ln>
                <a:solidFill>
                  <a:srgbClr val="662483"/>
                </a:solidFill>
                <a:effectLst/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 </a:t>
            </a:r>
            <a:r>
              <a:rPr kumimoji="0" lang="de-DE" altLang="de-DE" sz="1600" b="1" i="0" u="none" strike="noStrike" cap="all" normalizeH="0" dirty="0">
                <a:ln>
                  <a:noFill/>
                </a:ln>
                <a:solidFill>
                  <a:srgbClr val="662483"/>
                </a:solidFill>
                <a:effectLst/>
                <a:latin typeface="Arial Black" panose="020B0A040201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einzelnen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der staatlichen Gemeinschaft anvertraut.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r>
              <a:rPr lang="de-DE" altLang="de-DE" sz="1600" b="1" cap="all" dirty="0">
                <a:solidFill>
                  <a:srgbClr val="662483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Tiere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werden als Lebewesen und Mitgeschöpfe </a:t>
            </a:r>
            <a:r>
              <a:rPr lang="de-DE" altLang="de-DE" sz="1600" b="1" cap="all" dirty="0">
                <a:solidFill>
                  <a:srgbClr val="662483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geachtet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altLang="de-DE" sz="1600" b="1" cap="all" dirty="0">
                <a:solidFill>
                  <a:srgbClr val="662483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geschützt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de-DE" sz="1600" b="1" cap="all" dirty="0">
                <a:solidFill>
                  <a:srgbClr val="662483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Naturgütern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ist </a:t>
            </a:r>
            <a:r>
              <a:rPr lang="de-DE" altLang="de-DE" sz="1600" b="1" cap="all" dirty="0">
                <a:solidFill>
                  <a:srgbClr val="662483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schonend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altLang="de-DE" sz="1600" b="1" cap="all" dirty="0">
                <a:solidFill>
                  <a:srgbClr val="662483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sparsam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umzugehen.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 gehört auch zu den vorrangigen Aufgaben von Staat, Gemeinden und Körperschaften des öffentlichen Rechts, </a:t>
            </a:r>
            <a:r>
              <a:rPr lang="de-DE" altLang="de-DE" sz="1600" b="1" cap="all" dirty="0">
                <a:solidFill>
                  <a:srgbClr val="662483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Boden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1600" b="1" cap="all" dirty="0">
                <a:solidFill>
                  <a:srgbClr val="662483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Wasser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altLang="de-DE" sz="1600" b="1" cap="all" dirty="0">
                <a:solidFill>
                  <a:srgbClr val="662483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Luft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als natürliche Lebensgrundlagen zu </a:t>
            </a:r>
            <a:r>
              <a:rPr lang="de-DE" altLang="de-DE" sz="1600" b="1" cap="all" dirty="0">
                <a:solidFill>
                  <a:srgbClr val="662483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schützen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eingetretene Schäden möglichst zu beheben oder auszugleichen und auf möglichst sparsamen Umgang mit Energie zu achten,(…)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kumimoji="0" lang="de-DE" alt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de-DE" sz="1600" b="1" cap="all" dirty="0" err="1">
                <a:solidFill>
                  <a:srgbClr val="662483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Genuß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der  und die </a:t>
            </a:r>
            <a:r>
              <a:rPr lang="de-DE" altLang="de-DE" sz="1600" b="1" cap="all" dirty="0">
                <a:solidFill>
                  <a:srgbClr val="662483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Erholung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altLang="de-DE" sz="1600" b="1" cap="all" dirty="0">
                <a:solidFill>
                  <a:srgbClr val="662483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der freien Natur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insbesondere das Betreten von Wald und Bergweide, das Befahren der Gewässer und die Aneignung wildwachsender Waldfrüchte in ortsüblichem Umfang ist </a:t>
            </a:r>
            <a:r>
              <a:rPr lang="de-DE" altLang="de-DE" sz="1600" b="1" cap="all" dirty="0">
                <a:solidFill>
                  <a:srgbClr val="662483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jedermann gestattet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Dabei ist jedermann </a:t>
            </a:r>
            <a:r>
              <a:rPr lang="de-DE" altLang="de-DE" sz="1600" b="1" cap="all" dirty="0">
                <a:solidFill>
                  <a:srgbClr val="662483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verpflichtet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mit </a:t>
            </a:r>
            <a:r>
              <a:rPr lang="de-DE" altLang="de-DE" sz="1600" b="1" cap="all" dirty="0">
                <a:solidFill>
                  <a:srgbClr val="662483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Natur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altLang="de-DE" sz="1600" b="1" cap="all" dirty="0">
                <a:solidFill>
                  <a:srgbClr val="662483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Landschaft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b="1" cap="all" dirty="0">
                <a:solidFill>
                  <a:srgbClr val="662483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pfleglich</a:t>
            </a:r>
            <a:r>
              <a:rPr lang="de-DE" altLang="de-DE" sz="1600" b="1" cap="all" dirty="0">
                <a:solidFill>
                  <a:srgbClr val="662483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 </a:t>
            </a:r>
            <a:r>
              <a:rPr lang="de-DE" altLang="de-DE" sz="1600" b="1" cap="all" dirty="0">
                <a:solidFill>
                  <a:srgbClr val="662483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umzugehen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Staat und Gemeinde sind berechtigt und verpflichtet, der Allgemeinheit die Zugänge zu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Bergen, Seen, Flüssen und sonstigen landschaftlichen Schönheiten freizuhalten und allenfalls durch Einschränkungen des Eigentumsrechtes freizumachen sowie Wanderwege und Erholungsparks anzulegen.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EDA29AF-BB45-30DF-1DEC-1F6BF9BE8B37}"/>
              </a:ext>
            </a:extLst>
          </p:cNvPr>
          <p:cNvSpPr txBox="1"/>
          <p:nvPr/>
        </p:nvSpPr>
        <p:spPr>
          <a:xfrm>
            <a:off x="402363" y="3709803"/>
            <a:ext cx="1334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Artikel 141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09C6C2F-37A2-0F44-90BD-0E81C774395E}"/>
              </a:ext>
            </a:extLst>
          </p:cNvPr>
          <p:cNvSpPr txBox="1"/>
          <p:nvPr/>
        </p:nvSpPr>
        <p:spPr>
          <a:xfrm>
            <a:off x="152426" y="31058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b="1" cap="all" dirty="0">
                <a:solidFill>
                  <a:srgbClr val="662483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Bayerische </a:t>
            </a:r>
          </a:p>
          <a:p>
            <a:r>
              <a:rPr lang="de-DE" b="1" cap="all" dirty="0">
                <a:solidFill>
                  <a:srgbClr val="662483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Verfassung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633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2786F-108C-76A1-DD3E-4715046E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7" y="258074"/>
            <a:ext cx="11765280" cy="2126300"/>
          </a:xfrm>
        </p:spPr>
        <p:txBody>
          <a:bodyPr/>
          <a:lstStyle/>
          <a:p>
            <a:pPr algn="ctr"/>
            <a:r>
              <a:rPr lang="de-DE" sz="2400" dirty="0">
                <a:ea typeface="+mn-ea"/>
              </a:rPr>
              <a:t>In welchen Fällen ist aus Ihrer Sicht das </a:t>
            </a:r>
            <a:br>
              <a:rPr lang="de-DE" sz="2400" dirty="0">
                <a:ea typeface="+mn-ea"/>
              </a:rPr>
            </a:br>
            <a:r>
              <a:rPr lang="de-DE" sz="3200" b="1" cap="all" dirty="0">
                <a:solidFill>
                  <a:srgbClr val="662483"/>
                </a:solidFill>
                <a:ea typeface="ADLaM Display" panose="02010000000000000000" pitchFamily="2" charset="0"/>
              </a:rPr>
              <a:t>Recht</a:t>
            </a:r>
            <a:r>
              <a:rPr lang="de-DE" sz="2400" dirty="0">
                <a:ea typeface="+mn-ea"/>
              </a:rPr>
              <a:t> auf </a:t>
            </a:r>
            <a:r>
              <a:rPr lang="de-DE" sz="3200" b="1" cap="all" dirty="0">
                <a:solidFill>
                  <a:srgbClr val="662483"/>
                </a:solidFill>
                <a:ea typeface="ADLaM Display" panose="02010000000000000000" pitchFamily="2" charset="0"/>
              </a:rPr>
              <a:t>Genuss</a:t>
            </a:r>
            <a:r>
              <a:rPr lang="de-DE" sz="2400" dirty="0">
                <a:ea typeface="+mn-ea"/>
              </a:rPr>
              <a:t> und </a:t>
            </a:r>
            <a:r>
              <a:rPr lang="de-DE" sz="3200" b="1" cap="all" dirty="0">
                <a:solidFill>
                  <a:srgbClr val="662483"/>
                </a:solidFill>
                <a:ea typeface="ADLaM Display" panose="02010000000000000000" pitchFamily="2" charset="0"/>
              </a:rPr>
              <a:t>Erholung</a:t>
            </a:r>
            <a:r>
              <a:rPr lang="de-DE" sz="2400" dirty="0">
                <a:ea typeface="+mn-ea"/>
              </a:rPr>
              <a:t>  </a:t>
            </a:r>
            <a:r>
              <a:rPr lang="de-DE" sz="3200" b="1" cap="all" dirty="0">
                <a:solidFill>
                  <a:srgbClr val="662483"/>
                </a:solidFill>
                <a:ea typeface="ADLaM Display" panose="02010000000000000000" pitchFamily="2" charset="0"/>
              </a:rPr>
              <a:t>gegeben</a:t>
            </a:r>
            <a:br>
              <a:rPr lang="de-DE" sz="2400" dirty="0">
                <a:ea typeface="+mn-ea"/>
              </a:rPr>
            </a:br>
            <a:r>
              <a:rPr lang="de-DE" sz="3200" b="1" cap="all" dirty="0">
                <a:solidFill>
                  <a:srgbClr val="662483"/>
                </a:solidFill>
                <a:ea typeface="ADLaM Display" panose="02010000000000000000" pitchFamily="2" charset="0"/>
              </a:rPr>
              <a:t>und</a:t>
            </a:r>
            <a:r>
              <a:rPr lang="de-DE" sz="2400" dirty="0">
                <a:ea typeface="+mn-ea"/>
              </a:rPr>
              <a:t> gleichzeitig </a:t>
            </a:r>
            <a:br>
              <a:rPr lang="de-DE" sz="2400" dirty="0">
                <a:ea typeface="+mn-ea"/>
              </a:rPr>
            </a:br>
            <a:r>
              <a:rPr lang="de-DE" sz="2400" dirty="0">
                <a:ea typeface="+mn-ea"/>
              </a:rPr>
              <a:t>die </a:t>
            </a:r>
            <a:r>
              <a:rPr lang="de-DE" sz="3200" b="1" cap="all" dirty="0">
                <a:solidFill>
                  <a:srgbClr val="662483"/>
                </a:solidFill>
                <a:ea typeface="ADLaM Display" panose="02010000000000000000" pitchFamily="2" charset="0"/>
              </a:rPr>
              <a:t>Pflicht</a:t>
            </a:r>
            <a:r>
              <a:rPr lang="de-DE" sz="2400" dirty="0">
                <a:ea typeface="+mn-ea"/>
              </a:rPr>
              <a:t> mit Natur, Tieren und Landschaft </a:t>
            </a:r>
            <a:r>
              <a:rPr lang="de-DE" sz="3200" b="1" cap="all" dirty="0">
                <a:solidFill>
                  <a:srgbClr val="662483"/>
                </a:solidFill>
                <a:ea typeface="ADLaM Display" panose="02010000000000000000" pitchFamily="2" charset="0"/>
              </a:rPr>
              <a:t>pfleglich</a:t>
            </a:r>
            <a:r>
              <a:rPr lang="de-DE" sz="2400" dirty="0">
                <a:ea typeface="+mn-ea"/>
              </a:rPr>
              <a:t> </a:t>
            </a:r>
            <a:r>
              <a:rPr lang="de-DE" sz="1800" dirty="0">
                <a:ea typeface="+mn-ea"/>
              </a:rPr>
              <a:t>&amp;</a:t>
            </a:r>
            <a:r>
              <a:rPr lang="de-DE" sz="2400" dirty="0">
                <a:ea typeface="+mn-ea"/>
              </a:rPr>
              <a:t> </a:t>
            </a:r>
            <a:r>
              <a:rPr lang="de-DE" sz="3200" b="1" cap="all" dirty="0">
                <a:solidFill>
                  <a:srgbClr val="662483"/>
                </a:solidFill>
                <a:ea typeface="ADLaM Display" panose="02010000000000000000" pitchFamily="2" charset="0"/>
              </a:rPr>
              <a:t>respektvoll</a:t>
            </a:r>
            <a:r>
              <a:rPr lang="de-DE" sz="2400" dirty="0">
                <a:ea typeface="+mn-ea"/>
              </a:rPr>
              <a:t> umzugehen </a:t>
            </a:r>
            <a:r>
              <a:rPr lang="de-DE" sz="3200" b="1" cap="all" dirty="0">
                <a:solidFill>
                  <a:srgbClr val="662483"/>
                </a:solidFill>
                <a:ea typeface="ADLaM Display" panose="02010000000000000000" pitchFamily="2" charset="0"/>
              </a:rPr>
              <a:t>eingehalten</a:t>
            </a:r>
            <a:r>
              <a:rPr lang="de-DE" sz="3600" dirty="0">
                <a:ea typeface="+mn-ea"/>
              </a:rPr>
              <a:t>?</a:t>
            </a:r>
            <a:endParaRPr lang="de-DE" sz="2400" dirty="0">
              <a:ea typeface="+mn-ea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6051AFA-6549-0D5A-F2A9-BC406CF542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30" t="9445" r="8677" b="16495"/>
          <a:stretch/>
        </p:blipFill>
        <p:spPr>
          <a:xfrm>
            <a:off x="849067" y="3307081"/>
            <a:ext cx="2605334" cy="236479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A635107-1260-CC98-3E06-8CDD75E296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99" t="8592" r="9296" b="8558"/>
          <a:stretch/>
        </p:blipFill>
        <p:spPr>
          <a:xfrm>
            <a:off x="8545815" y="3272587"/>
            <a:ext cx="2355865" cy="2282713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DEF4946-9944-D34D-7DBA-FF3E79DA0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21" l="2609" r="99130">
                        <a14:foregroundMark x1="21159" y1="35135" x2="8406" y2="57529"/>
                        <a14:foregroundMark x1="11304" y1="42471" x2="17391" y2="57529"/>
                        <a14:foregroundMark x1="4058" y1="48842" x2="21739" y2="30888"/>
                        <a14:foregroundMark x1="21739" y1="30888" x2="31884" y2="42085"/>
                        <a14:foregroundMark x1="17681" y1="31081" x2="5507" y2="35907"/>
                        <a14:foregroundMark x1="13043" y1="36293" x2="5507" y2="50000"/>
                        <a14:foregroundMark x1="36812" y1="43243" x2="8116" y2="71815"/>
                        <a14:foregroundMark x1="62319" y1="17568" x2="57391" y2="85135"/>
                        <a14:foregroundMark x1="69275" y1="35714" x2="68406" y2="78185"/>
                        <a14:foregroundMark x1="68406" y1="78185" x2="68406" y2="76641"/>
                        <a14:foregroundMark x1="79420" y1="37066" x2="89855" y2="82625"/>
                        <a14:foregroundMark x1="95942" y1="49035" x2="91884" y2="83784"/>
                        <a14:foregroundMark x1="19710" y1="93436" x2="16232" y2="74131"/>
                        <a14:foregroundMark x1="16232" y1="74131" x2="22899" y2="63320"/>
                        <a14:foregroundMark x1="14203" y1="55985" x2="11014" y2="82625"/>
                        <a14:foregroundMark x1="11014" y1="82625" x2="41159" y2="91313"/>
                        <a14:foregroundMark x1="41159" y1="91313" x2="78551" y2="89961"/>
                        <a14:foregroundMark x1="78551" y1="89961" x2="64928" y2="69691"/>
                        <a14:foregroundMark x1="64928" y1="69691" x2="70145" y2="48842"/>
                        <a14:foregroundMark x1="70145" y1="48842" x2="53333" y2="33977"/>
                        <a14:foregroundMark x1="53333" y1="33977" x2="34783" y2="51737"/>
                        <a14:foregroundMark x1="34783" y1="51737" x2="34783" y2="51737"/>
                        <a14:foregroundMark x1="54203" y1="21429" x2="50435" y2="93629"/>
                        <a14:foregroundMark x1="31304" y1="38224" x2="38261" y2="42857"/>
                        <a14:foregroundMark x1="95942" y1="39382" x2="99710" y2="55985"/>
                        <a14:foregroundMark x1="56232" y1="386" x2="59710" y2="56371"/>
                        <a14:foregroundMark x1="59710" y1="56371" x2="58551" y2="60811"/>
                        <a14:foregroundMark x1="6667" y1="59653" x2="5507" y2="99421"/>
                        <a14:foregroundMark x1="31304" y1="55985" x2="34203" y2="92471"/>
                        <a14:foregroundMark x1="4058" y1="92664" x2="91304" y2="86486"/>
                        <a14:foregroundMark x1="91304" y1="86486" x2="91304" y2="86486"/>
                        <a14:foregroundMark x1="2899" y1="95560" x2="84058" y2="88996"/>
                        <a14:foregroundMark x1="84058" y1="88996" x2="96812" y2="86100"/>
                        <a14:foregroundMark x1="99420" y1="57336" x2="96522" y2="82046"/>
                        <a14:foregroundMark x1="96522" y1="82046" x2="59710" y2="98842"/>
                        <a14:foregroundMark x1="59710" y1="98842" x2="22899" y2="99421"/>
                        <a14:foregroundMark x1="48406" y1="65251" x2="2899" y2="74517"/>
                        <a14:foregroundMark x1="2899" y1="74517" x2="2899" y2="74710"/>
                        <a14:foregroundMark x1="3188" y1="56371" x2="11304" y2="85135"/>
                        <a14:foregroundMark x1="28116" y1="62162" x2="25217" y2="84942"/>
                        <a14:foregroundMark x1="85507" y1="72394" x2="95652" y2="95753"/>
                        <a14:foregroundMark x1="91884" y1="94015" x2="95942" y2="94015"/>
                        <a14:foregroundMark x1="3478" y1="66602" x2="2609" y2="85135"/>
                        <a14:foregroundMark x1="28406" y1="87066" x2="97101" y2="98069"/>
                        <a14:foregroundMark x1="97101" y1="98069" x2="76522" y2="95946"/>
                      </a14:backgroundRemoval>
                    </a14:imgEffect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1240" y="2651388"/>
            <a:ext cx="2489520" cy="373788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F4A799B-0FB6-35B4-9BE0-C3B4BCDEC773}"/>
              </a:ext>
            </a:extLst>
          </p:cNvPr>
          <p:cNvSpPr txBox="1"/>
          <p:nvPr/>
        </p:nvSpPr>
        <p:spPr>
          <a:xfrm>
            <a:off x="8400211" y="6266166"/>
            <a:ext cx="30634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Bilder wurden selbst mit Anwendung von KI erstellt</a:t>
            </a:r>
          </a:p>
        </p:txBody>
      </p:sp>
    </p:spTree>
    <p:extLst>
      <p:ext uri="{BB962C8B-B14F-4D97-AF65-F5344CB8AC3E}">
        <p14:creationId xmlns:p14="http://schemas.microsoft.com/office/powerpoint/2010/main" val="226632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5383F-57D2-054B-A11A-33B600670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2A4B1-7E53-68E8-2DD6-8FEFBB91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98721"/>
            <a:ext cx="10271760" cy="2228173"/>
          </a:xfrm>
          <a:custGeom>
            <a:avLst/>
            <a:gdLst>
              <a:gd name="connsiteX0" fmla="*/ 0 w 10271760"/>
              <a:gd name="connsiteY0" fmla="*/ 0 h 2228173"/>
              <a:gd name="connsiteX1" fmla="*/ 376631 w 10271760"/>
              <a:gd name="connsiteY1" fmla="*/ 0 h 2228173"/>
              <a:gd name="connsiteX2" fmla="*/ 1164133 w 10271760"/>
              <a:gd name="connsiteY2" fmla="*/ 0 h 2228173"/>
              <a:gd name="connsiteX3" fmla="*/ 2054352 w 10271760"/>
              <a:gd name="connsiteY3" fmla="*/ 0 h 2228173"/>
              <a:gd name="connsiteX4" fmla="*/ 2841854 w 10271760"/>
              <a:gd name="connsiteY4" fmla="*/ 0 h 2228173"/>
              <a:gd name="connsiteX5" fmla="*/ 3629355 w 10271760"/>
              <a:gd name="connsiteY5" fmla="*/ 0 h 2228173"/>
              <a:gd name="connsiteX6" fmla="*/ 4416857 w 10271760"/>
              <a:gd name="connsiteY6" fmla="*/ 0 h 2228173"/>
              <a:gd name="connsiteX7" fmla="*/ 4896206 w 10271760"/>
              <a:gd name="connsiteY7" fmla="*/ 0 h 2228173"/>
              <a:gd name="connsiteX8" fmla="*/ 5272837 w 10271760"/>
              <a:gd name="connsiteY8" fmla="*/ 0 h 2228173"/>
              <a:gd name="connsiteX9" fmla="*/ 5752186 w 10271760"/>
              <a:gd name="connsiteY9" fmla="*/ 0 h 2228173"/>
              <a:gd name="connsiteX10" fmla="*/ 6642405 w 10271760"/>
              <a:gd name="connsiteY10" fmla="*/ 0 h 2228173"/>
              <a:gd name="connsiteX11" fmla="*/ 7121754 w 10271760"/>
              <a:gd name="connsiteY11" fmla="*/ 0 h 2228173"/>
              <a:gd name="connsiteX12" fmla="*/ 7703820 w 10271760"/>
              <a:gd name="connsiteY12" fmla="*/ 0 h 2228173"/>
              <a:gd name="connsiteX13" fmla="*/ 8388604 w 10271760"/>
              <a:gd name="connsiteY13" fmla="*/ 0 h 2228173"/>
              <a:gd name="connsiteX14" fmla="*/ 9176106 w 10271760"/>
              <a:gd name="connsiteY14" fmla="*/ 0 h 2228173"/>
              <a:gd name="connsiteX15" fmla="*/ 10271760 w 10271760"/>
              <a:gd name="connsiteY15" fmla="*/ 0 h 2228173"/>
              <a:gd name="connsiteX16" fmla="*/ 10271760 w 10271760"/>
              <a:gd name="connsiteY16" fmla="*/ 490198 h 2228173"/>
              <a:gd name="connsiteX17" fmla="*/ 10271760 w 10271760"/>
              <a:gd name="connsiteY17" fmla="*/ 980396 h 2228173"/>
              <a:gd name="connsiteX18" fmla="*/ 10271760 w 10271760"/>
              <a:gd name="connsiteY18" fmla="*/ 1515158 h 2228173"/>
              <a:gd name="connsiteX19" fmla="*/ 10271760 w 10271760"/>
              <a:gd name="connsiteY19" fmla="*/ 2228173 h 2228173"/>
              <a:gd name="connsiteX20" fmla="*/ 9689694 w 10271760"/>
              <a:gd name="connsiteY20" fmla="*/ 2228173 h 2228173"/>
              <a:gd name="connsiteX21" fmla="*/ 9313062 w 10271760"/>
              <a:gd name="connsiteY21" fmla="*/ 2228173 h 2228173"/>
              <a:gd name="connsiteX22" fmla="*/ 8936431 w 10271760"/>
              <a:gd name="connsiteY22" fmla="*/ 2228173 h 2228173"/>
              <a:gd name="connsiteX23" fmla="*/ 8251647 w 10271760"/>
              <a:gd name="connsiteY23" fmla="*/ 2228173 h 2228173"/>
              <a:gd name="connsiteX24" fmla="*/ 7875016 w 10271760"/>
              <a:gd name="connsiteY24" fmla="*/ 2228173 h 2228173"/>
              <a:gd name="connsiteX25" fmla="*/ 7087514 w 10271760"/>
              <a:gd name="connsiteY25" fmla="*/ 2228173 h 2228173"/>
              <a:gd name="connsiteX26" fmla="*/ 6710883 w 10271760"/>
              <a:gd name="connsiteY26" fmla="*/ 2228173 h 2228173"/>
              <a:gd name="connsiteX27" fmla="*/ 5820664 w 10271760"/>
              <a:gd name="connsiteY27" fmla="*/ 2228173 h 2228173"/>
              <a:gd name="connsiteX28" fmla="*/ 5444033 w 10271760"/>
              <a:gd name="connsiteY28" fmla="*/ 2228173 h 2228173"/>
              <a:gd name="connsiteX29" fmla="*/ 4553814 w 10271760"/>
              <a:gd name="connsiteY29" fmla="*/ 2228173 h 2228173"/>
              <a:gd name="connsiteX30" fmla="*/ 3663594 w 10271760"/>
              <a:gd name="connsiteY30" fmla="*/ 2228173 h 2228173"/>
              <a:gd name="connsiteX31" fmla="*/ 2978810 w 10271760"/>
              <a:gd name="connsiteY31" fmla="*/ 2228173 h 2228173"/>
              <a:gd name="connsiteX32" fmla="*/ 2602179 w 10271760"/>
              <a:gd name="connsiteY32" fmla="*/ 2228173 h 2228173"/>
              <a:gd name="connsiteX33" fmla="*/ 2225548 w 10271760"/>
              <a:gd name="connsiteY33" fmla="*/ 2228173 h 2228173"/>
              <a:gd name="connsiteX34" fmla="*/ 1335329 w 10271760"/>
              <a:gd name="connsiteY34" fmla="*/ 2228173 h 2228173"/>
              <a:gd name="connsiteX35" fmla="*/ 855980 w 10271760"/>
              <a:gd name="connsiteY35" fmla="*/ 2228173 h 2228173"/>
              <a:gd name="connsiteX36" fmla="*/ 0 w 10271760"/>
              <a:gd name="connsiteY36" fmla="*/ 2228173 h 2228173"/>
              <a:gd name="connsiteX37" fmla="*/ 0 w 10271760"/>
              <a:gd name="connsiteY37" fmla="*/ 1671130 h 2228173"/>
              <a:gd name="connsiteX38" fmla="*/ 0 w 10271760"/>
              <a:gd name="connsiteY38" fmla="*/ 1158650 h 2228173"/>
              <a:gd name="connsiteX39" fmla="*/ 0 w 10271760"/>
              <a:gd name="connsiteY39" fmla="*/ 557043 h 2228173"/>
              <a:gd name="connsiteX40" fmla="*/ 0 w 10271760"/>
              <a:gd name="connsiteY40" fmla="*/ 0 h 222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271760" h="2228173" fill="none" extrusionOk="0">
                <a:moveTo>
                  <a:pt x="0" y="0"/>
                </a:moveTo>
                <a:cubicBezTo>
                  <a:pt x="129404" y="8677"/>
                  <a:pt x="219571" y="17383"/>
                  <a:pt x="376631" y="0"/>
                </a:cubicBezTo>
                <a:cubicBezTo>
                  <a:pt x="533691" y="-17383"/>
                  <a:pt x="943776" y="-522"/>
                  <a:pt x="1164133" y="0"/>
                </a:cubicBezTo>
                <a:cubicBezTo>
                  <a:pt x="1384490" y="522"/>
                  <a:pt x="1853133" y="-21675"/>
                  <a:pt x="2054352" y="0"/>
                </a:cubicBezTo>
                <a:cubicBezTo>
                  <a:pt x="2255571" y="21675"/>
                  <a:pt x="2449610" y="2711"/>
                  <a:pt x="2841854" y="0"/>
                </a:cubicBezTo>
                <a:cubicBezTo>
                  <a:pt x="3234098" y="-2711"/>
                  <a:pt x="3348965" y="-18735"/>
                  <a:pt x="3629355" y="0"/>
                </a:cubicBezTo>
                <a:cubicBezTo>
                  <a:pt x="3909745" y="18735"/>
                  <a:pt x="4090334" y="-14232"/>
                  <a:pt x="4416857" y="0"/>
                </a:cubicBezTo>
                <a:cubicBezTo>
                  <a:pt x="4743380" y="14232"/>
                  <a:pt x="4673110" y="-14943"/>
                  <a:pt x="4896206" y="0"/>
                </a:cubicBezTo>
                <a:cubicBezTo>
                  <a:pt x="5119302" y="14943"/>
                  <a:pt x="5164282" y="17340"/>
                  <a:pt x="5272837" y="0"/>
                </a:cubicBezTo>
                <a:cubicBezTo>
                  <a:pt x="5381392" y="-17340"/>
                  <a:pt x="5557573" y="-20206"/>
                  <a:pt x="5752186" y="0"/>
                </a:cubicBezTo>
                <a:cubicBezTo>
                  <a:pt x="5946799" y="20206"/>
                  <a:pt x="6252203" y="20582"/>
                  <a:pt x="6642405" y="0"/>
                </a:cubicBezTo>
                <a:cubicBezTo>
                  <a:pt x="7032607" y="-20582"/>
                  <a:pt x="7018753" y="-13170"/>
                  <a:pt x="7121754" y="0"/>
                </a:cubicBezTo>
                <a:cubicBezTo>
                  <a:pt x="7224755" y="13170"/>
                  <a:pt x="7457191" y="8570"/>
                  <a:pt x="7703820" y="0"/>
                </a:cubicBezTo>
                <a:cubicBezTo>
                  <a:pt x="7950449" y="-8570"/>
                  <a:pt x="8048661" y="-9967"/>
                  <a:pt x="8388604" y="0"/>
                </a:cubicBezTo>
                <a:cubicBezTo>
                  <a:pt x="8728547" y="9967"/>
                  <a:pt x="8864611" y="31812"/>
                  <a:pt x="9176106" y="0"/>
                </a:cubicBezTo>
                <a:cubicBezTo>
                  <a:pt x="9487601" y="-31812"/>
                  <a:pt x="9952707" y="11880"/>
                  <a:pt x="10271760" y="0"/>
                </a:cubicBezTo>
                <a:cubicBezTo>
                  <a:pt x="10254159" y="156569"/>
                  <a:pt x="10292011" y="250681"/>
                  <a:pt x="10271760" y="490198"/>
                </a:cubicBezTo>
                <a:cubicBezTo>
                  <a:pt x="10251509" y="729715"/>
                  <a:pt x="10281443" y="781744"/>
                  <a:pt x="10271760" y="980396"/>
                </a:cubicBezTo>
                <a:cubicBezTo>
                  <a:pt x="10262077" y="1179048"/>
                  <a:pt x="10293657" y="1262884"/>
                  <a:pt x="10271760" y="1515158"/>
                </a:cubicBezTo>
                <a:cubicBezTo>
                  <a:pt x="10249863" y="1767432"/>
                  <a:pt x="10282972" y="2031592"/>
                  <a:pt x="10271760" y="2228173"/>
                </a:cubicBezTo>
                <a:cubicBezTo>
                  <a:pt x="10085344" y="2226289"/>
                  <a:pt x="9941400" y="2232718"/>
                  <a:pt x="9689694" y="2228173"/>
                </a:cubicBezTo>
                <a:cubicBezTo>
                  <a:pt x="9437988" y="2223628"/>
                  <a:pt x="9419998" y="2230889"/>
                  <a:pt x="9313062" y="2228173"/>
                </a:cubicBezTo>
                <a:cubicBezTo>
                  <a:pt x="9206126" y="2225457"/>
                  <a:pt x="9033825" y="2228979"/>
                  <a:pt x="8936431" y="2228173"/>
                </a:cubicBezTo>
                <a:cubicBezTo>
                  <a:pt x="8839037" y="2227367"/>
                  <a:pt x="8501972" y="2253348"/>
                  <a:pt x="8251647" y="2228173"/>
                </a:cubicBezTo>
                <a:cubicBezTo>
                  <a:pt x="8001322" y="2202998"/>
                  <a:pt x="7981373" y="2223561"/>
                  <a:pt x="7875016" y="2228173"/>
                </a:cubicBezTo>
                <a:cubicBezTo>
                  <a:pt x="7768659" y="2232785"/>
                  <a:pt x="7368753" y="2248817"/>
                  <a:pt x="7087514" y="2228173"/>
                </a:cubicBezTo>
                <a:cubicBezTo>
                  <a:pt x="6806275" y="2207529"/>
                  <a:pt x="6810611" y="2234142"/>
                  <a:pt x="6710883" y="2228173"/>
                </a:cubicBezTo>
                <a:cubicBezTo>
                  <a:pt x="6611155" y="2222204"/>
                  <a:pt x="6042534" y="2187324"/>
                  <a:pt x="5820664" y="2228173"/>
                </a:cubicBezTo>
                <a:cubicBezTo>
                  <a:pt x="5598794" y="2269022"/>
                  <a:pt x="5560710" y="2215315"/>
                  <a:pt x="5444033" y="2228173"/>
                </a:cubicBezTo>
                <a:cubicBezTo>
                  <a:pt x="5327356" y="2241031"/>
                  <a:pt x="4735951" y="2250511"/>
                  <a:pt x="4553814" y="2228173"/>
                </a:cubicBezTo>
                <a:cubicBezTo>
                  <a:pt x="4371677" y="2205835"/>
                  <a:pt x="3920208" y="2259157"/>
                  <a:pt x="3663594" y="2228173"/>
                </a:cubicBezTo>
                <a:cubicBezTo>
                  <a:pt x="3406980" y="2197189"/>
                  <a:pt x="3281143" y="2247884"/>
                  <a:pt x="2978810" y="2228173"/>
                </a:cubicBezTo>
                <a:cubicBezTo>
                  <a:pt x="2676477" y="2208462"/>
                  <a:pt x="2765432" y="2210872"/>
                  <a:pt x="2602179" y="2228173"/>
                </a:cubicBezTo>
                <a:cubicBezTo>
                  <a:pt x="2438926" y="2245474"/>
                  <a:pt x="2386129" y="2217467"/>
                  <a:pt x="2225548" y="2228173"/>
                </a:cubicBezTo>
                <a:cubicBezTo>
                  <a:pt x="2064967" y="2238879"/>
                  <a:pt x="1573154" y="2211963"/>
                  <a:pt x="1335329" y="2228173"/>
                </a:cubicBezTo>
                <a:cubicBezTo>
                  <a:pt x="1097504" y="2244383"/>
                  <a:pt x="1045047" y="2234024"/>
                  <a:pt x="855980" y="2228173"/>
                </a:cubicBezTo>
                <a:cubicBezTo>
                  <a:pt x="666913" y="2222322"/>
                  <a:pt x="200575" y="2229847"/>
                  <a:pt x="0" y="2228173"/>
                </a:cubicBezTo>
                <a:cubicBezTo>
                  <a:pt x="24064" y="2115308"/>
                  <a:pt x="20352" y="1883130"/>
                  <a:pt x="0" y="1671130"/>
                </a:cubicBezTo>
                <a:cubicBezTo>
                  <a:pt x="-20352" y="1459130"/>
                  <a:pt x="7299" y="1395493"/>
                  <a:pt x="0" y="1158650"/>
                </a:cubicBezTo>
                <a:cubicBezTo>
                  <a:pt x="-7299" y="921807"/>
                  <a:pt x="21231" y="780198"/>
                  <a:pt x="0" y="557043"/>
                </a:cubicBezTo>
                <a:cubicBezTo>
                  <a:pt x="-21231" y="333888"/>
                  <a:pt x="14053" y="179222"/>
                  <a:pt x="0" y="0"/>
                </a:cubicBezTo>
                <a:close/>
              </a:path>
              <a:path w="10271760" h="2228173" stroke="0" extrusionOk="0">
                <a:moveTo>
                  <a:pt x="0" y="0"/>
                </a:moveTo>
                <a:cubicBezTo>
                  <a:pt x="357965" y="41853"/>
                  <a:pt x="603772" y="692"/>
                  <a:pt x="890219" y="0"/>
                </a:cubicBezTo>
                <a:cubicBezTo>
                  <a:pt x="1176666" y="-692"/>
                  <a:pt x="1418410" y="24055"/>
                  <a:pt x="1575003" y="0"/>
                </a:cubicBezTo>
                <a:cubicBezTo>
                  <a:pt x="1731596" y="-24055"/>
                  <a:pt x="1867364" y="19080"/>
                  <a:pt x="2054352" y="0"/>
                </a:cubicBezTo>
                <a:cubicBezTo>
                  <a:pt x="2241340" y="-19080"/>
                  <a:pt x="2487783" y="-6534"/>
                  <a:pt x="2739136" y="0"/>
                </a:cubicBezTo>
                <a:cubicBezTo>
                  <a:pt x="2990489" y="6534"/>
                  <a:pt x="3334339" y="-10637"/>
                  <a:pt x="3629355" y="0"/>
                </a:cubicBezTo>
                <a:cubicBezTo>
                  <a:pt x="3924371" y="10637"/>
                  <a:pt x="3991267" y="12814"/>
                  <a:pt x="4108704" y="0"/>
                </a:cubicBezTo>
                <a:cubicBezTo>
                  <a:pt x="4226141" y="-12814"/>
                  <a:pt x="4345304" y="7962"/>
                  <a:pt x="4485335" y="0"/>
                </a:cubicBezTo>
                <a:cubicBezTo>
                  <a:pt x="4625366" y="-7962"/>
                  <a:pt x="4881011" y="33950"/>
                  <a:pt x="5170119" y="0"/>
                </a:cubicBezTo>
                <a:cubicBezTo>
                  <a:pt x="5459227" y="-33950"/>
                  <a:pt x="5542118" y="17776"/>
                  <a:pt x="5854903" y="0"/>
                </a:cubicBezTo>
                <a:cubicBezTo>
                  <a:pt x="6167688" y="-17776"/>
                  <a:pt x="6455706" y="-15390"/>
                  <a:pt x="6642405" y="0"/>
                </a:cubicBezTo>
                <a:cubicBezTo>
                  <a:pt x="6829104" y="15390"/>
                  <a:pt x="7079398" y="-9420"/>
                  <a:pt x="7224471" y="0"/>
                </a:cubicBezTo>
                <a:cubicBezTo>
                  <a:pt x="7369544" y="9420"/>
                  <a:pt x="7486535" y="-8336"/>
                  <a:pt x="7601102" y="0"/>
                </a:cubicBezTo>
                <a:cubicBezTo>
                  <a:pt x="7715669" y="8336"/>
                  <a:pt x="7970387" y="17970"/>
                  <a:pt x="8080451" y="0"/>
                </a:cubicBezTo>
                <a:cubicBezTo>
                  <a:pt x="8190515" y="-17970"/>
                  <a:pt x="8561755" y="20865"/>
                  <a:pt x="8970670" y="0"/>
                </a:cubicBezTo>
                <a:cubicBezTo>
                  <a:pt x="9379585" y="-20865"/>
                  <a:pt x="9284437" y="2849"/>
                  <a:pt x="9450019" y="0"/>
                </a:cubicBezTo>
                <a:cubicBezTo>
                  <a:pt x="9615601" y="-2849"/>
                  <a:pt x="10072778" y="-15075"/>
                  <a:pt x="10271760" y="0"/>
                </a:cubicBezTo>
                <a:cubicBezTo>
                  <a:pt x="10264188" y="159723"/>
                  <a:pt x="10271710" y="315353"/>
                  <a:pt x="10271760" y="512480"/>
                </a:cubicBezTo>
                <a:cubicBezTo>
                  <a:pt x="10271810" y="709607"/>
                  <a:pt x="10299686" y="956806"/>
                  <a:pt x="10271760" y="1114087"/>
                </a:cubicBezTo>
                <a:cubicBezTo>
                  <a:pt x="10243834" y="1271368"/>
                  <a:pt x="10295979" y="1475341"/>
                  <a:pt x="10271760" y="1648848"/>
                </a:cubicBezTo>
                <a:cubicBezTo>
                  <a:pt x="10247541" y="1822355"/>
                  <a:pt x="10268113" y="2083530"/>
                  <a:pt x="10271760" y="2228173"/>
                </a:cubicBezTo>
                <a:cubicBezTo>
                  <a:pt x="10100903" y="2241030"/>
                  <a:pt x="9921443" y="2231248"/>
                  <a:pt x="9689694" y="2228173"/>
                </a:cubicBezTo>
                <a:cubicBezTo>
                  <a:pt x="9457945" y="2225098"/>
                  <a:pt x="9166372" y="2207885"/>
                  <a:pt x="8799474" y="2228173"/>
                </a:cubicBezTo>
                <a:cubicBezTo>
                  <a:pt x="8432576" y="2248461"/>
                  <a:pt x="8410505" y="2243010"/>
                  <a:pt x="8114690" y="2228173"/>
                </a:cubicBezTo>
                <a:cubicBezTo>
                  <a:pt x="7818875" y="2213336"/>
                  <a:pt x="7584114" y="2208303"/>
                  <a:pt x="7429906" y="2228173"/>
                </a:cubicBezTo>
                <a:cubicBezTo>
                  <a:pt x="7275698" y="2248043"/>
                  <a:pt x="6973785" y="2226494"/>
                  <a:pt x="6642405" y="2228173"/>
                </a:cubicBezTo>
                <a:cubicBezTo>
                  <a:pt x="6311025" y="2229852"/>
                  <a:pt x="6055670" y="2245925"/>
                  <a:pt x="5752186" y="2228173"/>
                </a:cubicBezTo>
                <a:cubicBezTo>
                  <a:pt x="5448702" y="2210421"/>
                  <a:pt x="5483332" y="2233506"/>
                  <a:pt x="5375554" y="2228173"/>
                </a:cubicBezTo>
                <a:cubicBezTo>
                  <a:pt x="5267776" y="2222840"/>
                  <a:pt x="5105491" y="2221129"/>
                  <a:pt x="4998923" y="2228173"/>
                </a:cubicBezTo>
                <a:cubicBezTo>
                  <a:pt x="4892355" y="2235217"/>
                  <a:pt x="4550084" y="2243972"/>
                  <a:pt x="4416857" y="2228173"/>
                </a:cubicBezTo>
                <a:cubicBezTo>
                  <a:pt x="4283630" y="2212374"/>
                  <a:pt x="4053092" y="2217370"/>
                  <a:pt x="3732073" y="2228173"/>
                </a:cubicBezTo>
                <a:cubicBezTo>
                  <a:pt x="3411054" y="2238976"/>
                  <a:pt x="3371092" y="2230839"/>
                  <a:pt x="3150006" y="2228173"/>
                </a:cubicBezTo>
                <a:cubicBezTo>
                  <a:pt x="2928920" y="2225507"/>
                  <a:pt x="2686371" y="2243793"/>
                  <a:pt x="2362505" y="2228173"/>
                </a:cubicBezTo>
                <a:cubicBezTo>
                  <a:pt x="2038639" y="2212553"/>
                  <a:pt x="1657938" y="2206238"/>
                  <a:pt x="1472286" y="2228173"/>
                </a:cubicBezTo>
                <a:cubicBezTo>
                  <a:pt x="1286634" y="2250108"/>
                  <a:pt x="1019098" y="2230445"/>
                  <a:pt x="787502" y="2228173"/>
                </a:cubicBezTo>
                <a:cubicBezTo>
                  <a:pt x="555906" y="2225901"/>
                  <a:pt x="366195" y="2242811"/>
                  <a:pt x="0" y="2228173"/>
                </a:cubicBezTo>
                <a:cubicBezTo>
                  <a:pt x="-24589" y="1986503"/>
                  <a:pt x="23881" y="1779493"/>
                  <a:pt x="0" y="1626566"/>
                </a:cubicBezTo>
                <a:cubicBezTo>
                  <a:pt x="-23881" y="1473639"/>
                  <a:pt x="3377" y="1260578"/>
                  <a:pt x="0" y="1024960"/>
                </a:cubicBezTo>
                <a:cubicBezTo>
                  <a:pt x="-3377" y="789342"/>
                  <a:pt x="43739" y="35462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652483"/>
            </a:solidFill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 anchor="ctr"/>
          <a:lstStyle/>
          <a:p>
            <a:r>
              <a:rPr lang="de-DE" sz="2000" dirty="0">
                <a:ea typeface="+mn-ea"/>
              </a:rPr>
              <a:t>1. Finden Sie sich in Teams mit 3-5 Personen zusammen.</a:t>
            </a:r>
            <a:br>
              <a:rPr lang="de-DE" sz="2000" dirty="0">
                <a:ea typeface="+mn-ea"/>
              </a:rPr>
            </a:br>
            <a:br>
              <a:rPr lang="de-DE" sz="2000" dirty="0">
                <a:ea typeface="+mn-ea"/>
              </a:rPr>
            </a:br>
            <a:r>
              <a:rPr lang="de-DE" sz="2000" dirty="0">
                <a:ea typeface="+mn-ea"/>
              </a:rPr>
              <a:t>2. Diskutieren Sie in der Gruppe die Situationen auf den Karten und ordnen Sie diese ein.</a:t>
            </a:r>
            <a:br>
              <a:rPr lang="de-DE" sz="2000" dirty="0">
                <a:ea typeface="+mn-ea"/>
              </a:rPr>
            </a:br>
            <a:br>
              <a:rPr lang="de-DE" sz="2000" dirty="0">
                <a:ea typeface="+mn-ea"/>
              </a:rPr>
            </a:br>
            <a:r>
              <a:rPr lang="de-DE" sz="2000" dirty="0">
                <a:ea typeface="+mn-ea"/>
              </a:rPr>
              <a:t>3. Einigen Sie sich in der Gruppe auf 5 zentrale Regeln, die eingehalten werden sollten, </a:t>
            </a:r>
            <a:br>
              <a:rPr lang="de-DE" sz="2000" dirty="0">
                <a:ea typeface="+mn-ea"/>
              </a:rPr>
            </a:br>
            <a:r>
              <a:rPr lang="de-DE" sz="2000" dirty="0">
                <a:ea typeface="+mn-ea"/>
              </a:rPr>
              <a:t>damit beides gelingen kann und ergänzen Sie diese in den vorhergesehenen Feldern.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86ECF-84DE-8738-221F-9B3DBFF92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394" y="3113576"/>
            <a:ext cx="3995471" cy="2825923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79130E01-67C9-9DEE-A2F3-BEAD443E216F}"/>
              </a:ext>
            </a:extLst>
          </p:cNvPr>
          <p:cNvSpPr txBox="1"/>
          <p:nvPr/>
        </p:nvSpPr>
        <p:spPr>
          <a:xfrm rot="21199630">
            <a:off x="774699" y="3227468"/>
            <a:ext cx="3468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Rote Ampel nicht eingehalten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C6231DD-680E-0AEC-565B-369A3A34B805}"/>
              </a:ext>
            </a:extLst>
          </p:cNvPr>
          <p:cNvSpPr txBox="1"/>
          <p:nvPr/>
        </p:nvSpPr>
        <p:spPr>
          <a:xfrm rot="21321724">
            <a:off x="8100119" y="4669591"/>
            <a:ext cx="3572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Grüne Ampel total eingehalten</a:t>
            </a:r>
            <a:b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ultiplikationszeichen 2">
            <a:extLst>
              <a:ext uri="{FF2B5EF4-FFF2-40B4-BE49-F238E27FC236}">
                <a16:creationId xmlns:a16="http://schemas.microsoft.com/office/drawing/2014/main" id="{ABCA9714-A956-4F30-A5C4-6EFA72463902}"/>
              </a:ext>
            </a:extLst>
          </p:cNvPr>
          <p:cNvSpPr/>
          <p:nvPr/>
        </p:nvSpPr>
        <p:spPr>
          <a:xfrm rot="596271">
            <a:off x="994655" y="3637220"/>
            <a:ext cx="2763072" cy="1777999"/>
          </a:xfrm>
          <a:custGeom>
            <a:avLst/>
            <a:gdLst>
              <a:gd name="connsiteX0" fmla="*/ 633650 w 2763072"/>
              <a:gd name="connsiteY0" fmla="*/ 473606 h 1777999"/>
              <a:gd name="connsiteX1" fmla="*/ 693591 w 2763072"/>
              <a:gd name="connsiteY1" fmla="*/ 380456 h 1777999"/>
              <a:gd name="connsiteX2" fmla="*/ 1381536 w 2763072"/>
              <a:gd name="connsiteY2" fmla="*/ 823139 h 1777999"/>
              <a:gd name="connsiteX3" fmla="*/ 2069481 w 2763072"/>
              <a:gd name="connsiteY3" fmla="*/ 380456 h 1777999"/>
              <a:gd name="connsiteX4" fmla="*/ 2129422 w 2763072"/>
              <a:gd name="connsiteY4" fmla="*/ 473606 h 1777999"/>
              <a:gd name="connsiteX5" fmla="*/ 1483886 w 2763072"/>
              <a:gd name="connsiteY5" fmla="*/ 889000 h 1777999"/>
              <a:gd name="connsiteX6" fmla="*/ 2129422 w 2763072"/>
              <a:gd name="connsiteY6" fmla="*/ 1304393 h 1777999"/>
              <a:gd name="connsiteX7" fmla="*/ 2069481 w 2763072"/>
              <a:gd name="connsiteY7" fmla="*/ 1397543 h 1777999"/>
              <a:gd name="connsiteX8" fmla="*/ 1381536 w 2763072"/>
              <a:gd name="connsiteY8" fmla="*/ 954860 h 1777999"/>
              <a:gd name="connsiteX9" fmla="*/ 693591 w 2763072"/>
              <a:gd name="connsiteY9" fmla="*/ 1397543 h 1777999"/>
              <a:gd name="connsiteX10" fmla="*/ 633650 w 2763072"/>
              <a:gd name="connsiteY10" fmla="*/ 1304393 h 1777999"/>
              <a:gd name="connsiteX11" fmla="*/ 1279186 w 2763072"/>
              <a:gd name="connsiteY11" fmla="*/ 889000 h 1777999"/>
              <a:gd name="connsiteX12" fmla="*/ 633650 w 2763072"/>
              <a:gd name="connsiteY12" fmla="*/ 473606 h 177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3072" h="1777999" fill="none" extrusionOk="0">
                <a:moveTo>
                  <a:pt x="633650" y="473606"/>
                </a:moveTo>
                <a:cubicBezTo>
                  <a:pt x="658393" y="453289"/>
                  <a:pt x="660669" y="420478"/>
                  <a:pt x="693591" y="380456"/>
                </a:cubicBezTo>
                <a:cubicBezTo>
                  <a:pt x="908956" y="472398"/>
                  <a:pt x="1106364" y="655252"/>
                  <a:pt x="1381536" y="823139"/>
                </a:cubicBezTo>
                <a:cubicBezTo>
                  <a:pt x="1693453" y="556743"/>
                  <a:pt x="1878825" y="541425"/>
                  <a:pt x="2069481" y="380456"/>
                </a:cubicBezTo>
                <a:cubicBezTo>
                  <a:pt x="2070162" y="397047"/>
                  <a:pt x="2106389" y="428580"/>
                  <a:pt x="2129422" y="473606"/>
                </a:cubicBezTo>
                <a:cubicBezTo>
                  <a:pt x="1946485" y="547959"/>
                  <a:pt x="1608559" y="852862"/>
                  <a:pt x="1483886" y="889000"/>
                </a:cubicBezTo>
                <a:cubicBezTo>
                  <a:pt x="1626083" y="961288"/>
                  <a:pt x="1933543" y="1174659"/>
                  <a:pt x="2129422" y="1304393"/>
                </a:cubicBezTo>
                <a:cubicBezTo>
                  <a:pt x="2104244" y="1346129"/>
                  <a:pt x="2094563" y="1352587"/>
                  <a:pt x="2069481" y="1397543"/>
                </a:cubicBezTo>
                <a:cubicBezTo>
                  <a:pt x="1968298" y="1341925"/>
                  <a:pt x="1642504" y="1199276"/>
                  <a:pt x="1381536" y="954860"/>
                </a:cubicBezTo>
                <a:cubicBezTo>
                  <a:pt x="1331637" y="1031751"/>
                  <a:pt x="936894" y="1238155"/>
                  <a:pt x="693591" y="1397543"/>
                </a:cubicBezTo>
                <a:cubicBezTo>
                  <a:pt x="684290" y="1365836"/>
                  <a:pt x="652258" y="1316190"/>
                  <a:pt x="633650" y="1304393"/>
                </a:cubicBezTo>
                <a:cubicBezTo>
                  <a:pt x="835058" y="1198513"/>
                  <a:pt x="1073142" y="942792"/>
                  <a:pt x="1279186" y="889000"/>
                </a:cubicBezTo>
                <a:cubicBezTo>
                  <a:pt x="1186391" y="881034"/>
                  <a:pt x="902323" y="635109"/>
                  <a:pt x="633650" y="473606"/>
                </a:cubicBezTo>
                <a:close/>
              </a:path>
              <a:path w="2763072" h="1777999" stroke="0" extrusionOk="0">
                <a:moveTo>
                  <a:pt x="633650" y="473606"/>
                </a:moveTo>
                <a:cubicBezTo>
                  <a:pt x="656700" y="426803"/>
                  <a:pt x="687036" y="398621"/>
                  <a:pt x="693591" y="380456"/>
                </a:cubicBezTo>
                <a:cubicBezTo>
                  <a:pt x="1001887" y="629543"/>
                  <a:pt x="1112106" y="717590"/>
                  <a:pt x="1381536" y="823139"/>
                </a:cubicBezTo>
                <a:cubicBezTo>
                  <a:pt x="1673965" y="682623"/>
                  <a:pt x="1952705" y="506660"/>
                  <a:pt x="2069481" y="380456"/>
                </a:cubicBezTo>
                <a:cubicBezTo>
                  <a:pt x="2090008" y="402405"/>
                  <a:pt x="2100555" y="446976"/>
                  <a:pt x="2129422" y="473606"/>
                </a:cubicBezTo>
                <a:cubicBezTo>
                  <a:pt x="2003855" y="527349"/>
                  <a:pt x="1651435" y="756806"/>
                  <a:pt x="1483886" y="889000"/>
                </a:cubicBezTo>
                <a:cubicBezTo>
                  <a:pt x="1621323" y="1002162"/>
                  <a:pt x="1914678" y="1203472"/>
                  <a:pt x="2129422" y="1304393"/>
                </a:cubicBezTo>
                <a:cubicBezTo>
                  <a:pt x="2109321" y="1352190"/>
                  <a:pt x="2075930" y="1379447"/>
                  <a:pt x="2069481" y="1397543"/>
                </a:cubicBezTo>
                <a:cubicBezTo>
                  <a:pt x="1792936" y="1253564"/>
                  <a:pt x="1498582" y="946163"/>
                  <a:pt x="1381536" y="954860"/>
                </a:cubicBezTo>
                <a:cubicBezTo>
                  <a:pt x="1149669" y="1054064"/>
                  <a:pt x="780010" y="1367080"/>
                  <a:pt x="693591" y="1397543"/>
                </a:cubicBezTo>
                <a:cubicBezTo>
                  <a:pt x="659697" y="1362027"/>
                  <a:pt x="648080" y="1310103"/>
                  <a:pt x="633650" y="1304393"/>
                </a:cubicBezTo>
                <a:cubicBezTo>
                  <a:pt x="771717" y="1168849"/>
                  <a:pt x="1074391" y="979411"/>
                  <a:pt x="1279186" y="889000"/>
                </a:cubicBezTo>
                <a:cubicBezTo>
                  <a:pt x="1078725" y="726424"/>
                  <a:pt x="884323" y="599172"/>
                  <a:pt x="633650" y="47360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rgbClr val="E61873"/>
              </a:gs>
              <a:gs pos="100000">
                <a:srgbClr val="66248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662483"/>
            </a:solidFill>
            <a:extLst>
              <a:ext uri="{C807C97D-BFC1-408E-A445-0C87EB9F89A2}">
                <ask:lineSketchStyleProps xmlns:ask="http://schemas.microsoft.com/office/drawing/2018/sketchyshapes" sd="1393765206">
                  <a:prstGeom prst="mathMultiply">
                    <a:avLst>
                      <a:gd name="adj1" fmla="val 62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4867DA77-002E-B966-CD4A-90DFBD137F21}"/>
              </a:ext>
            </a:extLst>
          </p:cNvPr>
          <p:cNvSpPr/>
          <p:nvPr/>
        </p:nvSpPr>
        <p:spPr>
          <a:xfrm>
            <a:off x="10210800" y="369209"/>
            <a:ext cx="777239" cy="549922"/>
          </a:xfrm>
          <a:custGeom>
            <a:avLst/>
            <a:gdLst>
              <a:gd name="connsiteX0" fmla="*/ 650673 w 777239"/>
              <a:gd name="connsiteY0" fmla="*/ 693171 h 549922"/>
              <a:gd name="connsiteX1" fmla="*/ 475444 w 777239"/>
              <a:gd name="connsiteY1" fmla="*/ 542972 h 549922"/>
              <a:gd name="connsiteX2" fmla="*/ 62413 w 777239"/>
              <a:gd name="connsiteY2" fmla="*/ 424408 h 549922"/>
              <a:gd name="connsiteX3" fmla="*/ 235159 w 777239"/>
              <a:gd name="connsiteY3" fmla="*/ 22346 h 549922"/>
              <a:gd name="connsiteX4" fmla="*/ 649781 w 777239"/>
              <a:gd name="connsiteY4" fmla="*/ 71344 h 549922"/>
              <a:gd name="connsiteX5" fmla="*/ 611021 w 777239"/>
              <a:gd name="connsiteY5" fmla="*/ 500443 h 549922"/>
              <a:gd name="connsiteX6" fmla="*/ 650673 w 777239"/>
              <a:gd name="connsiteY6" fmla="*/ 693171 h 54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239" h="549922" fill="none" extrusionOk="0">
                <a:moveTo>
                  <a:pt x="650673" y="693171"/>
                </a:moveTo>
                <a:cubicBezTo>
                  <a:pt x="562873" y="621286"/>
                  <a:pt x="520672" y="565944"/>
                  <a:pt x="475444" y="542972"/>
                </a:cubicBezTo>
                <a:cubicBezTo>
                  <a:pt x="336486" y="584833"/>
                  <a:pt x="130255" y="532326"/>
                  <a:pt x="62413" y="424408"/>
                </a:cubicBezTo>
                <a:cubicBezTo>
                  <a:pt x="-74922" y="282903"/>
                  <a:pt x="15470" y="86550"/>
                  <a:pt x="235159" y="22346"/>
                </a:cubicBezTo>
                <a:cubicBezTo>
                  <a:pt x="354925" y="-10399"/>
                  <a:pt x="539377" y="-1382"/>
                  <a:pt x="649781" y="71344"/>
                </a:cubicBezTo>
                <a:cubicBezTo>
                  <a:pt x="826450" y="189711"/>
                  <a:pt x="787811" y="377629"/>
                  <a:pt x="611021" y="500443"/>
                </a:cubicBezTo>
                <a:cubicBezTo>
                  <a:pt x="645281" y="589459"/>
                  <a:pt x="648594" y="626678"/>
                  <a:pt x="650673" y="693171"/>
                </a:cubicBezTo>
                <a:close/>
              </a:path>
              <a:path w="777239" h="549922" stroke="0" extrusionOk="0">
                <a:moveTo>
                  <a:pt x="650673" y="693171"/>
                </a:moveTo>
                <a:cubicBezTo>
                  <a:pt x="611459" y="661856"/>
                  <a:pt x="528634" y="591955"/>
                  <a:pt x="475444" y="542972"/>
                </a:cubicBezTo>
                <a:cubicBezTo>
                  <a:pt x="318607" y="570500"/>
                  <a:pt x="163257" y="536788"/>
                  <a:pt x="62413" y="424408"/>
                </a:cubicBezTo>
                <a:cubicBezTo>
                  <a:pt x="-83138" y="288759"/>
                  <a:pt x="2601" y="55357"/>
                  <a:pt x="235159" y="22346"/>
                </a:cubicBezTo>
                <a:cubicBezTo>
                  <a:pt x="371116" y="-5536"/>
                  <a:pt x="525292" y="8068"/>
                  <a:pt x="649781" y="71344"/>
                </a:cubicBezTo>
                <a:cubicBezTo>
                  <a:pt x="871919" y="184922"/>
                  <a:pt x="812460" y="435092"/>
                  <a:pt x="611021" y="500443"/>
                </a:cubicBezTo>
                <a:cubicBezTo>
                  <a:pt x="640825" y="587245"/>
                  <a:pt x="626738" y="633310"/>
                  <a:pt x="650673" y="6931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rgbClr val="E61873"/>
              </a:gs>
              <a:gs pos="100000">
                <a:srgbClr val="66248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662483"/>
            </a:solidFill>
            <a:extLst>
              <a:ext uri="{C807C97D-BFC1-408E-A445-0C87EB9F89A2}">
                <ask:lineSketchStyleProps xmlns:ask="http://schemas.microsoft.com/office/drawing/2018/sketchyshapes" sd="782587900">
                  <a:prstGeom prst="wedgeEllipseCallout">
                    <a:avLst>
                      <a:gd name="adj1" fmla="val 33716"/>
                      <a:gd name="adj2" fmla="val 7604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39E9B9CF-4EB3-57BF-6124-AC4825A4E971}"/>
              </a:ext>
            </a:extLst>
          </p:cNvPr>
          <p:cNvSpPr/>
          <p:nvPr/>
        </p:nvSpPr>
        <p:spPr>
          <a:xfrm>
            <a:off x="10525762" y="1625600"/>
            <a:ext cx="924553" cy="603537"/>
          </a:xfrm>
          <a:custGeom>
            <a:avLst/>
            <a:gdLst>
              <a:gd name="connsiteX0" fmla="*/ 851495 w 924553"/>
              <a:gd name="connsiteY0" fmla="*/ 722886 h 603537"/>
              <a:gd name="connsiteX1" fmla="*/ 621174 w 924553"/>
              <a:gd name="connsiteY1" fmla="*/ 585150 h 603537"/>
              <a:gd name="connsiteX2" fmla="*/ 150178 w 924553"/>
              <a:gd name="connsiteY2" fmla="*/ 524382 h 603537"/>
              <a:gd name="connsiteX3" fmla="*/ 229746 w 924553"/>
              <a:gd name="connsiteY3" fmla="*/ 40955 h 603537"/>
              <a:gd name="connsiteX4" fmla="*/ 696901 w 924553"/>
              <a:gd name="connsiteY4" fmla="*/ 41755 h 603537"/>
              <a:gd name="connsiteX5" fmla="*/ 772225 w 924553"/>
              <a:gd name="connsiteY5" fmla="*/ 525658 h 603537"/>
              <a:gd name="connsiteX6" fmla="*/ 851495 w 924553"/>
              <a:gd name="connsiteY6" fmla="*/ 722886 h 60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553" h="603537" fill="none" extrusionOk="0">
                <a:moveTo>
                  <a:pt x="851495" y="722886"/>
                </a:moveTo>
                <a:cubicBezTo>
                  <a:pt x="779834" y="677052"/>
                  <a:pt x="664723" y="626475"/>
                  <a:pt x="621174" y="585150"/>
                </a:cubicBezTo>
                <a:cubicBezTo>
                  <a:pt x="478109" y="638924"/>
                  <a:pt x="255357" y="611976"/>
                  <a:pt x="150178" y="524382"/>
                </a:cubicBezTo>
                <a:cubicBezTo>
                  <a:pt x="-102336" y="391960"/>
                  <a:pt x="-27570" y="117744"/>
                  <a:pt x="229746" y="40955"/>
                </a:cubicBezTo>
                <a:cubicBezTo>
                  <a:pt x="354108" y="-4134"/>
                  <a:pt x="577486" y="-17374"/>
                  <a:pt x="696901" y="41755"/>
                </a:cubicBezTo>
                <a:cubicBezTo>
                  <a:pt x="936494" y="144076"/>
                  <a:pt x="973673" y="365628"/>
                  <a:pt x="772225" y="525658"/>
                </a:cubicBezTo>
                <a:cubicBezTo>
                  <a:pt x="794987" y="628605"/>
                  <a:pt x="813318" y="633159"/>
                  <a:pt x="851495" y="722886"/>
                </a:cubicBezTo>
                <a:close/>
              </a:path>
              <a:path w="924553" h="603537" stroke="0" extrusionOk="0">
                <a:moveTo>
                  <a:pt x="851495" y="722886"/>
                </a:moveTo>
                <a:cubicBezTo>
                  <a:pt x="774239" y="660451"/>
                  <a:pt x="658274" y="598113"/>
                  <a:pt x="621174" y="585150"/>
                </a:cubicBezTo>
                <a:cubicBezTo>
                  <a:pt x="478584" y="637885"/>
                  <a:pt x="291909" y="618812"/>
                  <a:pt x="150178" y="524382"/>
                </a:cubicBezTo>
                <a:cubicBezTo>
                  <a:pt x="-82924" y="388488"/>
                  <a:pt x="-54610" y="98779"/>
                  <a:pt x="229746" y="40955"/>
                </a:cubicBezTo>
                <a:cubicBezTo>
                  <a:pt x="371315" y="-2950"/>
                  <a:pt x="544087" y="-6851"/>
                  <a:pt x="696901" y="41755"/>
                </a:cubicBezTo>
                <a:cubicBezTo>
                  <a:pt x="982779" y="142810"/>
                  <a:pt x="1003236" y="394411"/>
                  <a:pt x="772225" y="525658"/>
                </a:cubicBezTo>
                <a:cubicBezTo>
                  <a:pt x="804860" y="613546"/>
                  <a:pt x="836187" y="673384"/>
                  <a:pt x="851495" y="7228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rgbClr val="E61873"/>
              </a:gs>
              <a:gs pos="100000">
                <a:srgbClr val="66248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662483"/>
            </a:solidFill>
            <a:extLst>
              <a:ext uri="{C807C97D-BFC1-408E-A445-0C87EB9F89A2}">
                <ask:lineSketchStyleProps xmlns:ask="http://schemas.microsoft.com/office/drawing/2018/sketchyshapes" sd="782587900">
                  <a:prstGeom prst="wedgeEllipseCallout">
                    <a:avLst>
                      <a:gd name="adj1" fmla="val 42098"/>
                      <a:gd name="adj2" fmla="val 6977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640C5FC7-8A92-81E7-5C36-4118138A8C1D}"/>
              </a:ext>
            </a:extLst>
          </p:cNvPr>
          <p:cNvSpPr/>
          <p:nvPr/>
        </p:nvSpPr>
        <p:spPr>
          <a:xfrm rot="1220466">
            <a:off x="10983104" y="724900"/>
            <a:ext cx="924553" cy="603537"/>
          </a:xfrm>
          <a:custGeom>
            <a:avLst/>
            <a:gdLst>
              <a:gd name="connsiteX0" fmla="*/ 455259 w 924553"/>
              <a:gd name="connsiteY0" fmla="*/ 753365 h 603537"/>
              <a:gd name="connsiteX1" fmla="*/ 369472 w 924553"/>
              <a:gd name="connsiteY1" fmla="*/ 597393 h 603537"/>
              <a:gd name="connsiteX2" fmla="*/ 13427 w 924553"/>
              <a:gd name="connsiteY2" fmla="*/ 229564 h 603537"/>
              <a:gd name="connsiteX3" fmla="*/ 466746 w 924553"/>
              <a:gd name="connsiteY3" fmla="*/ 13 h 603537"/>
              <a:gd name="connsiteX4" fmla="*/ 915569 w 924553"/>
              <a:gd name="connsiteY4" fmla="*/ 242563 h 603537"/>
              <a:gd name="connsiteX5" fmla="*/ 545875 w 924553"/>
              <a:gd name="connsiteY5" fmla="*/ 598561 h 603537"/>
              <a:gd name="connsiteX6" fmla="*/ 455259 w 924553"/>
              <a:gd name="connsiteY6" fmla="*/ 753365 h 60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553" h="603537" fill="none" extrusionOk="0">
                <a:moveTo>
                  <a:pt x="455259" y="753365"/>
                </a:moveTo>
                <a:cubicBezTo>
                  <a:pt x="404237" y="687614"/>
                  <a:pt x="410661" y="650296"/>
                  <a:pt x="369472" y="597393"/>
                </a:cubicBezTo>
                <a:cubicBezTo>
                  <a:pt x="115356" y="565378"/>
                  <a:pt x="-76984" y="410311"/>
                  <a:pt x="13427" y="229564"/>
                </a:cubicBezTo>
                <a:cubicBezTo>
                  <a:pt x="36092" y="100052"/>
                  <a:pt x="266881" y="-31818"/>
                  <a:pt x="466746" y="13"/>
                </a:cubicBezTo>
                <a:cubicBezTo>
                  <a:pt x="660288" y="13629"/>
                  <a:pt x="885200" y="100691"/>
                  <a:pt x="915569" y="242563"/>
                </a:cubicBezTo>
                <a:cubicBezTo>
                  <a:pt x="925192" y="406318"/>
                  <a:pt x="795901" y="565078"/>
                  <a:pt x="545875" y="598561"/>
                </a:cubicBezTo>
                <a:cubicBezTo>
                  <a:pt x="517254" y="661087"/>
                  <a:pt x="463102" y="713869"/>
                  <a:pt x="455259" y="753365"/>
                </a:cubicBezTo>
                <a:close/>
              </a:path>
              <a:path w="924553" h="603537" stroke="0" extrusionOk="0">
                <a:moveTo>
                  <a:pt x="455259" y="753365"/>
                </a:moveTo>
                <a:cubicBezTo>
                  <a:pt x="438041" y="737184"/>
                  <a:pt x="397884" y="681055"/>
                  <a:pt x="369472" y="597393"/>
                </a:cubicBezTo>
                <a:cubicBezTo>
                  <a:pt x="131758" y="576958"/>
                  <a:pt x="-28093" y="423033"/>
                  <a:pt x="13427" y="229564"/>
                </a:cubicBezTo>
                <a:cubicBezTo>
                  <a:pt x="36685" y="107592"/>
                  <a:pt x="249726" y="-9306"/>
                  <a:pt x="466746" y="13"/>
                </a:cubicBezTo>
                <a:cubicBezTo>
                  <a:pt x="682123" y="13749"/>
                  <a:pt x="865572" y="108081"/>
                  <a:pt x="915569" y="242563"/>
                </a:cubicBezTo>
                <a:cubicBezTo>
                  <a:pt x="1001666" y="402969"/>
                  <a:pt x="795687" y="613279"/>
                  <a:pt x="545875" y="598561"/>
                </a:cubicBezTo>
                <a:cubicBezTo>
                  <a:pt x="498687" y="660515"/>
                  <a:pt x="481157" y="739842"/>
                  <a:pt x="455259" y="75336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rgbClr val="E61873"/>
              </a:gs>
              <a:gs pos="100000">
                <a:srgbClr val="66248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662483"/>
            </a:solidFill>
            <a:extLst>
              <a:ext uri="{C807C97D-BFC1-408E-A445-0C87EB9F89A2}">
                <ask:lineSketchStyleProps xmlns:ask="http://schemas.microsoft.com/office/drawing/2018/sketchyshapes" sd="782587900">
                  <a:prstGeom prst="wedgeEllipseCallout">
                    <a:avLst>
                      <a:gd name="adj1" fmla="val -759"/>
                      <a:gd name="adj2" fmla="val 7482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65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C73E3-138E-4A69-89A8-9720B764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2424" y="2456738"/>
            <a:ext cx="4593336" cy="115107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Arbeitskreis Politische Bildung erstellt. </a:t>
            </a:r>
          </a:p>
        </p:txBody>
      </p:sp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16D20-CA53-49A5-B434-41CC377F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618326"/>
            <a:ext cx="10515600" cy="1325563"/>
          </a:xfrm>
        </p:spPr>
        <p:txBody>
          <a:bodyPr/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Bild und Videoquelle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048FF9-02BE-4CDB-AC43-7FA6630461C1}"/>
              </a:ext>
            </a:extLst>
          </p:cNvPr>
          <p:cNvSpPr txBox="1"/>
          <p:nvPr/>
        </p:nvSpPr>
        <p:spPr>
          <a:xfrm>
            <a:off x="622300" y="1046097"/>
            <a:ext cx="11252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Alle verwendeten Bilder wurden selbst mit Anwendung von KI erstellt</a:t>
            </a:r>
          </a:p>
          <a:p>
            <a:endParaRPr lang="de-DE" sz="11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018AB28-87D5-4A04-AFD5-F6A3BA97D66F}"/>
              </a:ext>
            </a:extLst>
          </p:cNvPr>
          <p:cNvSpPr txBox="1">
            <a:spLocks/>
          </p:cNvSpPr>
          <p:nvPr/>
        </p:nvSpPr>
        <p:spPr>
          <a:xfrm>
            <a:off x="690119" y="2858863"/>
            <a:ext cx="10515600" cy="47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Verwendete Literatur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80EF60-D003-4B86-A955-C830B0172A37}"/>
              </a:ext>
            </a:extLst>
          </p:cNvPr>
          <p:cNvSpPr txBox="1"/>
          <p:nvPr/>
        </p:nvSpPr>
        <p:spPr>
          <a:xfrm>
            <a:off x="622300" y="3333463"/>
            <a:ext cx="112522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1100" dirty="0"/>
              <a:t>Bayerisches Landesamt für Umwelt, Drohnen und Störwirkung, </a:t>
            </a:r>
            <a:r>
              <a:rPr lang="de-DE" sz="1100" dirty="0">
                <a:hlinkClick r:id="rId2"/>
              </a:rPr>
              <a:t>https://www.lfu.bayern.de/natur/drohnen/stoerwirkung/index.htm</a:t>
            </a:r>
            <a:r>
              <a:rPr lang="de-DE" sz="1100" dirty="0"/>
              <a:t> (DL vom 30.05.2025)</a:t>
            </a:r>
          </a:p>
          <a:p>
            <a:r>
              <a:rPr lang="de-DE" sz="1100" dirty="0" err="1">
                <a:solidFill>
                  <a:srgbClr val="000000"/>
                </a:solidFill>
                <a:effectLst/>
              </a:rPr>
              <a:t>Bergzeit</a:t>
            </a:r>
            <a:r>
              <a:rPr lang="de-DE" sz="1100" dirty="0">
                <a:solidFill>
                  <a:srgbClr val="000000"/>
                </a:solidFill>
                <a:effectLst/>
              </a:rPr>
              <a:t> Magazin</a:t>
            </a:r>
            <a:r>
              <a:rPr lang="de-DE" sz="1100" dirty="0">
                <a:solidFill>
                  <a:srgbClr val="000000"/>
                </a:solidFill>
              </a:rPr>
              <a:t>, </a:t>
            </a:r>
            <a:r>
              <a:rPr lang="de-DE" sz="1100" dirty="0"/>
              <a:t>Müll in den Bergen – ein ökologisches, hygienisches und ästhetisches Problem, </a:t>
            </a:r>
            <a:r>
              <a:rPr lang="de-DE" sz="1100" dirty="0">
                <a:hlinkClick r:id="rId3"/>
              </a:rPr>
              <a:t>https://www.bergzeit.de/magazin/muell-in-den-bergen/</a:t>
            </a:r>
            <a:r>
              <a:rPr lang="de-DE" sz="1100" dirty="0"/>
              <a:t> (DL vom 30.05.2025)</a:t>
            </a:r>
          </a:p>
          <a:p>
            <a:r>
              <a:rPr lang="de-DE" sz="1100" dirty="0"/>
              <a:t>Deutscher Alpenverein e.V. Bundesgeschäftsstelle, Wo die Bedürfnisse der Tiere Vorrang haben Wald-Wild-Schongebiete, </a:t>
            </a:r>
            <a:r>
              <a:rPr lang="de-DE" sz="1100" dirty="0">
                <a:hlinkClick r:id="rId4"/>
              </a:rPr>
              <a:t>https://www.alpenverein.de/artikel/wald-wild-schongebiete-winter-tierschutz_0cd10648-a795-46f8-838d-48d5734b7f37</a:t>
            </a:r>
            <a:r>
              <a:rPr lang="de-DE" sz="1100" dirty="0"/>
              <a:t> (DL vom 30.05.2025)</a:t>
            </a:r>
          </a:p>
          <a:p>
            <a:r>
              <a:rPr lang="de-DE" sz="1100" dirty="0"/>
              <a:t>Deutscher Alpenverein e.V. Bundesgeschäftsstelle, Klimafreundlich zum Wandern und Bergsteigen: Mit dem </a:t>
            </a:r>
            <a:r>
              <a:rPr lang="de-DE" sz="1100" dirty="0" err="1"/>
              <a:t>Bergbus</a:t>
            </a:r>
            <a:r>
              <a:rPr lang="de-DE" sz="1100" dirty="0"/>
              <a:t> kann man in den Sommermonaten bequem öffentlich in die Berge reisen,</a:t>
            </a:r>
          </a:p>
          <a:p>
            <a:r>
              <a:rPr lang="de-DE" sz="1100" dirty="0">
                <a:hlinkClick r:id="rId5"/>
              </a:rPr>
              <a:t>https://www.alpenverein.de/thema/bergbus</a:t>
            </a:r>
            <a:r>
              <a:rPr lang="de-DE" sz="1100" dirty="0"/>
              <a:t> (DL vom 30.05.2025)</a:t>
            </a:r>
          </a:p>
          <a:p>
            <a:r>
              <a:rPr lang="de-DE" sz="1100" dirty="0"/>
              <a:t>Deutscher Alpenverein e.V. Bundesgeschäftsstelle, Naturverträglich unterwegs, </a:t>
            </a:r>
            <a:r>
              <a:rPr lang="de-DE" sz="1100" dirty="0">
                <a:hlinkClick r:id="rId6"/>
              </a:rPr>
              <a:t>https://www.alpenverein.de/artikel/tipps-naturvertraegliche-bergtour_1b05d0cf-e480-47ab-ad8b-6900fbda561b</a:t>
            </a:r>
            <a:r>
              <a:rPr lang="de-DE" sz="1100" dirty="0"/>
              <a:t> (DL vom 30.05.2025)</a:t>
            </a:r>
          </a:p>
          <a:p>
            <a:r>
              <a:rPr lang="de-DE" sz="1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Deutscher Alpenverein e.V. Bundesgeschäftsstelle, </a:t>
            </a:r>
            <a:r>
              <a:rPr lang="de-DE" sz="1100" dirty="0"/>
              <a:t>So geht das: Besser am Berg, </a:t>
            </a:r>
            <a:r>
              <a:rPr lang="de-DE" sz="1100" dirty="0">
                <a:hlinkClick r:id="rId7"/>
              </a:rPr>
              <a:t>https://www.alpenverein.de/artikel/so-geht-das-besser-am-berg_e44b087e-2593-4b02-88f3-94d23a1e86ae</a:t>
            </a:r>
            <a:r>
              <a:rPr lang="de-DE" sz="1100" dirty="0"/>
              <a:t>  </a:t>
            </a:r>
            <a:r>
              <a:rPr lang="de-DE" sz="1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(DL vom 30.05.2025)</a:t>
            </a:r>
            <a:endParaRPr lang="de-DE" sz="1100" dirty="0">
              <a:effectLst/>
            </a:endParaRPr>
          </a:p>
          <a:p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06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Breitbild</PresentationFormat>
  <Paragraphs>48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ADLaM Display</vt:lpstr>
      <vt:lpstr>Calibri</vt:lpstr>
      <vt:lpstr>Aptos</vt:lpstr>
      <vt:lpstr>Arial Black</vt:lpstr>
      <vt:lpstr>Arial</vt:lpstr>
      <vt:lpstr>Office</vt:lpstr>
      <vt:lpstr>PowerPoint-Präsentation</vt:lpstr>
      <vt:lpstr>PowerPoint-Präsentation</vt:lpstr>
      <vt:lpstr>PowerPoint-Präsentation</vt:lpstr>
      <vt:lpstr>In welchen Fällen ist aus Ihrer Sicht das  Recht auf Genuss und Erholung  gegeben und gleichzeitig  die Pflicht mit Natur, Tieren und Landschaft pfleglich &amp; respektvoll umzugehen eingehalten?</vt:lpstr>
      <vt:lpstr>1. Finden Sie sich in Teams mit 3-5 Personen zusammen.  2. Diskutieren Sie in der Gruppe die Situationen auf den Karten und ordnen Sie diese ein.  3. Einigen Sie sich in der Gruppe auf 5 zentrale Regeln, die eingehalten werden sollten,  damit beides gelingen kann und ergänzen Sie diese in den vorhergesehenen Feldern.</vt:lpstr>
      <vt:lpstr>PowerPoint-Präsentation</vt:lpstr>
      <vt:lpstr>Bild und Videoquelle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Weber, Alexandra</dc:creator>
  <cp:lastModifiedBy>Weber, Alexandra</cp:lastModifiedBy>
  <cp:revision>10</cp:revision>
  <dcterms:created xsi:type="dcterms:W3CDTF">2024-06-12T15:52:19Z</dcterms:created>
  <dcterms:modified xsi:type="dcterms:W3CDTF">2025-09-10T06:07:34Z</dcterms:modified>
</cp:coreProperties>
</file>