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5" r:id="rId3"/>
    <p:sldId id="276" r:id="rId4"/>
    <p:sldId id="277" r:id="rId5"/>
    <p:sldId id="278" r:id="rId6"/>
    <p:sldId id="279" r:id="rId7"/>
    <p:sldId id="273" r:id="rId8"/>
    <p:sldId id="274" r:id="rId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24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07863F2-D692-47F4-8FAC-CC65C2CDDC93}" v="1" dt="2025-04-03T06:31:42.0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45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microsoft.com/office/2015/10/relationships/revisionInfo" Target="revisionInfo.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382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129AFAA-9BBE-47EE-BC62-46FF2FF09C68}"/>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5B652B30-99BE-477D-859B-7E833BDECF82}"/>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13A791FF-ABFC-42B0-890B-000BBA4C8B97}"/>
              </a:ext>
            </a:extLst>
          </p:cNvPr>
          <p:cNvSpPr>
            <a:spLocks noGrp="1"/>
          </p:cNvSpPr>
          <p:nvPr>
            <p:ph type="dt" sz="half" idx="10"/>
          </p:nvPr>
        </p:nvSpPr>
        <p:spPr>
          <a:xfrm>
            <a:off x="838200" y="6356350"/>
            <a:ext cx="2743200" cy="365125"/>
          </a:xfrm>
          <a:prstGeom prst="rect">
            <a:avLst/>
          </a:prstGeom>
        </p:spPr>
        <p:txBody>
          <a:bodyPr/>
          <a:lstStyle/>
          <a:p>
            <a:fld id="{645091C5-ED85-481D-827A-0F8B76C05C06}" type="datetimeFigureOut">
              <a:rPr lang="de-DE" smtClean="0"/>
              <a:t>28.05.2025</a:t>
            </a:fld>
            <a:endParaRPr lang="de-DE"/>
          </a:p>
        </p:txBody>
      </p:sp>
      <p:sp>
        <p:nvSpPr>
          <p:cNvPr id="5" name="Fußzeilenplatzhalter 4">
            <a:extLst>
              <a:ext uri="{FF2B5EF4-FFF2-40B4-BE49-F238E27FC236}">
                <a16:creationId xmlns:a16="http://schemas.microsoft.com/office/drawing/2014/main" id="{662929F7-1BA9-4B28-B4CA-BB1F70B8723A}"/>
              </a:ext>
            </a:extLst>
          </p:cNvPr>
          <p:cNvSpPr>
            <a:spLocks noGrp="1"/>
          </p:cNvSpPr>
          <p:nvPr>
            <p:ph type="ftr" sz="quarter" idx="11"/>
          </p:nvPr>
        </p:nvSpPr>
        <p:spPr>
          <a:xfrm>
            <a:off x="4038600" y="6356350"/>
            <a:ext cx="4114800" cy="365125"/>
          </a:xfrm>
          <a:prstGeom prst="rect">
            <a:avLst/>
          </a:prstGeom>
        </p:spPr>
        <p:txBody>
          <a:bodyPr/>
          <a:lstStyle/>
          <a:p>
            <a:endParaRPr lang="de-DE"/>
          </a:p>
        </p:txBody>
      </p:sp>
      <p:sp>
        <p:nvSpPr>
          <p:cNvPr id="6" name="Foliennummernplatzhalter 5">
            <a:extLst>
              <a:ext uri="{FF2B5EF4-FFF2-40B4-BE49-F238E27FC236}">
                <a16:creationId xmlns:a16="http://schemas.microsoft.com/office/drawing/2014/main" id="{B0E23B97-D320-4598-B2FE-753F17C89D4B}"/>
              </a:ext>
            </a:extLst>
          </p:cNvPr>
          <p:cNvSpPr>
            <a:spLocks noGrp="1"/>
          </p:cNvSpPr>
          <p:nvPr>
            <p:ph type="sldNum" sz="quarter" idx="12"/>
          </p:nvPr>
        </p:nvSpPr>
        <p:spPr>
          <a:xfrm>
            <a:off x="8610600" y="6356350"/>
            <a:ext cx="2743200" cy="365125"/>
          </a:xfrm>
          <a:prstGeom prst="rect">
            <a:avLst/>
          </a:prstGeom>
        </p:spPr>
        <p:txBody>
          <a:bodyPr/>
          <a:lstStyle/>
          <a:p>
            <a:fld id="{63EE1BBA-F88F-4D44-8D8D-8BC0C6D210A6}" type="slidenum">
              <a:rPr lang="de-DE" smtClean="0"/>
              <a:t>‹Nr.›</a:t>
            </a:fld>
            <a:endParaRPr lang="de-DE"/>
          </a:p>
        </p:txBody>
      </p:sp>
    </p:spTree>
    <p:extLst>
      <p:ext uri="{BB962C8B-B14F-4D97-AF65-F5344CB8AC3E}">
        <p14:creationId xmlns:p14="http://schemas.microsoft.com/office/powerpoint/2010/main" val="3608547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575306-EFD4-4D54-AF33-1632B8273DE8}"/>
              </a:ext>
            </a:extLst>
          </p:cNvPr>
          <p:cNvSpPr>
            <a:spLocks noGrp="1"/>
          </p:cNvSpPr>
          <p:nvPr>
            <p:ph type="title"/>
          </p:nvPr>
        </p:nvSpPr>
        <p:spPr>
          <a:xfrm>
            <a:off x="831850" y="1709738"/>
            <a:ext cx="10515600" cy="2852737"/>
          </a:xfrm>
          <a:prstGeom prst="rect">
            <a:avLst/>
          </a:prstGeom>
        </p:spPr>
        <p:txBody>
          <a:bodyPr anchor="b"/>
          <a:lstStyle>
            <a:lvl1pPr>
              <a:defRPr sz="6000">
                <a:latin typeface="Arial" panose="020B0604020202020204" pitchFamily="34" charset="0"/>
                <a:cs typeface="Arial" panose="020B0604020202020204" pitchFamily="34" charset="0"/>
              </a:defRPr>
            </a:lvl1pPr>
          </a:lstStyle>
          <a:p>
            <a:r>
              <a:rPr lang="de-DE" dirty="0"/>
              <a:t>Mastertitelformat bearbeiten</a:t>
            </a:r>
          </a:p>
        </p:txBody>
      </p:sp>
      <p:sp>
        <p:nvSpPr>
          <p:cNvPr id="3" name="Textplatzhalter 2">
            <a:extLst>
              <a:ext uri="{FF2B5EF4-FFF2-40B4-BE49-F238E27FC236}">
                <a16:creationId xmlns:a16="http://schemas.microsoft.com/office/drawing/2014/main" id="{BD5D1008-A0C8-4790-972A-2B2A6ECDF5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Tree>
    <p:extLst>
      <p:ext uri="{BB962C8B-B14F-4D97-AF65-F5344CB8AC3E}">
        <p14:creationId xmlns:p14="http://schemas.microsoft.com/office/powerpoint/2010/main" val="736914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934D2-AAFC-4114-9CDC-3828731EE364}"/>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
        <p:nvSpPr>
          <p:cNvPr id="3" name="Inhaltsplatzhalter 2">
            <a:extLst>
              <a:ext uri="{FF2B5EF4-FFF2-40B4-BE49-F238E27FC236}">
                <a16:creationId xmlns:a16="http://schemas.microsoft.com/office/drawing/2014/main" id="{262A0235-45BC-440E-AAF4-723CC0A54215}"/>
              </a:ext>
            </a:extLst>
          </p:cNvPr>
          <p:cNvSpPr>
            <a:spLocks noGrp="1"/>
          </p:cNvSpPr>
          <p:nvPr>
            <p:ph sz="half" idx="1"/>
          </p:nvPr>
        </p:nvSpPr>
        <p:spPr>
          <a:xfrm>
            <a:off x="838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6736CD9D-B741-44C8-8E35-1BC3D57C3182}"/>
              </a:ext>
            </a:extLst>
          </p:cNvPr>
          <p:cNvSpPr>
            <a:spLocks noGrp="1"/>
          </p:cNvSpPr>
          <p:nvPr>
            <p:ph sz="half" idx="2"/>
          </p:nvPr>
        </p:nvSpPr>
        <p:spPr>
          <a:xfrm>
            <a:off x="6172200" y="1825625"/>
            <a:ext cx="5181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333335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8427AC-9839-4219-9A0F-73207DE99C76}"/>
              </a:ext>
            </a:extLst>
          </p:cNvPr>
          <p:cNvSpPr>
            <a:spLocks noGrp="1"/>
          </p:cNvSpPr>
          <p:nvPr>
            <p:ph type="title"/>
          </p:nvPr>
        </p:nvSpPr>
        <p:spPr>
          <a:xfrm>
            <a:off x="838200" y="365125"/>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de-DE" dirty="0"/>
              <a:t>Mastertitelformat bearbeiten</a:t>
            </a:r>
          </a:p>
        </p:txBody>
      </p:sp>
    </p:spTree>
    <p:extLst>
      <p:ext uri="{BB962C8B-B14F-4D97-AF65-F5344CB8AC3E}">
        <p14:creationId xmlns:p14="http://schemas.microsoft.com/office/powerpoint/2010/main" val="1120899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1243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sv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Grafik 6" descr="Ein Pinselstrich">
            <a:extLst>
              <a:ext uri="{FF2B5EF4-FFF2-40B4-BE49-F238E27FC236}">
                <a16:creationId xmlns:a16="http://schemas.microsoft.com/office/drawing/2014/main" id="{7008F972-9B76-4015-868C-BBE8F604C2D6}"/>
              </a:ext>
            </a:extLst>
          </p:cNvPr>
          <p:cNvPicPr>
            <a:picLocks noChangeAspect="1"/>
          </p:cNvPicPr>
          <p:nvPr userDrawn="1"/>
        </p:nvPicPr>
        <p:blipFill>
          <a:blip r:embed="rId8">
            <a:extLst>
              <a:ext uri="{96DAC541-7B7A-43D3-8B79-37D633B846F1}">
                <asvg:svgBlip xmlns:asvg="http://schemas.microsoft.com/office/drawing/2016/SVG/main" r:embed="rId9"/>
              </a:ext>
            </a:extLst>
          </a:blip>
          <a:stretch/>
        </p:blipFill>
        <p:spPr bwMode="auto">
          <a:xfrm>
            <a:off x="4137197" y="6088478"/>
            <a:ext cx="3590234" cy="944310"/>
          </a:xfrm>
          <a:prstGeom prst="rect">
            <a:avLst/>
          </a:prstGeom>
        </p:spPr>
      </p:pic>
      <p:sp>
        <p:nvSpPr>
          <p:cNvPr id="8" name="Slide Number Placeholder 5">
            <a:extLst>
              <a:ext uri="{FF2B5EF4-FFF2-40B4-BE49-F238E27FC236}">
                <a16:creationId xmlns:a16="http://schemas.microsoft.com/office/drawing/2014/main" id="{7B1F0C98-E287-4848-A344-09F890479653}"/>
              </a:ext>
            </a:extLst>
          </p:cNvPr>
          <p:cNvSpPr txBox="1"/>
          <p:nvPr userDrawn="1"/>
        </p:nvSpPr>
        <p:spPr bwMode="auto">
          <a:xfrm>
            <a:off x="4498462" y="6466152"/>
            <a:ext cx="2212789" cy="188964"/>
          </a:xfrm>
          <a:prstGeom prst="rect">
            <a:avLst/>
          </a:prstGeom>
          <a:grpFill/>
        </p:spPr>
        <p:txBody>
          <a:bodyPr vert="horz" lIns="91440" tIns="45720" rIns="91440" bIns="45720" rtlCol="0" anchor="ctr"/>
          <a:lstStyle>
            <a:defPPr>
              <a:defRPr lang="en-US"/>
            </a:defPPr>
            <a:lvl1pPr marL="0" algn="r" defTabSz="457200">
              <a:defRPr sz="1100">
                <a:solidFill>
                  <a:srgbClr val="8C98C5"/>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de-DE" sz="600" b="0" dirty="0">
                <a:solidFill>
                  <a:schemeClr val="bg1"/>
                </a:solidFill>
                <a:latin typeface="Arial"/>
                <a:ea typeface="Calibri"/>
                <a:cs typeface="Arial"/>
              </a:rPr>
              <a:t>www.politischebildung.schule.bayern.de</a:t>
            </a:r>
            <a:endParaRPr sz="1050" dirty="0"/>
          </a:p>
        </p:txBody>
      </p:sp>
      <p:pic>
        <p:nvPicPr>
          <p:cNvPr id="9" name="Grafik 8" descr="Ein Pinselstrich">
            <a:extLst>
              <a:ext uri="{FF2B5EF4-FFF2-40B4-BE49-F238E27FC236}">
                <a16:creationId xmlns:a16="http://schemas.microsoft.com/office/drawing/2014/main" id="{7FDA39BC-BE98-435A-BC33-E85D11D1275A}"/>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338983" y="6281628"/>
            <a:ext cx="4244335" cy="466878"/>
          </a:xfrm>
          <a:prstGeom prst="rect">
            <a:avLst/>
          </a:prstGeom>
        </p:spPr>
      </p:pic>
      <p:pic>
        <p:nvPicPr>
          <p:cNvPr id="10" name="Grafik 9" descr="Ein Pinselstrich">
            <a:extLst>
              <a:ext uri="{FF2B5EF4-FFF2-40B4-BE49-F238E27FC236}">
                <a16:creationId xmlns:a16="http://schemas.microsoft.com/office/drawing/2014/main" id="{0C2AAF5E-8FF3-4D66-8639-03C6929170D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p:blipFill>
        <p:spPr bwMode="auto">
          <a:xfrm>
            <a:off x="6940684" y="6327194"/>
            <a:ext cx="4912333" cy="466878"/>
          </a:xfrm>
          <a:prstGeom prst="rect">
            <a:avLst/>
          </a:prstGeom>
        </p:spPr>
      </p:pic>
      <p:pic>
        <p:nvPicPr>
          <p:cNvPr id="3" name="Grafik 2">
            <a:extLst>
              <a:ext uri="{FF2B5EF4-FFF2-40B4-BE49-F238E27FC236}">
                <a16:creationId xmlns:a16="http://schemas.microsoft.com/office/drawing/2014/main" id="{108CF5A1-5613-4C54-B25E-8A34897FCEB9}"/>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1918" y="6358056"/>
            <a:ext cx="390450" cy="390450"/>
          </a:xfrm>
          <a:prstGeom prst="rect">
            <a:avLst/>
          </a:prstGeom>
        </p:spPr>
      </p:pic>
    </p:spTree>
    <p:extLst>
      <p:ext uri="{BB962C8B-B14F-4D97-AF65-F5344CB8AC3E}">
        <p14:creationId xmlns:p14="http://schemas.microsoft.com/office/powerpoint/2010/main" val="3757143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7469676-6126-4408-83BC-0E3E5F2BE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3726" y="1242204"/>
            <a:ext cx="9784548" cy="4153288"/>
          </a:xfrm>
          <a:prstGeom prst="rect">
            <a:avLst/>
          </a:prstGeom>
        </p:spPr>
      </p:pic>
    </p:spTree>
    <p:extLst>
      <p:ext uri="{BB962C8B-B14F-4D97-AF65-F5344CB8AC3E}">
        <p14:creationId xmlns:p14="http://schemas.microsoft.com/office/powerpoint/2010/main" val="3694697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draußen, Kleidung, Berg, Wolke enthält.&#10;&#10;KI-generierte Inhalte können fehlerhaft sein.">
            <a:extLst>
              <a:ext uri="{FF2B5EF4-FFF2-40B4-BE49-F238E27FC236}">
                <a16:creationId xmlns:a16="http://schemas.microsoft.com/office/drawing/2014/main" id="{8BDDE4F2-E709-FF3A-61C1-552D6EF215B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75377" y="210184"/>
            <a:ext cx="4041246" cy="6061869"/>
          </a:xfrm>
        </p:spPr>
      </p:pic>
    </p:spTree>
    <p:extLst>
      <p:ext uri="{BB962C8B-B14F-4D97-AF65-F5344CB8AC3E}">
        <p14:creationId xmlns:p14="http://schemas.microsoft.com/office/powerpoint/2010/main" val="3041670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4B789E-2BC9-CBF0-5ED3-90E65CC70239}"/>
              </a:ext>
            </a:extLst>
          </p:cNvPr>
          <p:cNvSpPr>
            <a:spLocks noGrp="1"/>
          </p:cNvSpPr>
          <p:nvPr>
            <p:ph type="title"/>
          </p:nvPr>
        </p:nvSpPr>
        <p:spPr>
          <a:xfrm>
            <a:off x="530860" y="500062"/>
            <a:ext cx="11130280" cy="1325563"/>
          </a:xfrm>
        </p:spPr>
        <p:txBody>
          <a:bodyPr/>
          <a:lstStyle/>
          <a:p>
            <a:r>
              <a:rPr lang="de-DE" sz="3600" dirty="0"/>
              <a:t>Tourismus und Umweltschutz – Geht das zusammen?</a:t>
            </a:r>
          </a:p>
        </p:txBody>
      </p:sp>
      <p:sp>
        <p:nvSpPr>
          <p:cNvPr id="3" name="Inhaltsplatzhalter 2">
            <a:extLst>
              <a:ext uri="{FF2B5EF4-FFF2-40B4-BE49-F238E27FC236}">
                <a16:creationId xmlns:a16="http://schemas.microsoft.com/office/drawing/2014/main" id="{54DC2DEA-5C62-A992-3C6A-9B8025D37ACF}"/>
              </a:ext>
            </a:extLst>
          </p:cNvPr>
          <p:cNvSpPr>
            <a:spLocks noGrp="1"/>
          </p:cNvSpPr>
          <p:nvPr>
            <p:ph idx="1"/>
          </p:nvPr>
        </p:nvSpPr>
        <p:spPr/>
        <p:txBody>
          <a:bodyPr/>
          <a:lstStyle/>
          <a:p>
            <a:pPr marL="0" indent="0">
              <a:buNone/>
            </a:pPr>
            <a:r>
              <a:rPr lang="de-DE" dirty="0"/>
              <a:t>1 Erklärt die politische Maßnahme in eigenen Worten.</a:t>
            </a:r>
          </a:p>
          <a:p>
            <a:pPr marL="0" indent="0">
              <a:buNone/>
            </a:pPr>
            <a:r>
              <a:rPr lang="de-DE" dirty="0"/>
              <a:t>2 Überlegt euch Vor- und Nachteile dieser Maßnahme.</a:t>
            </a:r>
          </a:p>
          <a:p>
            <a:pPr marL="0" indent="0">
              <a:buNone/>
            </a:pPr>
            <a:r>
              <a:rPr lang="de-DE" dirty="0"/>
              <a:t>3 Diskutiert, ob ihr die Maßnahme für sinnvoll erachtet.</a:t>
            </a:r>
          </a:p>
          <a:p>
            <a:pPr marL="514350" indent="-514350">
              <a:buAutoNum type="arabicPeriod"/>
            </a:pPr>
            <a:endParaRPr lang="de-DE" dirty="0"/>
          </a:p>
          <a:p>
            <a:pPr marL="0" indent="0">
              <a:buNone/>
            </a:pPr>
            <a:r>
              <a:rPr lang="de-DE" dirty="0"/>
              <a:t>Stellt eure Ergebnisse anschließend kurz vor!</a:t>
            </a:r>
          </a:p>
          <a:p>
            <a:pPr marL="514350" indent="-514350">
              <a:buAutoNum type="arabicPeriod"/>
            </a:pPr>
            <a:endParaRPr lang="de-DE" dirty="0"/>
          </a:p>
          <a:p>
            <a:pPr marL="0" indent="0">
              <a:buNone/>
            </a:pPr>
            <a:endParaRPr lang="de-DE" dirty="0"/>
          </a:p>
        </p:txBody>
      </p:sp>
    </p:spTree>
    <p:extLst>
      <p:ext uri="{BB962C8B-B14F-4D97-AF65-F5344CB8AC3E}">
        <p14:creationId xmlns:p14="http://schemas.microsoft.com/office/powerpoint/2010/main" val="725380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B3DD82C5-01D0-41D3-9A0A-361A931E3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2261" y="3429000"/>
            <a:ext cx="4153624" cy="2769082"/>
          </a:xfrm>
          <a:prstGeom prst="rect">
            <a:avLst/>
          </a:prstGeom>
        </p:spPr>
      </p:pic>
      <p:sp>
        <p:nvSpPr>
          <p:cNvPr id="7" name="Textfeld 6">
            <a:extLst>
              <a:ext uri="{FF2B5EF4-FFF2-40B4-BE49-F238E27FC236}">
                <a16:creationId xmlns:a16="http://schemas.microsoft.com/office/drawing/2014/main" id="{72168217-CE55-41AF-8F5D-C5C29193EB6C}"/>
              </a:ext>
            </a:extLst>
          </p:cNvPr>
          <p:cNvSpPr txBox="1"/>
          <p:nvPr/>
        </p:nvSpPr>
        <p:spPr>
          <a:xfrm>
            <a:off x="6205986" y="5201729"/>
            <a:ext cx="4106174" cy="830997"/>
          </a:xfrm>
          <a:prstGeom prst="rect">
            <a:avLst/>
          </a:prstGeom>
          <a:noFill/>
        </p:spPr>
        <p:txBody>
          <a:bodyPr wrap="square" rtlCol="0">
            <a:spAutoFit/>
          </a:bodyPr>
          <a:lstStyle/>
          <a:p>
            <a:pPr algn="ctr"/>
            <a:r>
              <a:rPr lang="de-DE" sz="2400" dirty="0">
                <a:solidFill>
                  <a:schemeClr val="bg1"/>
                </a:solidFill>
                <a:latin typeface="Arial" panose="020B0604020202020204" pitchFamily="34" charset="0"/>
                <a:cs typeface="Arial" panose="020B0604020202020204" pitchFamily="34" charset="0"/>
              </a:rPr>
              <a:t>Verbot von Kreuzfahrtschiffen</a:t>
            </a:r>
          </a:p>
        </p:txBody>
      </p:sp>
      <p:pic>
        <p:nvPicPr>
          <p:cNvPr id="9" name="Grafik 8">
            <a:extLst>
              <a:ext uri="{FF2B5EF4-FFF2-40B4-BE49-F238E27FC236}">
                <a16:creationId xmlns:a16="http://schemas.microsoft.com/office/drawing/2014/main" id="{7AABE1AA-C5AA-4615-9C4C-957D5D5B4B90}"/>
              </a:ext>
            </a:extLst>
          </p:cNvPr>
          <p:cNvPicPr>
            <a:picLocks noChangeAspect="1"/>
          </p:cNvPicPr>
          <p:nvPr/>
        </p:nvPicPr>
        <p:blipFill rotWithShape="1">
          <a:blip r:embed="rId3">
            <a:extLst>
              <a:ext uri="{28A0092B-C50C-407E-A947-70E740481C1C}">
                <a14:useLocalDpi xmlns:a14="http://schemas.microsoft.com/office/drawing/2010/main" val="0"/>
              </a:ext>
            </a:extLst>
          </a:blip>
          <a:srcRect l="8246" b="24014"/>
          <a:stretch/>
        </p:blipFill>
        <p:spPr>
          <a:xfrm>
            <a:off x="1601635" y="496019"/>
            <a:ext cx="4153624" cy="2769082"/>
          </a:xfrm>
          <a:prstGeom prst="rect">
            <a:avLst/>
          </a:prstGeom>
        </p:spPr>
      </p:pic>
      <p:sp>
        <p:nvSpPr>
          <p:cNvPr id="10" name="Textfeld 9">
            <a:extLst>
              <a:ext uri="{FF2B5EF4-FFF2-40B4-BE49-F238E27FC236}">
                <a16:creationId xmlns:a16="http://schemas.microsoft.com/office/drawing/2014/main" id="{A9CC0C6C-57C0-482E-8566-D7734047162D}"/>
              </a:ext>
            </a:extLst>
          </p:cNvPr>
          <p:cNvSpPr txBox="1"/>
          <p:nvPr/>
        </p:nvSpPr>
        <p:spPr>
          <a:xfrm>
            <a:off x="1649085" y="2610929"/>
            <a:ext cx="4106174" cy="461665"/>
          </a:xfrm>
          <a:prstGeom prst="rect">
            <a:avLst/>
          </a:prstGeom>
          <a:noFill/>
        </p:spPr>
        <p:txBody>
          <a:bodyPr wrap="square" rtlCol="0">
            <a:spAutoFit/>
          </a:bodyPr>
          <a:lstStyle/>
          <a:p>
            <a:pPr algn="ctr"/>
            <a:r>
              <a:rPr lang="de-DE" sz="2400" dirty="0">
                <a:solidFill>
                  <a:schemeClr val="bg1"/>
                </a:solidFill>
                <a:latin typeface="Arial" panose="020B0604020202020204" pitchFamily="34" charset="0"/>
                <a:cs typeface="Arial" panose="020B0604020202020204" pitchFamily="34" charset="0"/>
              </a:rPr>
              <a:t>Umweltsteuern für Touristen</a:t>
            </a:r>
          </a:p>
        </p:txBody>
      </p:sp>
      <p:pic>
        <p:nvPicPr>
          <p:cNvPr id="12" name="Grafik 11">
            <a:extLst>
              <a:ext uri="{FF2B5EF4-FFF2-40B4-BE49-F238E27FC236}">
                <a16:creationId xmlns:a16="http://schemas.microsoft.com/office/drawing/2014/main" id="{FF0D41E4-D3F3-4F3F-A933-23DE2FC3928F}"/>
              </a:ext>
            </a:extLst>
          </p:cNvPr>
          <p:cNvPicPr>
            <a:picLocks noChangeAspect="1"/>
          </p:cNvPicPr>
          <p:nvPr/>
        </p:nvPicPr>
        <p:blipFill rotWithShape="1">
          <a:blip r:embed="rId4">
            <a:extLst>
              <a:ext uri="{28A0092B-C50C-407E-A947-70E740481C1C}">
                <a14:useLocalDpi xmlns:a14="http://schemas.microsoft.com/office/drawing/2010/main" val="0"/>
              </a:ext>
            </a:extLst>
          </a:blip>
          <a:srcRect l="2593" t="13417"/>
          <a:stretch/>
        </p:blipFill>
        <p:spPr>
          <a:xfrm>
            <a:off x="6182261" y="496019"/>
            <a:ext cx="4153624" cy="2769082"/>
          </a:xfrm>
          <a:prstGeom prst="rect">
            <a:avLst/>
          </a:prstGeom>
        </p:spPr>
      </p:pic>
      <p:sp>
        <p:nvSpPr>
          <p:cNvPr id="13" name="Textfeld 12">
            <a:extLst>
              <a:ext uri="{FF2B5EF4-FFF2-40B4-BE49-F238E27FC236}">
                <a16:creationId xmlns:a16="http://schemas.microsoft.com/office/drawing/2014/main" id="{1B9B311B-81A9-4379-8338-63ED196F1DFC}"/>
              </a:ext>
            </a:extLst>
          </p:cNvPr>
          <p:cNvSpPr txBox="1"/>
          <p:nvPr/>
        </p:nvSpPr>
        <p:spPr>
          <a:xfrm>
            <a:off x="6229711" y="2241597"/>
            <a:ext cx="4106174" cy="830997"/>
          </a:xfrm>
          <a:prstGeom prst="rect">
            <a:avLst/>
          </a:prstGeom>
          <a:noFill/>
        </p:spPr>
        <p:txBody>
          <a:bodyPr wrap="square" rtlCol="0">
            <a:spAutoFit/>
          </a:bodyPr>
          <a:lstStyle/>
          <a:p>
            <a:pPr algn="ctr"/>
            <a:r>
              <a:rPr lang="de-DE" sz="2400" dirty="0">
                <a:solidFill>
                  <a:schemeClr val="bg1"/>
                </a:solidFill>
                <a:latin typeface="Arial" panose="020B0604020202020204" pitchFamily="34" charset="0"/>
                <a:cs typeface="Arial" panose="020B0604020202020204" pitchFamily="34" charset="0"/>
              </a:rPr>
              <a:t>Begrenzung von Touristen in Naturschutzgebieten</a:t>
            </a:r>
          </a:p>
        </p:txBody>
      </p:sp>
      <p:pic>
        <p:nvPicPr>
          <p:cNvPr id="15" name="Grafik 14">
            <a:extLst>
              <a:ext uri="{FF2B5EF4-FFF2-40B4-BE49-F238E27FC236}">
                <a16:creationId xmlns:a16="http://schemas.microsoft.com/office/drawing/2014/main" id="{3B29084E-D585-4854-BB6A-940A0CB7FF36}"/>
              </a:ext>
            </a:extLst>
          </p:cNvPr>
          <p:cNvPicPr>
            <a:picLocks noChangeAspect="1"/>
          </p:cNvPicPr>
          <p:nvPr/>
        </p:nvPicPr>
        <p:blipFill rotWithShape="1">
          <a:blip r:embed="rId5">
            <a:extLst>
              <a:ext uri="{28A0092B-C50C-407E-A947-70E740481C1C}">
                <a14:useLocalDpi xmlns:a14="http://schemas.microsoft.com/office/drawing/2010/main" val="0"/>
              </a:ext>
            </a:extLst>
          </a:blip>
          <a:srcRect r="7284" b="17587"/>
          <a:stretch/>
        </p:blipFill>
        <p:spPr>
          <a:xfrm>
            <a:off x="1601635" y="3429000"/>
            <a:ext cx="4153624" cy="2769082"/>
          </a:xfrm>
          <a:prstGeom prst="rect">
            <a:avLst/>
          </a:prstGeom>
        </p:spPr>
      </p:pic>
      <p:sp>
        <p:nvSpPr>
          <p:cNvPr id="16" name="Textfeld 15">
            <a:extLst>
              <a:ext uri="{FF2B5EF4-FFF2-40B4-BE49-F238E27FC236}">
                <a16:creationId xmlns:a16="http://schemas.microsoft.com/office/drawing/2014/main" id="{44A149CF-53C8-45AC-AA60-D41CF9E5B6F2}"/>
              </a:ext>
            </a:extLst>
          </p:cNvPr>
          <p:cNvSpPr txBox="1"/>
          <p:nvPr/>
        </p:nvSpPr>
        <p:spPr>
          <a:xfrm>
            <a:off x="1660948" y="5303642"/>
            <a:ext cx="4106174" cy="830997"/>
          </a:xfrm>
          <a:prstGeom prst="rect">
            <a:avLst/>
          </a:prstGeom>
          <a:noFill/>
        </p:spPr>
        <p:txBody>
          <a:bodyPr wrap="square" rtlCol="0">
            <a:spAutoFit/>
          </a:bodyPr>
          <a:lstStyle/>
          <a:p>
            <a:pPr algn="ctr"/>
            <a:r>
              <a:rPr lang="de-DE" sz="2400" dirty="0">
                <a:solidFill>
                  <a:schemeClr val="bg1"/>
                </a:solidFill>
                <a:latin typeface="Arial" panose="020B0604020202020204" pitchFamily="34" charset="0"/>
                <a:cs typeface="Arial" panose="020B0604020202020204" pitchFamily="34" charset="0"/>
              </a:rPr>
              <a:t>Förderung nachhaltiger Unterkünfte</a:t>
            </a:r>
          </a:p>
        </p:txBody>
      </p:sp>
    </p:spTree>
    <p:extLst>
      <p:ext uri="{BB962C8B-B14F-4D97-AF65-F5344CB8AC3E}">
        <p14:creationId xmlns:p14="http://schemas.microsoft.com/office/powerpoint/2010/main" val="1118539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26DD38-3298-4A3D-8EF6-2B3BEA1D1776}"/>
              </a:ext>
            </a:extLst>
          </p:cNvPr>
          <p:cNvSpPr/>
          <p:nvPr/>
        </p:nvSpPr>
        <p:spPr>
          <a:xfrm>
            <a:off x="1010729" y="1896705"/>
            <a:ext cx="10170542" cy="1938992"/>
          </a:xfrm>
          <a:prstGeom prst="rect">
            <a:avLst/>
          </a:prstGeom>
        </p:spPr>
        <p:txBody>
          <a:bodyPr wrap="square">
            <a:spAutoFit/>
          </a:bodyPr>
          <a:lstStyle/>
          <a:p>
            <a:r>
              <a:rPr lang="de-DE" sz="2400" dirty="0">
                <a:latin typeface="Arial" panose="020B0604020202020204" pitchFamily="34" charset="0"/>
                <a:cs typeface="Arial" panose="020B0604020202020204" pitchFamily="34" charset="0"/>
              </a:rPr>
              <a:t>Der Staat schützt auch in Verantwortung für die künftigen Generationen die natürlichen Lebensgrundlagen und die Tiere im Rahmen der verfassungsmäßigen Ordnung durch die Gesetzgebung und nach Maßgabe von Gesetz und Recht durch die vollziehende Gewalt und die Rechtsprechung.</a:t>
            </a:r>
          </a:p>
        </p:txBody>
      </p:sp>
      <p:sp>
        <p:nvSpPr>
          <p:cNvPr id="5" name="Rechteck 4">
            <a:extLst>
              <a:ext uri="{FF2B5EF4-FFF2-40B4-BE49-F238E27FC236}">
                <a16:creationId xmlns:a16="http://schemas.microsoft.com/office/drawing/2014/main" id="{1066D32B-688B-4AA8-8EB2-EA4ACCCBAC34}"/>
              </a:ext>
            </a:extLst>
          </p:cNvPr>
          <p:cNvSpPr/>
          <p:nvPr/>
        </p:nvSpPr>
        <p:spPr>
          <a:xfrm>
            <a:off x="845389" y="595223"/>
            <a:ext cx="10335882" cy="793629"/>
          </a:xfrm>
          <a:prstGeom prst="rect">
            <a:avLst/>
          </a:prstGeom>
          <a:solidFill>
            <a:srgbClr val="65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cs typeface="Arial" panose="020B0604020202020204" pitchFamily="34" charset="0"/>
              </a:rPr>
              <a:t>Art. 20a GG</a:t>
            </a:r>
          </a:p>
        </p:txBody>
      </p:sp>
    </p:spTree>
    <p:extLst>
      <p:ext uri="{BB962C8B-B14F-4D97-AF65-F5344CB8AC3E}">
        <p14:creationId xmlns:p14="http://schemas.microsoft.com/office/powerpoint/2010/main" val="1123630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A626DD38-3298-4A3D-8EF6-2B3BEA1D1776}"/>
              </a:ext>
            </a:extLst>
          </p:cNvPr>
          <p:cNvSpPr/>
          <p:nvPr/>
        </p:nvSpPr>
        <p:spPr>
          <a:xfrm>
            <a:off x="1010729" y="1896705"/>
            <a:ext cx="10170542" cy="1569660"/>
          </a:xfrm>
          <a:prstGeom prst="rect">
            <a:avLst/>
          </a:prstGeom>
        </p:spPr>
        <p:txBody>
          <a:bodyPr wrap="square">
            <a:spAutoFit/>
          </a:bodyPr>
          <a:lstStyle/>
          <a:p>
            <a:r>
              <a:rPr lang="de-DE" sz="2400" dirty="0">
                <a:latin typeface="Arial" panose="020B0604020202020204" pitchFamily="34" charset="0"/>
                <a:cs typeface="Arial" panose="020B0604020202020204" pitchFamily="34" charset="0"/>
              </a:rPr>
              <a:t>(1) Der Schutz der natürlichen Lebensgrundlagen ist, auch eingedenk der Verantwortung für die kommenden Generationen, der besonderen Fürsorge jedes einzelnen und der staatlichen Gemeinschaft anvertraut. (…)</a:t>
            </a:r>
          </a:p>
        </p:txBody>
      </p:sp>
      <p:sp>
        <p:nvSpPr>
          <p:cNvPr id="5" name="Rechteck 4">
            <a:extLst>
              <a:ext uri="{FF2B5EF4-FFF2-40B4-BE49-F238E27FC236}">
                <a16:creationId xmlns:a16="http://schemas.microsoft.com/office/drawing/2014/main" id="{1066D32B-688B-4AA8-8EB2-EA4ACCCBAC34}"/>
              </a:ext>
            </a:extLst>
          </p:cNvPr>
          <p:cNvSpPr/>
          <p:nvPr/>
        </p:nvSpPr>
        <p:spPr>
          <a:xfrm>
            <a:off x="845389" y="595223"/>
            <a:ext cx="10335882" cy="793629"/>
          </a:xfrm>
          <a:prstGeom prst="rect">
            <a:avLst/>
          </a:prstGeom>
          <a:solidFill>
            <a:srgbClr val="6524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dirty="0">
                <a:latin typeface="Arial" panose="020B0604020202020204" pitchFamily="34" charset="0"/>
                <a:cs typeface="Arial" panose="020B0604020202020204" pitchFamily="34" charset="0"/>
              </a:rPr>
              <a:t>Art. 141 BV</a:t>
            </a:r>
          </a:p>
        </p:txBody>
      </p:sp>
    </p:spTree>
    <p:extLst>
      <p:ext uri="{BB962C8B-B14F-4D97-AF65-F5344CB8AC3E}">
        <p14:creationId xmlns:p14="http://schemas.microsoft.com/office/powerpoint/2010/main" val="2383366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616D20-CA53-49A5-B434-41CC377F238D}"/>
              </a:ext>
            </a:extLst>
          </p:cNvPr>
          <p:cNvSpPr>
            <a:spLocks noGrp="1"/>
          </p:cNvSpPr>
          <p:nvPr>
            <p:ph type="title"/>
          </p:nvPr>
        </p:nvSpPr>
        <p:spPr>
          <a:xfrm>
            <a:off x="838200" y="618326"/>
            <a:ext cx="10515600" cy="1325563"/>
          </a:xfrm>
        </p:spPr>
        <p:txBody>
          <a:bodyPr/>
          <a:lstStyle/>
          <a:p>
            <a:r>
              <a:rPr lang="de-DE" sz="2400" dirty="0">
                <a:latin typeface="Arial" panose="020B0604020202020204" pitchFamily="34" charset="0"/>
                <a:cs typeface="Arial" panose="020B0604020202020204" pitchFamily="34" charset="0"/>
              </a:rPr>
              <a:t>Bildquellen</a:t>
            </a:r>
          </a:p>
        </p:txBody>
      </p:sp>
      <p:sp>
        <p:nvSpPr>
          <p:cNvPr id="4" name="Textfeld 3">
            <a:extLst>
              <a:ext uri="{FF2B5EF4-FFF2-40B4-BE49-F238E27FC236}">
                <a16:creationId xmlns:a16="http://schemas.microsoft.com/office/drawing/2014/main" id="{91048FF9-02BE-4CDB-AC43-7FA6630461C1}"/>
              </a:ext>
            </a:extLst>
          </p:cNvPr>
          <p:cNvSpPr txBox="1"/>
          <p:nvPr/>
        </p:nvSpPr>
        <p:spPr>
          <a:xfrm>
            <a:off x="838200" y="1046097"/>
            <a:ext cx="10219441" cy="738664"/>
          </a:xfrm>
          <a:prstGeom prst="rect">
            <a:avLst/>
          </a:prstGeom>
          <a:noFill/>
        </p:spPr>
        <p:txBody>
          <a:bodyPr wrap="square" rtlCol="0">
            <a:spAutoFit/>
          </a:bodyPr>
          <a:lstStyle/>
          <a:p>
            <a:r>
              <a:rPr lang="de-DE" sz="1400" dirty="0">
                <a:latin typeface="Arial" panose="020B0604020202020204" pitchFamily="34" charset="0"/>
                <a:cs typeface="Arial" panose="020B0604020202020204" pitchFamily="34" charset="0"/>
              </a:rPr>
              <a:t>Folie 2 KI-erzeugtes Bild, erstellt mit Dall-E, 31.03.2025</a:t>
            </a:r>
          </a:p>
          <a:p>
            <a:r>
              <a:rPr lang="de-DE" sz="1400" dirty="0">
                <a:latin typeface="Arial" panose="020B0604020202020204" pitchFamily="34" charset="0"/>
                <a:cs typeface="Arial" panose="020B0604020202020204" pitchFamily="34" charset="0"/>
              </a:rPr>
              <a:t>Folie 4 Anna N via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 </a:t>
            </a:r>
            <a:r>
              <a:rPr lang="de-DE" sz="1400" dirty="0" err="1">
                <a:latin typeface="Arial" panose="020B0604020202020204" pitchFamily="34" charset="0"/>
                <a:cs typeface="Arial" panose="020B0604020202020204" pitchFamily="34" charset="0"/>
              </a:rPr>
              <a:t>Asitha</a:t>
            </a:r>
            <a:r>
              <a:rPr lang="de-DE" sz="1400" dirty="0">
                <a:latin typeface="Arial" panose="020B0604020202020204" pitchFamily="34" charset="0"/>
                <a:cs typeface="Arial" panose="020B0604020202020204" pitchFamily="34" charset="0"/>
              </a:rPr>
              <a:t> </a:t>
            </a:r>
            <a:r>
              <a:rPr lang="de-DE" sz="1400" dirty="0" err="1">
                <a:latin typeface="Arial" panose="020B0604020202020204" pitchFamily="34" charset="0"/>
                <a:cs typeface="Arial" panose="020B0604020202020204" pitchFamily="34" charset="0"/>
              </a:rPr>
              <a:t>Goonewardena</a:t>
            </a:r>
            <a:r>
              <a:rPr lang="de-DE" sz="1400" dirty="0">
                <a:latin typeface="Arial" panose="020B0604020202020204" pitchFamily="34" charset="0"/>
                <a:cs typeface="Arial" panose="020B0604020202020204" pitchFamily="34" charset="0"/>
              </a:rPr>
              <a:t> via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 Azzedine </a:t>
            </a:r>
            <a:r>
              <a:rPr lang="de-DE" sz="1400" dirty="0" err="1">
                <a:latin typeface="Arial" panose="020B0604020202020204" pitchFamily="34" charset="0"/>
                <a:cs typeface="Arial" panose="020B0604020202020204" pitchFamily="34" charset="0"/>
              </a:rPr>
              <a:t>Rouichi</a:t>
            </a:r>
            <a:r>
              <a:rPr lang="de-DE" sz="1400" dirty="0">
                <a:latin typeface="Arial" panose="020B0604020202020204" pitchFamily="34" charset="0"/>
                <a:cs typeface="Arial" panose="020B0604020202020204" pitchFamily="34" charset="0"/>
              </a:rPr>
              <a:t> via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 Georgia Morales via </a:t>
            </a:r>
            <a:r>
              <a:rPr lang="de-DE" sz="1400" dirty="0" err="1">
                <a:latin typeface="Arial" panose="020B0604020202020204" pitchFamily="34" charset="0"/>
                <a:cs typeface="Arial" panose="020B0604020202020204" pitchFamily="34" charset="0"/>
              </a:rPr>
              <a:t>unsplash</a:t>
            </a:r>
            <a:r>
              <a:rPr lang="de-DE" sz="1400" dirty="0">
                <a:latin typeface="Arial" panose="020B0604020202020204" pitchFamily="34" charset="0"/>
                <a:cs typeface="Arial" panose="020B0604020202020204" pitchFamily="34" charset="0"/>
              </a:rPr>
              <a:t> (DL vom 4.4.2025)</a:t>
            </a:r>
          </a:p>
        </p:txBody>
      </p:sp>
    </p:spTree>
    <p:extLst>
      <p:ext uri="{BB962C8B-B14F-4D97-AF65-F5344CB8AC3E}">
        <p14:creationId xmlns:p14="http://schemas.microsoft.com/office/powerpoint/2010/main" val="2893606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40C73E3-138E-4A69-89A8-9720B7645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24" y="2371113"/>
            <a:ext cx="4593336" cy="1322324"/>
          </a:xfrm>
          <a:prstGeom prst="rect">
            <a:avLst/>
          </a:prstGeom>
        </p:spPr>
      </p:pic>
      <p:sp>
        <p:nvSpPr>
          <p:cNvPr id="6" name="Textfeld 5">
            <a:extLst>
              <a:ext uri="{FF2B5EF4-FFF2-40B4-BE49-F238E27FC236}">
                <a16:creationId xmlns:a16="http://schemas.microsoft.com/office/drawing/2014/main" id="{AEAC8428-AEA9-4B82-8EC6-909ACC209338}"/>
              </a:ext>
            </a:extLst>
          </p:cNvPr>
          <p:cNvSpPr txBox="1"/>
          <p:nvPr/>
        </p:nvSpPr>
        <p:spPr>
          <a:xfrm>
            <a:off x="1280160" y="3949469"/>
            <a:ext cx="9500616" cy="369332"/>
          </a:xfrm>
          <a:prstGeom prst="rect">
            <a:avLst/>
          </a:prstGeom>
          <a:noFill/>
        </p:spPr>
        <p:txBody>
          <a:bodyPr wrap="square" rtlCol="0">
            <a:spAutoFit/>
          </a:bodyPr>
          <a:lstStyle/>
          <a:p>
            <a:pPr algn="ctr"/>
            <a:r>
              <a:rPr lang="de-DE" dirty="0">
                <a:latin typeface="Arial" panose="020B0604020202020204" pitchFamily="34" charset="0"/>
                <a:cs typeface="Arial" panose="020B0604020202020204" pitchFamily="34" charset="0"/>
              </a:rPr>
              <a:t>Dieses Material wurde im Arbeitskreis Politische Bildung erstellt. </a:t>
            </a:r>
          </a:p>
        </p:txBody>
      </p:sp>
    </p:spTree>
    <p:extLst>
      <p:ext uri="{BB962C8B-B14F-4D97-AF65-F5344CB8AC3E}">
        <p14:creationId xmlns:p14="http://schemas.microsoft.com/office/powerpoint/2010/main" val="142435223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182</Words>
  <Application>Microsoft Office PowerPoint</Application>
  <PresentationFormat>Breitbild</PresentationFormat>
  <Paragraphs>18</Paragraphs>
  <Slides>8</Slides>
  <Notes>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8</vt:i4>
      </vt:variant>
    </vt:vector>
  </HeadingPairs>
  <TitlesOfParts>
    <vt:vector size="11" baseType="lpstr">
      <vt:lpstr>Arial</vt:lpstr>
      <vt:lpstr>Calibri</vt:lpstr>
      <vt:lpstr>Office</vt:lpstr>
      <vt:lpstr>PowerPoint-Präsentation</vt:lpstr>
      <vt:lpstr>PowerPoint-Präsentation</vt:lpstr>
      <vt:lpstr>Tourismus und Umweltschutz – Geht das zusammen?</vt:lpstr>
      <vt:lpstr>PowerPoint-Präsentation</vt:lpstr>
      <vt:lpstr>PowerPoint-Präsentation</vt:lpstr>
      <vt:lpstr>PowerPoint-Präsentation</vt:lpstr>
      <vt:lpstr>Bildquellen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ISB München</dc:creator>
  <cp:lastModifiedBy>Weber, Alexandra</cp:lastModifiedBy>
  <cp:revision>11</cp:revision>
  <dcterms:created xsi:type="dcterms:W3CDTF">2024-06-12T15:52:19Z</dcterms:created>
  <dcterms:modified xsi:type="dcterms:W3CDTF">2025-05-28T13:45:06Z</dcterms:modified>
</cp:coreProperties>
</file>