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0" r:id="rId3"/>
    <p:sldId id="281" r:id="rId4"/>
    <p:sldId id="258" r:id="rId5"/>
    <p:sldId id="276" r:id="rId6"/>
    <p:sldId id="283" r:id="rId7"/>
    <p:sldId id="278" r:id="rId8"/>
    <p:sldId id="273" r:id="rId9"/>
    <p:sldId id="274"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B889DB"/>
    <a:srgbClr val="CFAFE7"/>
    <a:srgbClr val="E2CFF1"/>
    <a:srgbClr val="BC8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333" autoAdjust="0"/>
  </p:normalViewPr>
  <p:slideViewPr>
    <p:cSldViewPr snapToGrid="0">
      <p:cViewPr varScale="1">
        <p:scale>
          <a:sx n="103" d="100"/>
          <a:sy n="103" d="100"/>
        </p:scale>
        <p:origin x="21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F6C26-2206-4D4A-A349-9DC711E29420}" type="datetimeFigureOut">
              <a:rPr lang="de-DE" smtClean="0"/>
              <a:t>26.08.2025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6E0E9-1661-4AE2-AD82-DF539B8FD58B}" type="slidenum">
              <a:rPr lang="de-DE" smtClean="0"/>
              <a:t>‹Nr.›</a:t>
            </a:fld>
            <a:endParaRPr lang="de-DE"/>
          </a:p>
        </p:txBody>
      </p:sp>
    </p:spTree>
    <p:extLst>
      <p:ext uri="{BB962C8B-B14F-4D97-AF65-F5344CB8AC3E}">
        <p14:creationId xmlns:p14="http://schemas.microsoft.com/office/powerpoint/2010/main" val="15718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uh.de/informieren/waermewende-und-gebaeude/energieeffizienz-in-gebaeude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duh.de/informieren/naturschutz/naturvertraegliche-landnutzung/stickstoff-in-der-umwel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Zu klären ist, was „Müll“ eigentlich bedeutet, denn wir produzieren unterschiedlichen „Müll“ bzw. Abfälle, wie z. B. Restmüll, Biomüll, Sperrmüll, Sondermüll. Restmüll ist ein Mix aus unterschiedlichen Abfallarten. Ein Blick in die Mülltonne zeigt, dass dort viele Abfälle landen, die recycelt werden könnten, aber oft im Restmüll landen.</a:t>
            </a:r>
          </a:p>
          <a:p>
            <a:r>
              <a:rPr lang="de-DE" dirty="0"/>
              <a:t>- Ja, ein großer Teil des Mülls in Deutschland wird verbrannt, vor allem im Rahmen der Restmüllverbrennung.</a:t>
            </a:r>
          </a:p>
        </p:txBody>
      </p:sp>
      <p:sp>
        <p:nvSpPr>
          <p:cNvPr id="4" name="Foliennummernplatzhalter 3"/>
          <p:cNvSpPr>
            <a:spLocks noGrp="1"/>
          </p:cNvSpPr>
          <p:nvPr>
            <p:ph type="sldNum" sz="quarter" idx="5"/>
          </p:nvPr>
        </p:nvSpPr>
        <p:spPr/>
        <p:txBody>
          <a:bodyPr/>
          <a:lstStyle/>
          <a:p>
            <a:fld id="{2816E0E9-1661-4AE2-AD82-DF539B8FD58B}" type="slidenum">
              <a:rPr lang="de-DE" smtClean="0"/>
              <a:t>2</a:t>
            </a:fld>
            <a:endParaRPr lang="de-DE"/>
          </a:p>
        </p:txBody>
      </p:sp>
    </p:spTree>
    <p:extLst>
      <p:ext uri="{BB962C8B-B14F-4D97-AF65-F5344CB8AC3E}">
        <p14:creationId xmlns:p14="http://schemas.microsoft.com/office/powerpoint/2010/main" val="247595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Aussage 1: Die Inhalte aus dem Gelben Sack werden komplett recycelt. – Falsch: Etwa die Hälfte des Inhaltes aus der Gelben Tonne/dem Gelben Sack werden recycelt, Tendenz steigend. Das Recycling der Abfälle ist kompliziert, denn die große Anzahl verschiedener Kunststoffe und das komplexe Design vieler Verpackungen erschweren die Sortierung und die Weiterverarbeitung zu Recyclingkunststoff, auch Rezyklat genannt.</a:t>
            </a:r>
          </a:p>
          <a:p>
            <a:r>
              <a:rPr lang="de-DE" dirty="0"/>
              <a:t>Aussage 2: Papier darf nie mit Essensresten in die Tonne. – Richtig: Lebensmittelverpackungen aus Papier, die noch Essensreste enthalten, gehören in den Restmüll.  Getränkeverpackungen gehören zu den Verbundstoffen und sind recyclebar.</a:t>
            </a:r>
          </a:p>
          <a:p>
            <a:r>
              <a:rPr lang="de-DE" dirty="0"/>
              <a:t>Aussage 3: Bioplastik ist immer umweltfreundlich. – Falsch: Plastik bleibt Plastik! Produkte aus Bioplastik sind meist genauso umweltschädlich wie Plastik. Mit dem Zusatz „Bio“ darf sich alles Plastik schmücken, das entweder abbaubar ist oder anteilig aus pflanzlichen Rohstoffen hergestellt wurde. Das heißt im Umkehrschluss: Bioplastik kann auch nicht-abbaubar sein oder aus fossilen Rohstoffen wie Erdöl bestehen.</a:t>
            </a:r>
          </a:p>
          <a:p>
            <a:pPr marL="0" indent="0">
              <a:buNone/>
            </a:pPr>
            <a:r>
              <a:rPr lang="de-DE" dirty="0"/>
              <a:t>Aussage 4: </a:t>
            </a:r>
            <a:r>
              <a:rPr lang="de-DE" sz="1200" dirty="0"/>
              <a:t>Verpackungsrecycling spart mehr CO₂ als die Herstellung neuer Verpackungen. </a:t>
            </a:r>
            <a:r>
              <a:rPr lang="de-DE" dirty="0"/>
              <a:t>- Egal ob im Supermarkt, </a:t>
            </a:r>
            <a:r>
              <a:rPr lang="de-DE" dirty="0">
                <a:hlinkClick r:id="rId3"/>
              </a:rPr>
              <a:t>Zuhause</a:t>
            </a:r>
            <a:r>
              <a:rPr lang="de-DE" dirty="0"/>
              <a:t> oder am Arbeitsplatz: Wenn wir Abfälle vermeiden, schonen wir Rohstoffe, sparen Energie und </a:t>
            </a:r>
            <a:r>
              <a:rPr lang="de-DE" dirty="0">
                <a:hlinkClick r:id="rId4"/>
              </a:rPr>
              <a:t>Treibhausgase</a:t>
            </a:r>
            <a:r>
              <a:rPr lang="de-DE" dirty="0"/>
              <a:t>. Jede Tonne Recyclingkunststoff, die anstelle vergleichbarer Neuware zum Einsatz kommt, vermeidet zwischen 1,5 und 3,2 Tonnen klimarelevanter Treibhausgase in Form von CO 2- Äquivalenten.</a:t>
            </a:r>
          </a:p>
        </p:txBody>
      </p:sp>
      <p:sp>
        <p:nvSpPr>
          <p:cNvPr id="4" name="Foliennummernplatzhalter 3"/>
          <p:cNvSpPr>
            <a:spLocks noGrp="1"/>
          </p:cNvSpPr>
          <p:nvPr>
            <p:ph type="sldNum" sz="quarter" idx="5"/>
          </p:nvPr>
        </p:nvSpPr>
        <p:spPr/>
        <p:txBody>
          <a:bodyPr/>
          <a:lstStyle/>
          <a:p>
            <a:fld id="{2816E0E9-1661-4AE2-AD82-DF539B8FD58B}" type="slidenum">
              <a:rPr lang="de-DE" smtClean="0"/>
              <a:t>3</a:t>
            </a:fld>
            <a:endParaRPr lang="de-DE"/>
          </a:p>
        </p:txBody>
      </p:sp>
    </p:spTree>
    <p:extLst>
      <p:ext uri="{BB962C8B-B14F-4D97-AF65-F5344CB8AC3E}">
        <p14:creationId xmlns:p14="http://schemas.microsoft.com/office/powerpoint/2010/main" val="296228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816E0E9-1661-4AE2-AD82-DF539B8FD58B}" type="slidenum">
              <a:rPr lang="de-DE" smtClean="0"/>
              <a:t>4</a:t>
            </a:fld>
            <a:endParaRPr lang="de-DE"/>
          </a:p>
        </p:txBody>
      </p:sp>
    </p:spTree>
    <p:extLst>
      <p:ext uri="{BB962C8B-B14F-4D97-AF65-F5344CB8AC3E}">
        <p14:creationId xmlns:p14="http://schemas.microsoft.com/office/powerpoint/2010/main" val="945136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 mehr als die Hälfte wird verbrannt (energetisch verwertet), 1/3 wird sortiert gesäubert und zerkleinert, </a:t>
            </a:r>
            <a:br>
              <a:rPr lang="de-DE" dirty="0"/>
            </a:br>
            <a:r>
              <a:rPr lang="de-DE" dirty="0"/>
              <a:t>Zusätzliche Info: der Rest wird ebenfalls verbrannt, da er z. B. zu stark verschmutzt ist, falsch entsorgt wurde oder nicht recycelbar ist (Verbundstoffe, sehr dünne Folien usw.)</a:t>
            </a:r>
          </a:p>
          <a:p>
            <a:r>
              <a:rPr lang="de-DE" dirty="0"/>
              <a:t>2.) Nur sauber und richtig getrennter Plastikmüll kann recycelt werden. Falsch entsorgter Müll erschwert das Recycling und führt dazu, dass mehr Müll verbrannt wird.</a:t>
            </a:r>
          </a:p>
        </p:txBody>
      </p:sp>
      <p:sp>
        <p:nvSpPr>
          <p:cNvPr id="4" name="Foliennummernplatzhalter 3"/>
          <p:cNvSpPr>
            <a:spLocks noGrp="1"/>
          </p:cNvSpPr>
          <p:nvPr>
            <p:ph type="sldNum" sz="quarter" idx="5"/>
          </p:nvPr>
        </p:nvSpPr>
        <p:spPr/>
        <p:txBody>
          <a:bodyPr/>
          <a:lstStyle/>
          <a:p>
            <a:fld id="{2816E0E9-1661-4AE2-AD82-DF539B8FD58B}" type="slidenum">
              <a:rPr lang="de-DE" smtClean="0"/>
              <a:t>6</a:t>
            </a:fld>
            <a:endParaRPr lang="de-DE"/>
          </a:p>
        </p:txBody>
      </p:sp>
    </p:spTree>
    <p:extLst>
      <p:ext uri="{BB962C8B-B14F-4D97-AF65-F5344CB8AC3E}">
        <p14:creationId xmlns:p14="http://schemas.microsoft.com/office/powerpoint/2010/main" val="23182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Wie kann man sicherstellen, dass Müll richtig sortiert wird?</a:t>
            </a:r>
            <a:br>
              <a:rPr lang="de-DE" dirty="0"/>
            </a:br>
            <a:r>
              <a:rPr lang="de-DE" dirty="0"/>
              <a:t>(z. B. durch bessere Kennzeichnung, Aufklärung, Kontrolle, Schulungen)</a:t>
            </a:r>
          </a:p>
          <a:p>
            <a:r>
              <a:rPr lang="de-DE" b="1" dirty="0"/>
              <a:t>Was kann jeder Einzelne von uns tun, um die Umwelt wirklich zu entlasten?</a:t>
            </a:r>
            <a:br>
              <a:rPr lang="de-DE" dirty="0"/>
            </a:br>
            <a:r>
              <a:rPr lang="de-DE" dirty="0"/>
              <a:t>(z. B. </a:t>
            </a:r>
            <a:r>
              <a:rPr lang="de-DE" dirty="0" err="1"/>
              <a:t>Mehrweg</a:t>
            </a:r>
            <a:r>
              <a:rPr lang="de-DE" dirty="0"/>
              <a:t> nutzen, bewusster einkaufen, seltener bestellen, auf Plastik verzichten)</a:t>
            </a:r>
          </a:p>
          <a:p>
            <a:r>
              <a:rPr lang="de-DE" b="1" dirty="0"/>
              <a:t>Was können wir konkret hier in der Schule tun?</a:t>
            </a:r>
            <a:br>
              <a:rPr lang="de-DE" dirty="0"/>
            </a:br>
            <a:r>
              <a:rPr lang="de-DE" dirty="0"/>
              <a:t>(z. B. Mülltrennung verbessern, weniger Verpackungen bei Schulverpflegung, Projekte starten)</a:t>
            </a:r>
          </a:p>
          <a:p>
            <a:r>
              <a:rPr lang="de-DE" b="1" dirty="0"/>
              <a:t>Was sollte auf politischer Ebene geschehen?</a:t>
            </a:r>
            <a:br>
              <a:rPr lang="de-DE" dirty="0"/>
            </a:br>
            <a:r>
              <a:rPr lang="de-DE" dirty="0"/>
              <a:t>(z. B. Gesetze für weniger Einweg, Pfandsysteme ausbauen, besseres Recycling fördern)</a:t>
            </a:r>
          </a:p>
          <a:p>
            <a:r>
              <a:rPr lang="de-DE" b="1" dirty="0"/>
              <a:t>Leistet Mülltrennung einen Beitrag zum Umweltschutz?</a:t>
            </a:r>
          </a:p>
          <a:p>
            <a:r>
              <a:rPr lang="de-DE" dirty="0"/>
              <a:t>(Grundsätzlich ja, v. a. wenn wir als Verbraucher richtig trennen. Dies ist für eine funktionierende Kreislaufwirtschaft zentral. Deutlich wichtiger ist aber die Abfallvermeidung.)</a:t>
            </a:r>
          </a:p>
          <a:p>
            <a:endParaRPr lang="de-DE" dirty="0"/>
          </a:p>
        </p:txBody>
      </p:sp>
      <p:sp>
        <p:nvSpPr>
          <p:cNvPr id="4" name="Foliennummernplatzhalter 3"/>
          <p:cNvSpPr>
            <a:spLocks noGrp="1"/>
          </p:cNvSpPr>
          <p:nvPr>
            <p:ph type="sldNum" sz="quarter" idx="5"/>
          </p:nvPr>
        </p:nvSpPr>
        <p:spPr/>
        <p:txBody>
          <a:bodyPr/>
          <a:lstStyle/>
          <a:p>
            <a:fld id="{2816E0E9-1661-4AE2-AD82-DF539B8FD58B}" type="slidenum">
              <a:rPr lang="de-DE" smtClean="0"/>
              <a:t>7</a:t>
            </a:fld>
            <a:endParaRPr lang="de-DE"/>
          </a:p>
        </p:txBody>
      </p:sp>
    </p:spTree>
    <p:extLst>
      <p:ext uri="{BB962C8B-B14F-4D97-AF65-F5344CB8AC3E}">
        <p14:creationId xmlns:p14="http://schemas.microsoft.com/office/powerpoint/2010/main" val="3855214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26.08.2025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estatis.de/DE/Presse/Pressemitteilungen/2024/12/PD24_475_321.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chule.zdf.de/video/was-passiert-mit-plastikmuell-in-deutschland-einfach-erklaert-10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zdfheute-stories-scroll.zdf.de/gelbe-tonne-recycling/index.html" TargetMode="External"/><Relationship Id="rId2" Type="http://schemas.openxmlformats.org/officeDocument/2006/relationships/hyperlink" Target="https://www.destatis.de/DE/Presse/Pressemitteilungen/2024/12/PD24_475_321.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530C439-C0AE-4F60-9206-039290808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972" y="112776"/>
            <a:ext cx="6544056" cy="6181344"/>
          </a:xfrm>
          <a:prstGeom prst="rect">
            <a:avLst/>
          </a:prstGeom>
        </p:spPr>
      </p:pic>
      <p:sp>
        <p:nvSpPr>
          <p:cNvPr id="4" name="Titel 1">
            <a:extLst>
              <a:ext uri="{FF2B5EF4-FFF2-40B4-BE49-F238E27FC236}">
                <a16:creationId xmlns:a16="http://schemas.microsoft.com/office/drawing/2014/main" id="{EB0160CB-0826-4C10-A7D7-9AB36FC2421D}"/>
              </a:ext>
            </a:extLst>
          </p:cNvPr>
          <p:cNvSpPr txBox="1">
            <a:spLocks/>
          </p:cNvSpPr>
          <p:nvPr/>
        </p:nvSpPr>
        <p:spPr>
          <a:xfrm>
            <a:off x="1500080" y="4917989"/>
            <a:ext cx="9191840" cy="1227850"/>
          </a:xfrm>
          <a:prstGeom prst="rect">
            <a:avLst/>
          </a:prstGeom>
          <a:solidFill>
            <a:srgbClr val="652383"/>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spcBef>
                <a:spcPts val="600"/>
              </a:spcBef>
            </a:pPr>
            <a:r>
              <a:rPr lang="de-DE" sz="3200" dirty="0">
                <a:solidFill>
                  <a:schemeClr val="bg1"/>
                </a:solidFill>
              </a:rPr>
              <a:t>Stimmt es, dass der meiste Müll sowieso verbrannt wird?</a:t>
            </a:r>
          </a:p>
        </p:txBody>
      </p:sp>
    </p:spTree>
    <p:extLst>
      <p:ext uri="{BB962C8B-B14F-4D97-AF65-F5344CB8AC3E}">
        <p14:creationId xmlns:p14="http://schemas.microsoft.com/office/powerpoint/2010/main" val="4611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31AE50-EFE0-467F-9B35-D179492A1D52}"/>
              </a:ext>
            </a:extLst>
          </p:cNvPr>
          <p:cNvSpPr>
            <a:spLocks noGrp="1"/>
          </p:cNvSpPr>
          <p:nvPr>
            <p:ph type="title"/>
          </p:nvPr>
        </p:nvSpPr>
        <p:spPr>
          <a:xfrm>
            <a:off x="646176" y="424257"/>
            <a:ext cx="10515600" cy="1756283"/>
          </a:xfrm>
        </p:spPr>
        <p:txBody>
          <a:bodyPr/>
          <a:lstStyle/>
          <a:p>
            <a:pPr algn="ctr">
              <a:lnSpc>
                <a:spcPct val="150000"/>
              </a:lnSpc>
            </a:pPr>
            <a:r>
              <a:rPr lang="de-DE" sz="3600" dirty="0"/>
              <a:t>Mini-Mythen-Quiz: Richtig oder Falsch?</a:t>
            </a:r>
          </a:p>
        </p:txBody>
      </p:sp>
      <p:sp>
        <p:nvSpPr>
          <p:cNvPr id="3" name="Inhaltsplatzhalter 2">
            <a:extLst>
              <a:ext uri="{FF2B5EF4-FFF2-40B4-BE49-F238E27FC236}">
                <a16:creationId xmlns:a16="http://schemas.microsoft.com/office/drawing/2014/main" id="{600C5B95-81F7-42DE-8C76-EAB0C7550F1D}"/>
              </a:ext>
            </a:extLst>
          </p:cNvPr>
          <p:cNvSpPr>
            <a:spLocks noGrp="1"/>
          </p:cNvSpPr>
          <p:nvPr>
            <p:ph idx="1"/>
          </p:nvPr>
        </p:nvSpPr>
        <p:spPr>
          <a:xfrm>
            <a:off x="646176" y="2374265"/>
            <a:ext cx="10515600" cy="533527"/>
          </a:xfrm>
        </p:spPr>
        <p:txBody>
          <a:bodyPr/>
          <a:lstStyle/>
          <a:p>
            <a:pPr marL="0" indent="0">
              <a:buNone/>
            </a:pPr>
            <a:r>
              <a:rPr lang="de-DE" sz="2400" dirty="0"/>
              <a:t>Die Inhalte aus dem Gelben Sack werden komplett recycelt. </a:t>
            </a:r>
          </a:p>
        </p:txBody>
      </p:sp>
      <p:sp>
        <p:nvSpPr>
          <p:cNvPr id="4" name="Inhaltsplatzhalter 2">
            <a:extLst>
              <a:ext uri="{FF2B5EF4-FFF2-40B4-BE49-F238E27FC236}">
                <a16:creationId xmlns:a16="http://schemas.microsoft.com/office/drawing/2014/main" id="{BE52E90F-D2A5-4E7B-8DFE-359E65320BDB}"/>
              </a:ext>
            </a:extLst>
          </p:cNvPr>
          <p:cNvSpPr txBox="1">
            <a:spLocks/>
          </p:cNvSpPr>
          <p:nvPr/>
        </p:nvSpPr>
        <p:spPr>
          <a:xfrm>
            <a:off x="646176" y="3011297"/>
            <a:ext cx="10515600" cy="5335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dirty="0"/>
              <a:t>Papier darf nie mit Essensresten in die Papiertonne.</a:t>
            </a:r>
          </a:p>
        </p:txBody>
      </p:sp>
      <p:sp>
        <p:nvSpPr>
          <p:cNvPr id="5" name="Inhaltsplatzhalter 2">
            <a:extLst>
              <a:ext uri="{FF2B5EF4-FFF2-40B4-BE49-F238E27FC236}">
                <a16:creationId xmlns:a16="http://schemas.microsoft.com/office/drawing/2014/main" id="{5D5951D7-5F7C-45AD-BB21-571E9FD57CBC}"/>
              </a:ext>
            </a:extLst>
          </p:cNvPr>
          <p:cNvSpPr txBox="1">
            <a:spLocks/>
          </p:cNvSpPr>
          <p:nvPr/>
        </p:nvSpPr>
        <p:spPr>
          <a:xfrm>
            <a:off x="646176" y="3648329"/>
            <a:ext cx="10515600" cy="5335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dirty="0"/>
              <a:t>Bioplastik ist immer umweltfreundlich.</a:t>
            </a:r>
          </a:p>
        </p:txBody>
      </p:sp>
      <p:sp>
        <p:nvSpPr>
          <p:cNvPr id="6" name="Inhaltsplatzhalter 2">
            <a:extLst>
              <a:ext uri="{FF2B5EF4-FFF2-40B4-BE49-F238E27FC236}">
                <a16:creationId xmlns:a16="http://schemas.microsoft.com/office/drawing/2014/main" id="{037BA9C6-56E6-4ED0-BFF4-4A553A585F3A}"/>
              </a:ext>
            </a:extLst>
          </p:cNvPr>
          <p:cNvSpPr txBox="1">
            <a:spLocks/>
          </p:cNvSpPr>
          <p:nvPr/>
        </p:nvSpPr>
        <p:spPr>
          <a:xfrm>
            <a:off x="646176" y="4285361"/>
            <a:ext cx="10515600" cy="5335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dirty="0"/>
              <a:t>Verpackungsrecycling spart mehr CO₂ als die Herstellung</a:t>
            </a:r>
          </a:p>
          <a:p>
            <a:pPr marL="0" indent="0">
              <a:buNone/>
            </a:pPr>
            <a:r>
              <a:rPr lang="de-DE" sz="2400" dirty="0"/>
              <a:t>neuer Verpackungen.</a:t>
            </a:r>
          </a:p>
        </p:txBody>
      </p:sp>
      <p:pic>
        <p:nvPicPr>
          <p:cNvPr id="8" name="Grafik 7">
            <a:extLst>
              <a:ext uri="{FF2B5EF4-FFF2-40B4-BE49-F238E27FC236}">
                <a16:creationId xmlns:a16="http://schemas.microsoft.com/office/drawing/2014/main" id="{6D5F6247-F61B-44AB-964B-39D206788A9A}"/>
              </a:ext>
            </a:extLst>
          </p:cNvPr>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backgroundRemoval t="9961" b="89844" l="293" r="98535">
                        <a14:foregroundMark x1="22168" y1="21973" x2="14453" y2="68164"/>
                        <a14:foregroundMark x1="14453" y1="68164" x2="3516" y2="67285"/>
                        <a14:foregroundMark x1="15820" y1="50684" x2="3320" y2="58691"/>
                        <a14:foregroundMark x1="3320" y1="58691" x2="293" y2="61719"/>
                        <a14:foregroundMark x1="23145" y1="17480" x2="22754" y2="66895"/>
                        <a14:foregroundMark x1="22754" y1="66895" x2="29980" y2="69629"/>
                        <a14:foregroundMark x1="29980" y1="69629" x2="34473" y2="67188"/>
                        <a14:foregroundMark x1="2441" y1="71973" x2="13770" y2="71973"/>
                        <a14:foregroundMark x1="13770" y1="71973" x2="30957" y2="70508"/>
                        <a14:foregroundMark x1="30957" y1="70508" x2="30957" y2="70508"/>
                        <a14:foregroundMark x1="35352" y1="47461" x2="36621" y2="66895"/>
                        <a14:foregroundMark x1="28613" y1="44531" x2="31641" y2="67578"/>
                        <a14:foregroundMark x1="38574" y1="41895" x2="39844" y2="66602"/>
                        <a14:foregroundMark x1="39844" y1="66602" x2="38672" y2="71973"/>
                        <a14:foregroundMark x1="29883" y1="54297" x2="26953" y2="68848"/>
                        <a14:foregroundMark x1="25488" y1="50781" x2="26563" y2="61230"/>
                        <a14:foregroundMark x1="86035" y1="34570" x2="84668" y2="51660"/>
                        <a14:foregroundMark x1="84668" y1="51660" x2="84473" y2="52148"/>
                        <a14:foregroundMark x1="72168" y1="35840" x2="66797" y2="55078"/>
                        <a14:foregroundMark x1="67480" y1="34570" x2="79199" y2="54492"/>
                        <a14:foregroundMark x1="86426" y1="42773" x2="85938" y2="58496"/>
                        <a14:foregroundMark x1="85938" y1="58496" x2="79395" y2="71484"/>
                        <a14:foregroundMark x1="79395" y1="71484" x2="74902" y2="77148"/>
                        <a14:foregroundMark x1="74902" y1="77148" x2="74805" y2="77441"/>
                        <a14:foregroundMark x1="71484" y1="32031" x2="96484" y2="34277"/>
                        <a14:foregroundMark x1="92578" y1="28516" x2="97363" y2="29102"/>
                        <a14:foregroundMark x1="98535" y1="36230" x2="80273" y2="66211"/>
                        <a14:foregroundMark x1="80273" y1="66211" x2="80273" y2="66309"/>
                        <a14:foregroundMark x1="95020" y1="36523" x2="93164" y2="43457"/>
                        <a14:foregroundMark x1="93164" y1="43457" x2="91211" y2="46094"/>
                      </a14:backgroundRemoval>
                    </a14:imgEffect>
                  </a14:imgLayer>
                </a14:imgProps>
              </a:ext>
              <a:ext uri="{28A0092B-C50C-407E-A947-70E740481C1C}">
                <a14:useLocalDpi xmlns:a14="http://schemas.microsoft.com/office/drawing/2010/main" val="0"/>
              </a:ext>
            </a:extLst>
          </a:blip>
          <a:srcRect t="11490" r="46930" b="19232"/>
          <a:stretch/>
        </p:blipFill>
        <p:spPr>
          <a:xfrm>
            <a:off x="8246892" y="3267533"/>
            <a:ext cx="1858642" cy="2426304"/>
          </a:xfrm>
          <a:prstGeom prst="rect">
            <a:avLst/>
          </a:prstGeom>
        </p:spPr>
      </p:pic>
      <p:pic>
        <p:nvPicPr>
          <p:cNvPr id="9" name="Grafik 8">
            <a:extLst>
              <a:ext uri="{FF2B5EF4-FFF2-40B4-BE49-F238E27FC236}">
                <a16:creationId xmlns:a16="http://schemas.microsoft.com/office/drawing/2014/main" id="{7E3873D3-13F8-43EA-B275-CEF53E0CD1C8}"/>
              </a:ext>
            </a:extLst>
          </p:cNvPr>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9961" b="89844" l="293" r="98535">
                        <a14:foregroundMark x1="22168" y1="21973" x2="14453" y2="68164"/>
                        <a14:foregroundMark x1="14453" y1="68164" x2="3516" y2="67285"/>
                        <a14:foregroundMark x1="15820" y1="50684" x2="3320" y2="58691"/>
                        <a14:foregroundMark x1="3320" y1="58691" x2="293" y2="61719"/>
                        <a14:foregroundMark x1="23145" y1="17480" x2="22754" y2="66895"/>
                        <a14:foregroundMark x1="22754" y1="66895" x2="29980" y2="69629"/>
                        <a14:foregroundMark x1="29980" y1="69629" x2="34473" y2="67188"/>
                        <a14:foregroundMark x1="2441" y1="71973" x2="13770" y2="71973"/>
                        <a14:foregroundMark x1="13770" y1="71973" x2="30957" y2="70508"/>
                        <a14:foregroundMark x1="30957" y1="70508" x2="30957" y2="70508"/>
                        <a14:foregroundMark x1="35352" y1="47461" x2="36621" y2="66895"/>
                        <a14:foregroundMark x1="28613" y1="44531" x2="31641" y2="67578"/>
                        <a14:foregroundMark x1="38574" y1="41895" x2="39844" y2="66602"/>
                        <a14:foregroundMark x1="39844" y1="66602" x2="38672" y2="71973"/>
                        <a14:foregroundMark x1="29883" y1="54297" x2="26953" y2="68848"/>
                        <a14:foregroundMark x1="25488" y1="50781" x2="26563" y2="61230"/>
                        <a14:foregroundMark x1="86035" y1="34570" x2="84668" y2="51660"/>
                        <a14:foregroundMark x1="84668" y1="51660" x2="84473" y2="52148"/>
                        <a14:foregroundMark x1="72168" y1="35840" x2="66797" y2="55078"/>
                        <a14:foregroundMark x1="67480" y1="34570" x2="79199" y2="54492"/>
                        <a14:foregroundMark x1="86426" y1="42773" x2="85938" y2="58496"/>
                        <a14:foregroundMark x1="85938" y1="58496" x2="79395" y2="71484"/>
                        <a14:foregroundMark x1="79395" y1="71484" x2="74902" y2="77148"/>
                        <a14:foregroundMark x1="74902" y1="77148" x2="74805" y2="77441"/>
                        <a14:foregroundMark x1="71484" y1="32031" x2="96484" y2="34277"/>
                        <a14:foregroundMark x1="92578" y1="28516" x2="97363" y2="29102"/>
                        <a14:foregroundMark x1="98535" y1="36230" x2="80273" y2="66211"/>
                        <a14:foregroundMark x1="80273" y1="66211" x2="80273" y2="66309"/>
                        <a14:foregroundMark x1="95020" y1="36523" x2="93164" y2="43457"/>
                        <a14:foregroundMark x1="93164" y1="43457" x2="91211" y2="46094"/>
                      </a14:backgroundRemoval>
                    </a14:imgEffect>
                  </a14:imgLayer>
                </a14:imgProps>
              </a:ext>
              <a:ext uri="{28A0092B-C50C-407E-A947-70E740481C1C}">
                <a14:useLocalDpi xmlns:a14="http://schemas.microsoft.com/office/drawing/2010/main" val="0"/>
              </a:ext>
            </a:extLst>
          </a:blip>
          <a:srcRect l="53155" t="21971" b="10619"/>
          <a:stretch/>
        </p:blipFill>
        <p:spPr>
          <a:xfrm>
            <a:off x="10105534" y="3429000"/>
            <a:ext cx="1640628" cy="2360848"/>
          </a:xfrm>
          <a:prstGeom prst="rect">
            <a:avLst/>
          </a:prstGeom>
        </p:spPr>
      </p:pic>
    </p:spTree>
    <p:extLst>
      <p:ext uri="{BB962C8B-B14F-4D97-AF65-F5344CB8AC3E}">
        <p14:creationId xmlns:p14="http://schemas.microsoft.com/office/powerpoint/2010/main" val="416871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par>
                          <p:cTn id="38" fill="hold">
                            <p:stCondLst>
                              <p:cond delay="0"/>
                            </p:stCondLst>
                            <p:childTnLst>
                              <p:par>
                                <p:cTn id="39" presetID="10" presetClass="exit" presetSubtype="0" fill="hold" nodeType="after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078D74F-1546-425C-BD8B-FF47DFAFA029}"/>
              </a:ext>
            </a:extLst>
          </p:cNvPr>
          <p:cNvSpPr txBox="1"/>
          <p:nvPr/>
        </p:nvSpPr>
        <p:spPr>
          <a:xfrm>
            <a:off x="997787" y="2071375"/>
            <a:ext cx="10196423" cy="2793842"/>
          </a:xfrm>
          <a:prstGeom prst="rect">
            <a:avLst/>
          </a:prstGeom>
          <a:noFill/>
        </p:spPr>
        <p:txBody>
          <a:bodyPr wrap="square" rtlCol="0">
            <a:spAutoFit/>
          </a:bodyPr>
          <a:lstStyle/>
          <a:p>
            <a:pPr>
              <a:lnSpc>
                <a:spcPct val="150000"/>
              </a:lnSpc>
            </a:pPr>
            <a:r>
              <a:rPr lang="de-DE" sz="2400" dirty="0">
                <a:latin typeface="Arial" panose="020B0604020202020204" pitchFamily="34" charset="0"/>
                <a:cs typeface="Arial" panose="020B0604020202020204" pitchFamily="34" charset="0"/>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Titel 1">
            <a:extLst>
              <a:ext uri="{FF2B5EF4-FFF2-40B4-BE49-F238E27FC236}">
                <a16:creationId xmlns:a16="http://schemas.microsoft.com/office/drawing/2014/main" id="{2AAB1D1A-4122-4B22-B82B-E19CBFC348BE}"/>
              </a:ext>
            </a:extLst>
          </p:cNvPr>
          <p:cNvSpPr>
            <a:spLocks noGrp="1"/>
          </p:cNvSpPr>
          <p:nvPr>
            <p:ph type="title"/>
          </p:nvPr>
        </p:nvSpPr>
        <p:spPr>
          <a:xfrm>
            <a:off x="778002" y="740293"/>
            <a:ext cx="10416208" cy="689921"/>
          </a:xfrm>
          <a:solidFill>
            <a:srgbClr val="652383"/>
          </a:solidFill>
        </p:spPr>
        <p:txBody>
          <a:bodyPr>
            <a:noAutofit/>
          </a:bodyPr>
          <a:lstStyle/>
          <a:p>
            <a:pPr algn="ctr">
              <a:spcBef>
                <a:spcPts val="600"/>
              </a:spcBef>
            </a:pPr>
            <a:r>
              <a:rPr lang="de-DE" sz="4000" dirty="0">
                <a:solidFill>
                  <a:schemeClr val="bg1"/>
                </a:solidFill>
              </a:rPr>
              <a:t>Art. 20a GG</a:t>
            </a:r>
          </a:p>
        </p:txBody>
      </p:sp>
    </p:spTree>
    <p:extLst>
      <p:ext uri="{BB962C8B-B14F-4D97-AF65-F5344CB8AC3E}">
        <p14:creationId xmlns:p14="http://schemas.microsoft.com/office/powerpoint/2010/main" val="196701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C5EC5129-9BC5-48CD-95BB-3236DA8CAEFC}"/>
              </a:ext>
            </a:extLst>
          </p:cNvPr>
          <p:cNvGrpSpPr/>
          <p:nvPr/>
        </p:nvGrpSpPr>
        <p:grpSpPr>
          <a:xfrm>
            <a:off x="5783476" y="5898534"/>
            <a:ext cx="592815" cy="77002"/>
            <a:chOff x="5865208" y="5897864"/>
            <a:chExt cx="592815" cy="77002"/>
          </a:xfrm>
        </p:grpSpPr>
        <p:sp>
          <p:nvSpPr>
            <p:cNvPr id="33" name="Ellipse 32">
              <a:extLst>
                <a:ext uri="{FF2B5EF4-FFF2-40B4-BE49-F238E27FC236}">
                  <a16:creationId xmlns:a16="http://schemas.microsoft.com/office/drawing/2014/main" id="{BB56E3AA-CE14-4BF7-A714-7897E9B207C9}"/>
                </a:ext>
              </a:extLst>
            </p:cNvPr>
            <p:cNvSpPr/>
            <p:nvPr/>
          </p:nvSpPr>
          <p:spPr>
            <a:xfrm>
              <a:off x="5865208" y="5897864"/>
              <a:ext cx="115504" cy="77002"/>
            </a:xfrm>
            <a:prstGeom prst="ellipse">
              <a:avLst/>
            </a:prstGeom>
            <a:solidFill>
              <a:srgbClr val="E61873"/>
            </a:solidFill>
            <a:ln>
              <a:solidFill>
                <a:srgbClr val="6624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73EC9067-E546-457F-B5ED-D1EA66B0270F}"/>
                </a:ext>
              </a:extLst>
            </p:cNvPr>
            <p:cNvSpPr/>
            <p:nvPr/>
          </p:nvSpPr>
          <p:spPr>
            <a:xfrm>
              <a:off x="6114721" y="5897864"/>
              <a:ext cx="115504" cy="77002"/>
            </a:xfrm>
            <a:prstGeom prst="ellipse">
              <a:avLst/>
            </a:prstGeom>
            <a:solidFill>
              <a:srgbClr val="E61873"/>
            </a:solidFill>
            <a:ln>
              <a:solidFill>
                <a:srgbClr val="6624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747FFDB2-F979-40BA-8C19-DA46A3C60F7C}"/>
                </a:ext>
              </a:extLst>
            </p:cNvPr>
            <p:cNvSpPr/>
            <p:nvPr/>
          </p:nvSpPr>
          <p:spPr>
            <a:xfrm>
              <a:off x="6342519" y="5897864"/>
              <a:ext cx="115504" cy="77002"/>
            </a:xfrm>
            <a:prstGeom prst="ellipse">
              <a:avLst/>
            </a:prstGeom>
            <a:solidFill>
              <a:srgbClr val="E61873"/>
            </a:solidFill>
            <a:ln>
              <a:solidFill>
                <a:srgbClr val="6624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Rechteck 16">
            <a:extLst>
              <a:ext uri="{FF2B5EF4-FFF2-40B4-BE49-F238E27FC236}">
                <a16:creationId xmlns:a16="http://schemas.microsoft.com/office/drawing/2014/main" id="{8CF3B77E-4650-458B-9908-7E606FC7A0BA}"/>
              </a:ext>
            </a:extLst>
          </p:cNvPr>
          <p:cNvSpPr/>
          <p:nvPr/>
        </p:nvSpPr>
        <p:spPr>
          <a:xfrm>
            <a:off x="830396" y="934105"/>
            <a:ext cx="10520690" cy="4870156"/>
          </a:xfrm>
          <a:prstGeom prst="rect">
            <a:avLst/>
          </a:prstGeom>
          <a:solidFill>
            <a:srgbClr val="E618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a:extLst>
              <a:ext uri="{FF2B5EF4-FFF2-40B4-BE49-F238E27FC236}">
                <a16:creationId xmlns:a16="http://schemas.microsoft.com/office/drawing/2014/main" id="{A7048627-7388-44E4-AAD6-8862720FE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396" y="334409"/>
            <a:ext cx="1176880" cy="499555"/>
          </a:xfrm>
          <a:prstGeom prst="rect">
            <a:avLst/>
          </a:prstGeom>
        </p:spPr>
      </p:pic>
      <p:sp>
        <p:nvSpPr>
          <p:cNvPr id="26" name="Rechteck 25">
            <a:extLst>
              <a:ext uri="{FF2B5EF4-FFF2-40B4-BE49-F238E27FC236}">
                <a16:creationId xmlns:a16="http://schemas.microsoft.com/office/drawing/2014/main" id="{CEE50F06-29C8-4DC9-A3B3-C8E35F0AF60C}"/>
              </a:ext>
            </a:extLst>
          </p:cNvPr>
          <p:cNvSpPr/>
          <p:nvPr/>
        </p:nvSpPr>
        <p:spPr>
          <a:xfrm>
            <a:off x="543942" y="207380"/>
            <a:ext cx="10978094" cy="597660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diagonal liegende Ecken abgerundet 26">
            <a:extLst>
              <a:ext uri="{FF2B5EF4-FFF2-40B4-BE49-F238E27FC236}">
                <a16:creationId xmlns:a16="http://schemas.microsoft.com/office/drawing/2014/main" id="{25868B36-DCD1-497A-BCE0-153645B42B6F}"/>
              </a:ext>
            </a:extLst>
          </p:cNvPr>
          <p:cNvSpPr/>
          <p:nvPr/>
        </p:nvSpPr>
        <p:spPr>
          <a:xfrm>
            <a:off x="9227007" y="369911"/>
            <a:ext cx="2134597" cy="368013"/>
          </a:xfrm>
          <a:prstGeom prst="round2DiagRect">
            <a:avLst>
              <a:gd name="adj1" fmla="val 50000"/>
              <a:gd name="adj2" fmla="val 0"/>
            </a:avLst>
          </a:prstGeom>
          <a:solidFill>
            <a:srgbClr val="E61873"/>
          </a:solidFill>
          <a:ln w="28575">
            <a:solidFill>
              <a:srgbClr val="6624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ln>
                  <a:solidFill>
                    <a:schemeClr val="bg1"/>
                  </a:solidFill>
                </a:ln>
                <a:solidFill>
                  <a:srgbClr val="662483"/>
                </a:solidFill>
                <a:latin typeface="Posterama" panose="020B0504020200020000" pitchFamily="34" charset="0"/>
                <a:ea typeface="ADLaM Display" panose="02010000000000000000" pitchFamily="2" charset="0"/>
                <a:cs typeface="Posterama" panose="020B0504020200020000" pitchFamily="34" charset="0"/>
              </a:rPr>
              <a:t>NEWS</a:t>
            </a:r>
            <a:endParaRPr lang="de-DE" b="1" dirty="0">
              <a:ln>
                <a:solidFill>
                  <a:schemeClr val="bg1"/>
                </a:solidFill>
              </a:ln>
              <a:solidFill>
                <a:srgbClr val="662483"/>
              </a:solidFill>
              <a:latin typeface="Posterama" panose="020B0504020200020000" pitchFamily="34" charset="0"/>
              <a:ea typeface="ADLaM Display" panose="02010000000000000000" pitchFamily="2" charset="0"/>
              <a:cs typeface="Posterama" panose="020B0504020200020000" pitchFamily="34" charset="0"/>
            </a:endParaRPr>
          </a:p>
        </p:txBody>
      </p:sp>
      <p:sp>
        <p:nvSpPr>
          <p:cNvPr id="28" name="Rechteck 27">
            <a:extLst>
              <a:ext uri="{FF2B5EF4-FFF2-40B4-BE49-F238E27FC236}">
                <a16:creationId xmlns:a16="http://schemas.microsoft.com/office/drawing/2014/main" id="{D6202CDA-99FF-4908-8FB6-2079218057BB}"/>
              </a:ext>
            </a:extLst>
          </p:cNvPr>
          <p:cNvSpPr/>
          <p:nvPr/>
        </p:nvSpPr>
        <p:spPr>
          <a:xfrm>
            <a:off x="734518" y="1070158"/>
            <a:ext cx="10596942" cy="5524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662483"/>
                </a:solidFill>
              </a:rPr>
              <a:t>Weniger Haushaltsmüll in Deutschland – Recycling wichtig!</a:t>
            </a:r>
          </a:p>
        </p:txBody>
      </p:sp>
      <p:sp>
        <p:nvSpPr>
          <p:cNvPr id="32" name="Rechteck 31">
            <a:extLst>
              <a:ext uri="{FF2B5EF4-FFF2-40B4-BE49-F238E27FC236}">
                <a16:creationId xmlns:a16="http://schemas.microsoft.com/office/drawing/2014/main" id="{8B2AEA6F-0F74-451A-89FC-2995FE2AFA33}"/>
              </a:ext>
            </a:extLst>
          </p:cNvPr>
          <p:cNvSpPr/>
          <p:nvPr/>
        </p:nvSpPr>
        <p:spPr>
          <a:xfrm>
            <a:off x="942679" y="1791092"/>
            <a:ext cx="10180949" cy="3836709"/>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b="1" dirty="0">
                <a:solidFill>
                  <a:srgbClr val="662483"/>
                </a:solidFill>
              </a:rPr>
              <a:t>Im Jahr 2023 ist das Haushaltsabfallaufkommen in Deutschland leicht zurückgegangen: Mit insgesamt 36,7 Millionen Tonnen fiel es um rund 0,3 Millionen Tonnen oder 0,7 % geringer aus als im Vorjahr. Damit setzte sich der rückläufige Trend fort – bereits seit dem Corona-Höchststand 2021 (40,3 Mio. Tonnen) sinkt die Müllmenge. Pro Kopf wurden im vergangenen Jahr 433 Kilogramm Haushaltsabfall eingesammelt – trotz eines Bevölkerungswachstums von über 300.000 Menschen.</a:t>
            </a:r>
          </a:p>
          <a:p>
            <a:r>
              <a:rPr lang="de-DE" sz="2000" b="1" dirty="0">
                <a:solidFill>
                  <a:srgbClr val="662483"/>
                </a:solidFill>
              </a:rPr>
              <a:t>Größere Herausforderungen bestehen jedoch weiterhin beim Recycling. Besonders der Müll aus der Gelben Tonne wird größtenteils nicht recycelt, sondern verbrannt. Häufige Gründe sind falsche Befüllung, starke Verschmutzung oder schwer trennbare Verpackungsmaterialien. Deutlich besser funktioniert die Wiederverwertung von sortenrein gesammelten PET-Flaschen im Pfandsystem.</a:t>
            </a:r>
          </a:p>
          <a:p>
            <a:r>
              <a:rPr lang="de-DE" sz="2000" b="1" dirty="0">
                <a:solidFill>
                  <a:srgbClr val="662483"/>
                </a:solidFill>
              </a:rPr>
              <a:t>Fachleute betonen: </a:t>
            </a:r>
            <a:r>
              <a:rPr lang="de-DE" sz="2000" b="1" u="sng" dirty="0">
                <a:solidFill>
                  <a:srgbClr val="662483"/>
                </a:solidFill>
              </a:rPr>
              <a:t>Recycling allein reicht nicht. </a:t>
            </a:r>
          </a:p>
        </p:txBody>
      </p:sp>
      <p:sp>
        <p:nvSpPr>
          <p:cNvPr id="2" name="Textfeld 1">
            <a:extLst>
              <a:ext uri="{FF2B5EF4-FFF2-40B4-BE49-F238E27FC236}">
                <a16:creationId xmlns:a16="http://schemas.microsoft.com/office/drawing/2014/main" id="{4715950F-F781-4959-9777-12E4493E266C}"/>
              </a:ext>
            </a:extLst>
          </p:cNvPr>
          <p:cNvSpPr txBox="1"/>
          <p:nvPr/>
        </p:nvSpPr>
        <p:spPr>
          <a:xfrm>
            <a:off x="7610140" y="5855789"/>
            <a:ext cx="4037918" cy="369332"/>
          </a:xfrm>
          <a:prstGeom prst="rect">
            <a:avLst/>
          </a:prstGeom>
          <a:noFill/>
        </p:spPr>
        <p:txBody>
          <a:bodyPr wrap="square" rtlCol="0">
            <a:spAutoFit/>
          </a:bodyPr>
          <a:lstStyle/>
          <a:p>
            <a:r>
              <a:rPr lang="de-DE" sz="600" dirty="0">
                <a:latin typeface="Arial" panose="020B0604020202020204" pitchFamily="34" charset="0"/>
                <a:cs typeface="Arial" panose="020B0604020202020204" pitchFamily="34" charset="0"/>
              </a:rPr>
              <a:t>Statistisches Bundesamt; Pro-Kopf-Aufkommen an Haushaltsabfällen im Jahr 2023, </a:t>
            </a:r>
            <a:r>
              <a:rPr lang="de-DE" sz="600" dirty="0">
                <a:latin typeface="Arial" panose="020B0604020202020204" pitchFamily="34" charset="0"/>
                <a:cs typeface="Arial" panose="020B0604020202020204" pitchFamily="34" charset="0"/>
                <a:hlinkClick r:id="rId3"/>
              </a:rPr>
              <a:t>https://www.destatis.de/DE/Presse/Pressemitteilungen/2024/12/PD24_475_321.html</a:t>
            </a:r>
            <a:r>
              <a:rPr lang="de-DE" sz="600" dirty="0">
                <a:latin typeface="Arial" panose="020B0604020202020204" pitchFamily="34" charset="0"/>
                <a:cs typeface="Arial" panose="020B0604020202020204" pitchFamily="34" charset="0"/>
              </a:rPr>
              <a:t> (DL vom 02.06.2025)</a:t>
            </a:r>
          </a:p>
          <a:p>
            <a:endParaRPr lang="de-DE" sz="600" dirty="0"/>
          </a:p>
        </p:txBody>
      </p:sp>
    </p:spTree>
    <p:extLst>
      <p:ext uri="{BB962C8B-B14F-4D97-AF65-F5344CB8AC3E}">
        <p14:creationId xmlns:p14="http://schemas.microsoft.com/office/powerpoint/2010/main" val="49881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a:extLst>
              <a:ext uri="{FF2B5EF4-FFF2-40B4-BE49-F238E27FC236}">
                <a16:creationId xmlns:a16="http://schemas.microsoft.com/office/drawing/2014/main" id="{0C58D7EA-C5DE-47CB-8B93-647E4B5AA8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7698" y="438912"/>
            <a:ext cx="10396599" cy="4184925"/>
          </a:xfrm>
        </p:spPr>
      </p:pic>
      <p:sp>
        <p:nvSpPr>
          <p:cNvPr id="11" name="Rechteck 10">
            <a:extLst>
              <a:ext uri="{FF2B5EF4-FFF2-40B4-BE49-F238E27FC236}">
                <a16:creationId xmlns:a16="http://schemas.microsoft.com/office/drawing/2014/main" id="{C89F4F47-2BC2-4585-8779-B91F29827A82}"/>
              </a:ext>
            </a:extLst>
          </p:cNvPr>
          <p:cNvSpPr/>
          <p:nvPr/>
        </p:nvSpPr>
        <p:spPr>
          <a:xfrm>
            <a:off x="1357782" y="3139989"/>
            <a:ext cx="9476429" cy="1377147"/>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3200" dirty="0">
                <a:solidFill>
                  <a:srgbClr val="662483"/>
                </a:solidFill>
                <a:latin typeface="Arial" panose="020B0604020202020204" pitchFamily="34" charset="0"/>
                <a:cs typeface="Arial" panose="020B0604020202020204" pitchFamily="34" charset="0"/>
              </a:rPr>
              <a:t>Was passiert mit dem Plastikmüll in Deutschland?</a:t>
            </a:r>
          </a:p>
          <a:p>
            <a:pPr algn="ctr"/>
            <a:r>
              <a:rPr lang="de-DE" sz="3200" dirty="0">
                <a:solidFill>
                  <a:srgbClr val="662483"/>
                </a:solidFill>
                <a:latin typeface="Arial" panose="020B0604020202020204" pitchFamily="34" charset="0"/>
                <a:cs typeface="Arial" panose="020B0604020202020204" pitchFamily="34" charset="0"/>
                <a:hlinkClick r:id="rId4"/>
              </a:rPr>
              <a:t>ZDF </a:t>
            </a:r>
            <a:r>
              <a:rPr lang="de-DE" sz="3200" dirty="0" err="1">
                <a:solidFill>
                  <a:srgbClr val="662483"/>
                </a:solidFill>
                <a:latin typeface="Arial" panose="020B0604020202020204" pitchFamily="34" charset="0"/>
                <a:cs typeface="Arial" panose="020B0604020202020204" pitchFamily="34" charset="0"/>
                <a:hlinkClick r:id="rId4"/>
              </a:rPr>
              <a:t>goes</a:t>
            </a:r>
            <a:r>
              <a:rPr lang="de-DE" sz="3200" dirty="0">
                <a:solidFill>
                  <a:srgbClr val="662483"/>
                </a:solidFill>
                <a:latin typeface="Arial" panose="020B0604020202020204" pitchFamily="34" charset="0"/>
                <a:cs typeface="Arial" panose="020B0604020202020204" pitchFamily="34" charset="0"/>
                <a:hlinkClick r:id="rId4"/>
              </a:rPr>
              <a:t> Schule</a:t>
            </a:r>
            <a:endParaRPr lang="de-DE" sz="3200" dirty="0">
              <a:solidFill>
                <a:srgbClr val="662483"/>
              </a:solidFill>
              <a:latin typeface="Arial" panose="020B0604020202020204" pitchFamily="34" charset="0"/>
              <a:cs typeface="Arial" panose="020B0604020202020204" pitchFamily="34" charset="0"/>
            </a:endParaRPr>
          </a:p>
        </p:txBody>
      </p:sp>
      <p:sp>
        <p:nvSpPr>
          <p:cNvPr id="12" name="Inhaltsplatzhalter 2">
            <a:extLst>
              <a:ext uri="{FF2B5EF4-FFF2-40B4-BE49-F238E27FC236}">
                <a16:creationId xmlns:a16="http://schemas.microsoft.com/office/drawing/2014/main" id="{E64F89FC-C39C-4E3F-B5E1-B88356CB41B3}"/>
              </a:ext>
            </a:extLst>
          </p:cNvPr>
          <p:cNvSpPr txBox="1">
            <a:spLocks/>
          </p:cNvSpPr>
          <p:nvPr/>
        </p:nvSpPr>
        <p:spPr>
          <a:xfrm>
            <a:off x="783336" y="4996992"/>
            <a:ext cx="10625328" cy="1056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de-DE" sz="2400" dirty="0"/>
              <a:t>Erläutere, in welchen Kategorien Plastikmüll „verwertet“ wird? </a:t>
            </a:r>
          </a:p>
          <a:p>
            <a:pPr marL="457200" indent="-457200">
              <a:buFont typeface="+mj-lt"/>
              <a:buAutoNum type="arabicPeriod"/>
            </a:pPr>
            <a:r>
              <a:rPr lang="de-DE" sz="2400" dirty="0"/>
              <a:t>Beschreibe, warum es wichtig ist, Plastikmüll richtig zu trennen. </a:t>
            </a:r>
          </a:p>
          <a:p>
            <a:pPr marL="457200" indent="-457200">
              <a:buFont typeface="+mj-lt"/>
              <a:buAutoNum type="arabicPeriod"/>
            </a:pPr>
            <a:endParaRPr lang="de-DE" sz="2400" dirty="0"/>
          </a:p>
        </p:txBody>
      </p:sp>
    </p:spTree>
    <p:extLst>
      <p:ext uri="{BB962C8B-B14F-4D97-AF65-F5344CB8AC3E}">
        <p14:creationId xmlns:p14="http://schemas.microsoft.com/office/powerpoint/2010/main" val="319893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6B6A05-AB40-4BB5-8630-5C4103AE73A6}"/>
              </a:ext>
            </a:extLst>
          </p:cNvPr>
          <p:cNvSpPr>
            <a:spLocks noGrp="1"/>
          </p:cNvSpPr>
          <p:nvPr>
            <p:ph idx="1"/>
          </p:nvPr>
        </p:nvSpPr>
        <p:spPr>
          <a:xfrm>
            <a:off x="489240" y="635304"/>
            <a:ext cx="6825960" cy="5262576"/>
          </a:xfrm>
        </p:spPr>
        <p:txBody>
          <a:bodyPr/>
          <a:lstStyle/>
          <a:p>
            <a:pPr marL="0" indent="0">
              <a:buNone/>
            </a:pPr>
            <a:r>
              <a:rPr lang="de-DE" sz="2400" dirty="0"/>
              <a:t>Tausche dich nun mit deinem Banknachbarn/deiner Banknachbarin über die folgenden Fragen aus:</a:t>
            </a:r>
            <a:br>
              <a:rPr lang="de-DE" sz="2400" dirty="0"/>
            </a:br>
            <a:r>
              <a:rPr lang="de-DE" sz="2400" dirty="0">
                <a:solidFill>
                  <a:srgbClr val="C00000"/>
                </a:solidFill>
                <a:highlight>
                  <a:srgbClr val="FFFF00"/>
                </a:highlight>
              </a:rPr>
              <a:t>Fragestellung (wahlweise, bitte Schwerpunkt setzen!)</a:t>
            </a:r>
          </a:p>
          <a:p>
            <a:pPr marL="0" indent="0">
              <a:buNone/>
            </a:pPr>
            <a:endParaRPr lang="de-DE" sz="2400" dirty="0">
              <a:solidFill>
                <a:srgbClr val="C00000"/>
              </a:solidFill>
            </a:endParaRPr>
          </a:p>
          <a:p>
            <a:pPr marL="457200" indent="-457200">
              <a:buFont typeface="+mj-lt"/>
              <a:buAutoNum type="arabicPeriod"/>
            </a:pPr>
            <a:r>
              <a:rPr lang="de-DE" sz="2400" dirty="0"/>
              <a:t>Wie kann man sicherstellen, dass Müll richtig sortiert wird?</a:t>
            </a:r>
          </a:p>
          <a:p>
            <a:pPr marL="457200" indent="-457200">
              <a:buFont typeface="+mj-lt"/>
              <a:buAutoNum type="arabicPeriod"/>
            </a:pPr>
            <a:r>
              <a:rPr lang="de-DE" sz="2400" dirty="0"/>
              <a:t>Was kann jeder Einzelne von uns tun, um die Umwelt wirklich zu entlasten?</a:t>
            </a:r>
          </a:p>
          <a:p>
            <a:pPr marL="457200" indent="-457200">
              <a:buFont typeface="+mj-lt"/>
              <a:buAutoNum type="arabicPeriod"/>
            </a:pPr>
            <a:r>
              <a:rPr lang="de-DE" sz="2400" dirty="0"/>
              <a:t>Was können wir konkret hier in der Schule tun?</a:t>
            </a:r>
          </a:p>
          <a:p>
            <a:pPr marL="457200" indent="-457200">
              <a:buFont typeface="+mj-lt"/>
              <a:buAutoNum type="arabicPeriod"/>
            </a:pPr>
            <a:r>
              <a:rPr lang="de-DE" sz="2400" dirty="0"/>
              <a:t>Was sollte auf politischer Ebene geschehen?</a:t>
            </a:r>
          </a:p>
          <a:p>
            <a:pPr marL="457200" indent="-457200">
              <a:buFont typeface="+mj-lt"/>
              <a:buAutoNum type="arabicPeriod"/>
            </a:pPr>
            <a:r>
              <a:rPr lang="de-DE" sz="2400" dirty="0"/>
              <a:t>Leistet Mülltrennung einen Beitrag zum Umweltschutz?</a:t>
            </a:r>
          </a:p>
        </p:txBody>
      </p:sp>
      <p:sp>
        <p:nvSpPr>
          <p:cNvPr id="4" name="Sprechblase: rechteckig 3">
            <a:extLst>
              <a:ext uri="{FF2B5EF4-FFF2-40B4-BE49-F238E27FC236}">
                <a16:creationId xmlns:a16="http://schemas.microsoft.com/office/drawing/2014/main" id="{D7634953-8289-400F-A3CC-ED25F80B13D4}"/>
              </a:ext>
            </a:extLst>
          </p:cNvPr>
          <p:cNvSpPr/>
          <p:nvPr/>
        </p:nvSpPr>
        <p:spPr>
          <a:xfrm>
            <a:off x="9313466" y="2113471"/>
            <a:ext cx="2551176" cy="1737360"/>
          </a:xfrm>
          <a:prstGeom prst="wedgeRectCallout">
            <a:avLst>
              <a:gd name="adj1" fmla="val -30869"/>
              <a:gd name="adj2" fmla="val 91974"/>
            </a:avLst>
          </a:prstGeom>
          <a:solidFill>
            <a:srgbClr val="E618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Sprechblase: rechteckig 4">
            <a:extLst>
              <a:ext uri="{FF2B5EF4-FFF2-40B4-BE49-F238E27FC236}">
                <a16:creationId xmlns:a16="http://schemas.microsoft.com/office/drawing/2014/main" id="{F590ADAB-C384-4D7C-A7E4-7C775EA6814C}"/>
              </a:ext>
            </a:extLst>
          </p:cNvPr>
          <p:cNvSpPr/>
          <p:nvPr/>
        </p:nvSpPr>
        <p:spPr>
          <a:xfrm flipH="1">
            <a:off x="7785539" y="1001655"/>
            <a:ext cx="2670048" cy="1737360"/>
          </a:xfrm>
          <a:prstGeom prst="wedgeRectCallout">
            <a:avLst>
              <a:gd name="adj1" fmla="val -45833"/>
              <a:gd name="adj2" fmla="val 90395"/>
            </a:avLst>
          </a:prstGeom>
          <a:solidFill>
            <a:srgbClr val="6524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31189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Bildquellen/Video</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046097"/>
            <a:ext cx="10219441"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1 	KI generiert mithilfe von Dall-E-3 </a:t>
            </a:r>
          </a:p>
          <a:p>
            <a:r>
              <a:rPr lang="de-DE" sz="1400" dirty="0">
                <a:latin typeface="Arial" panose="020B0604020202020204" pitchFamily="34" charset="0"/>
                <a:cs typeface="Arial" panose="020B0604020202020204" pitchFamily="34" charset="0"/>
              </a:rPr>
              <a:t>Folie 2	KI generiert mithilfe von Dall-E-3 </a:t>
            </a:r>
          </a:p>
          <a:p>
            <a:r>
              <a:rPr lang="de-DE" sz="1400" dirty="0">
                <a:latin typeface="Arial" panose="020B0604020202020204" pitchFamily="34" charset="0"/>
                <a:cs typeface="Arial" panose="020B0604020202020204" pitchFamily="34" charset="0"/>
              </a:rPr>
              <a:t>Folie 5	Unsplash.de; </a:t>
            </a:r>
            <a:r>
              <a:rPr lang="de-DE" sz="1400" dirty="0" err="1">
                <a:latin typeface="Arial" panose="020B0604020202020204" pitchFamily="34" charset="0"/>
                <a:cs typeface="Arial" panose="020B0604020202020204" pitchFamily="34" charset="0"/>
              </a:rPr>
              <a:t>Ariungoo</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Batzorig</a:t>
            </a:r>
            <a:r>
              <a:rPr lang="de-DE" sz="1400" dirty="0">
                <a:latin typeface="Arial" panose="020B0604020202020204" pitchFamily="34" charset="0"/>
                <a:cs typeface="Arial" panose="020B0604020202020204" pitchFamily="34" charset="0"/>
              </a:rPr>
              <a:t> (DL vom 02.06.2025) </a:t>
            </a:r>
          </a:p>
        </p:txBody>
      </p:sp>
      <p:sp>
        <p:nvSpPr>
          <p:cNvPr id="5" name="Titel 1">
            <a:extLst>
              <a:ext uri="{FF2B5EF4-FFF2-40B4-BE49-F238E27FC236}">
                <a16:creationId xmlns:a16="http://schemas.microsoft.com/office/drawing/2014/main" id="{4018AB28-87D5-4A04-AFD5-F6A3BA97D66F}"/>
              </a:ext>
            </a:extLst>
          </p:cNvPr>
          <p:cNvSpPr txBox="1">
            <a:spLocks/>
          </p:cNvSpPr>
          <p:nvPr/>
        </p:nvSpPr>
        <p:spPr>
          <a:xfrm>
            <a:off x="755904" y="3191700"/>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Internetquellen</a:t>
            </a:r>
          </a:p>
        </p:txBody>
      </p:sp>
      <p:sp>
        <p:nvSpPr>
          <p:cNvPr id="6" name="Textfeld 5">
            <a:extLst>
              <a:ext uri="{FF2B5EF4-FFF2-40B4-BE49-F238E27FC236}">
                <a16:creationId xmlns:a16="http://schemas.microsoft.com/office/drawing/2014/main" id="{8480EF60-D003-4B86-A955-C830B0172A37}"/>
              </a:ext>
            </a:extLst>
          </p:cNvPr>
          <p:cNvSpPr txBox="1"/>
          <p:nvPr/>
        </p:nvSpPr>
        <p:spPr>
          <a:xfrm>
            <a:off x="755904" y="3666300"/>
            <a:ext cx="10957560"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Statistisches Bundesamt; Pro-Kopf-Aufkommen an Haushaltsabfällen im Jahr 2023, </a:t>
            </a:r>
            <a:r>
              <a:rPr lang="de-DE" sz="1400" dirty="0">
                <a:latin typeface="Arial" panose="020B0604020202020204" pitchFamily="34" charset="0"/>
                <a:cs typeface="Arial" panose="020B0604020202020204" pitchFamily="34" charset="0"/>
                <a:hlinkClick r:id="rId2"/>
              </a:rPr>
              <a:t>https://www.destatis.de/DE/Presse/Pressemitteilungen/2024/12/PD24_475_321.html</a:t>
            </a:r>
            <a:r>
              <a:rPr lang="de-DE" sz="1400" dirty="0">
                <a:latin typeface="Arial" panose="020B0604020202020204" pitchFamily="34" charset="0"/>
                <a:cs typeface="Arial" panose="020B0604020202020204" pitchFamily="34" charset="0"/>
              </a:rPr>
              <a:t> (DL vom 02.06.2025)</a:t>
            </a:r>
          </a:p>
          <a:p>
            <a:r>
              <a:rPr lang="de-DE" sz="1400" dirty="0">
                <a:latin typeface="Arial" panose="020B0604020202020204" pitchFamily="34" charset="0"/>
                <a:cs typeface="Arial" panose="020B0604020202020204" pitchFamily="34" charset="0"/>
              </a:rPr>
              <a:t>ZDF – Was bringt Recycling wirklich? </a:t>
            </a:r>
            <a:r>
              <a:rPr lang="de-DE" sz="1400" dirty="0">
                <a:latin typeface="Arial" panose="020B0604020202020204" pitchFamily="34" charset="0"/>
                <a:cs typeface="Arial" panose="020B0604020202020204" pitchFamily="34" charset="0"/>
                <a:hlinkClick r:id="rId3"/>
              </a:rPr>
              <a:t>https://zdfheute-stories-scroll.zdf.de/gelbe-tonne-recycling/index.html</a:t>
            </a:r>
            <a:r>
              <a:rPr lang="de-DE" sz="1400" dirty="0">
                <a:latin typeface="Arial" panose="020B0604020202020204" pitchFamily="34" charset="0"/>
                <a:cs typeface="Arial" panose="020B0604020202020204" pitchFamily="34" charset="0"/>
              </a:rPr>
              <a:t> (DL vom 02.06.2025)</a:t>
            </a:r>
          </a:p>
        </p:txBody>
      </p:sp>
    </p:spTree>
    <p:extLst>
      <p:ext uri="{BB962C8B-B14F-4D97-AF65-F5344CB8AC3E}">
        <p14:creationId xmlns:p14="http://schemas.microsoft.com/office/powerpoint/2010/main" val="289360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pic>
        <p:nvPicPr>
          <p:cNvPr id="3" name="Grafik 2">
            <a:extLst>
              <a:ext uri="{FF2B5EF4-FFF2-40B4-BE49-F238E27FC236}">
                <a16:creationId xmlns:a16="http://schemas.microsoft.com/office/drawing/2014/main" id="{87710636-CE44-4649-AD98-B6440EE5C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554" y="2695554"/>
            <a:ext cx="5108891" cy="1280271"/>
          </a:xfrm>
          <a:prstGeom prst="rect">
            <a:avLst/>
          </a:prstGeom>
        </p:spPr>
      </p:pic>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1042</Words>
  <Application>Microsoft Office PowerPoint</Application>
  <PresentationFormat>Breitbild</PresentationFormat>
  <Paragraphs>53</Paragraphs>
  <Slides>9</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ADLaM Display</vt:lpstr>
      <vt:lpstr>Arial</vt:lpstr>
      <vt:lpstr>Calibri</vt:lpstr>
      <vt:lpstr>Posterama</vt:lpstr>
      <vt:lpstr>Office</vt:lpstr>
      <vt:lpstr>PowerPoint-Präsentation</vt:lpstr>
      <vt:lpstr>PowerPoint-Präsentation</vt:lpstr>
      <vt:lpstr>Mini-Mythen-Quiz: Richtig oder Falsch?</vt:lpstr>
      <vt:lpstr>Art. 20a GG</vt:lpstr>
      <vt:lpstr>PowerPoint-Präsentation</vt:lpstr>
      <vt:lpstr>PowerPoint-Präsentation</vt:lpstr>
      <vt:lpstr>PowerPoint-Präsentation</vt:lpstr>
      <vt:lpstr>Bildquellen/Video</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Staatsinstitut für Schulqualität und Bildungsforschung</dc:creator>
  <cp:lastModifiedBy>Weber, Alexandra</cp:lastModifiedBy>
  <cp:revision>37</cp:revision>
  <dcterms:created xsi:type="dcterms:W3CDTF">2024-06-12T15:52:19Z</dcterms:created>
  <dcterms:modified xsi:type="dcterms:W3CDTF">2025-08-26T07:53:32Z</dcterms:modified>
</cp:coreProperties>
</file>