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64" r:id="rId4"/>
    <p:sldId id="271" r:id="rId5"/>
    <p:sldId id="275" r:id="rId6"/>
    <p:sldId id="263" r:id="rId7"/>
    <p:sldId id="274" r:id="rId8"/>
    <p:sldId id="273" r:id="rId9"/>
    <p:sldId id="268" r:id="rId10"/>
    <p:sldId id="266" r:id="rId11"/>
    <p:sldId id="270" r:id="rId12"/>
    <p:sldId id="258" r:id="rId13"/>
    <p:sldId id="259" r:id="rId14"/>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FF07F-3EAB-EBE5-3B73-9A0E751EE20B}" name="Doris Ceeh" initials="DC" userId="S::doris.ceeh@o365.musin.de::0af6a3af-2548-4ed1-826c-fd8e07f1c0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BB345-3C70-4C8E-A521-D5BB0B6B763F}" v="1" dt="2025-06-28T13:11:24.1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Bilder zeigen Folgen des Klimawandels: austrocknendes Flussbett bzw. Niedrigwasser, vertrocknendes Gras, Schmelzen von Eis in der Antarktis, Hochwasser, Brände, Entstehung von Wüsten.</a:t>
            </a:r>
          </a:p>
          <a:p>
            <a:r>
              <a:rPr lang="de-DE" dirty="0"/>
              <a:t>Klimawandel: Der Begriff Klimawandel bezeichnet langfristige Veränderungen der Temperaturen und Wettermuster. Früher war der Klimawandel natürlichen Ursprungs, heute ist klar: der Klimawandel ist vom Mensch verursacht. Und er betrifft uns alle.</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2417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Treibhausgase, deren Emission den Klimawandel mitverursacht, sind beispielsweise Kohlendioxid und Methan. Sie entstehen unter anderem, wenn Benzin als Treibstoff verwendet wird oder Gebäude mit Kohle beheizt werden. Auch die Rodung von Land- und Waldflächen kann Kohlendioxid freisetzen. Mülldeponien sind einer der Hauptemittenten von Methan. Zu den größten Emittenten gehören der Energiesektor, die Industrie, der Verkehrssektor, Gebäude, die Landwirtschaft und die Flächennutzung.</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39998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Im Übereinkommen von Paris 2015 wird zum ersten Mal ausdrücklich der Begriff „Klimagerechtigkeit“ mit einbezogen. Im Kern geht es um eine gerechte Aufteilung der Lasten von Emissionsminderungen und Folgen der globalen Erwärmung. Das Konzept der Klimagerechtigkeit strebt an, Lasten und Chancen des Klimawandels sowohl weltweit (räumliche Dimension) als auch zwischen den Generationen (zeitliche Dimension) gerecht zu verteilen. Dazu müssen die Hauptverursacher des Klimawandels – Industriestaaten sowie einige Schwellen-</a:t>
            </a:r>
            <a:r>
              <a:rPr lang="de-DE" dirty="0">
                <a:effectLst/>
              </a:rPr>
              <a:t>⁠ </a:t>
            </a:r>
            <a:r>
              <a:rPr lang="de-DE" dirty="0"/>
              <a:t>und Entwicklungsländer</a:t>
            </a:r>
            <a:r>
              <a:rPr lang="de-DE" dirty="0">
                <a:effectLst/>
              </a:rPr>
              <a:t>⁠ </a:t>
            </a:r>
            <a:r>
              <a:rPr lang="de-DE" dirty="0"/>
              <a:t>– nicht nur ihren Ausstoß von Treibhausgasen drastisch verringern. Sie stehen auch in der Verantwortung, die vulnerabelsten</a:t>
            </a:r>
            <a:r>
              <a:rPr lang="de-DE" dirty="0">
                <a:effectLst/>
              </a:rPr>
              <a:t>⁠ </a:t>
            </a:r>
            <a:r>
              <a:rPr lang="de-DE" dirty="0"/>
              <a:t>Bevölkerungsgruppen dabei zu unterstützen, sich an die Folgen des Klimawandels anzupassen, klimabedingte Schäden und Verluste zu bewältigen und den Wandel zu einer klimaneutralen, zukunftsfähigen Wirtschafts- und Lebensweise zu vollziehen.</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40404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dirty="0">
                <a:solidFill>
                  <a:schemeClr val="tx1"/>
                </a:solidFill>
                <a:effectLst/>
                <a:latin typeface="+mn-lt"/>
                <a:ea typeface="+mn-ea"/>
                <a:cs typeface="+mn-cs"/>
              </a:rPr>
              <a:t>Das Konzept der Klimagerechtigkeit setzt den menschengemachten Klimawandel⁠ in Verbindung zu Themen wie Gleichheit, Menschenrechte und soziale Gerechtigkeit. Am stärksten leiden jene Länder und Bevölkerungsgruppen unter den Folgen der Klimaerwärmung, die am wenigsten dazu beitragen und in der Vergangenheit dazu beigetragen haben. Das Konzept der Klimagerechtigkeit strebt an, Lasten und Chancen des Klimawandels sowohl weltweit (räumliche Dimension) als auch zwischen den Generationen (zeitliche Dimension) gerecht zu verteilen. Dazu müssen die Hauptverursacher des Klimawandels – Industriestaaten sowie einige Schwellen-⁠ und Entwicklungsländer⁠ – nicht nur ihren Ausstoß von Treibhausgasen drastisch verringern. Sie stehen auch in der Verantwortung, die vulnerabelsten⁠ Bevölkerungsgruppen dabei zu unterstützen, sich an die Folgen des Klimawandels anzupassen, klimabedingte Schäden und Verluste zu bewältigen und den Wandel zu einer klimaneutralen⁠, zukunftsfähigen Wirtschafts- und Lebensweise zu vollziehen. </a:t>
            </a:r>
          </a:p>
          <a:p>
            <a:r>
              <a:rPr lang="de-DE" dirty="0"/>
              <a:t>Es geht also auch um Verantwortungsübernahme</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44359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Auch der Staat übernimmt Verantwortung und hat den Umwelt- und Klimaschutz als Ziel fest im Grundgesetz in Art. 20a GG etabliert. Allerdings kann Politik alleine das Problem nicht lösen. Daher stellt sich die Frage: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46160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31.10.2025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e.statista.com/infografik/23383/anteil-der-laender-an-den-weltweiten-co2-emission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dn-storage.br.de/MUJIuUOVBwQIbtC2uKJDM6OhuLnC_2rH_H1S/_-0S/_2FH_yrP9U1S/8e22a637-f426-4750-bb28-0d2ab0e8c08e_HD.mp4"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dn-storage.br.de/MUJIuUOVBwQIbtC2uKJDM6OhuLnC_2rH_H1S/_-0S/_2FH_yrP9U1S/8e22a637-f426-4750-bb28-0d2ab0e8c08e_HD.mp4" TargetMode="Externa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cdn-storage.br.de/MUJIuUOVBwQIbtC2uKJDM6OhuLnC_2rH_H1S/_-0S/_2FH_yrP_U1S/1a596e04-1881-4f2f-a3ce-1adcb31a90ed_HD.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8477B0-4ED8-4B50-9ABC-1B1736BF6EB3}"/>
              </a:ext>
            </a:extLst>
          </p:cNvPr>
          <p:cNvSpPr txBox="1"/>
          <p:nvPr/>
        </p:nvSpPr>
        <p:spPr>
          <a:xfrm>
            <a:off x="2386584" y="658368"/>
            <a:ext cx="7260336" cy="646331"/>
          </a:xfrm>
          <a:prstGeom prst="rect">
            <a:avLst/>
          </a:prstGeom>
          <a:noFill/>
        </p:spPr>
        <p:txBody>
          <a:bodyPr wrap="square" rtlCol="0">
            <a:spAutoFit/>
          </a:bodyPr>
          <a:lstStyle/>
          <a:p>
            <a:pPr algn="ctr"/>
            <a:r>
              <a:rPr lang="de-DE" sz="3600" dirty="0">
                <a:latin typeface="Arial" panose="020B0604020202020204" pitchFamily="34" charset="0"/>
                <a:cs typeface="Arial" panose="020B0604020202020204" pitchFamily="34" charset="0"/>
              </a:rPr>
              <a:t>„Klimagerechtigkeit“</a:t>
            </a:r>
          </a:p>
        </p:txBody>
      </p:sp>
      <p:sp>
        <p:nvSpPr>
          <p:cNvPr id="2" name="Rechteck 1">
            <a:extLst>
              <a:ext uri="{FF2B5EF4-FFF2-40B4-BE49-F238E27FC236}">
                <a16:creationId xmlns:a16="http://schemas.microsoft.com/office/drawing/2014/main" id="{0847352B-CDD8-474B-840E-B937D3376A9A}"/>
              </a:ext>
            </a:extLst>
          </p:cNvPr>
          <p:cNvSpPr/>
          <p:nvPr/>
        </p:nvSpPr>
        <p:spPr>
          <a:xfrm>
            <a:off x="1197864" y="1804708"/>
            <a:ext cx="10104120" cy="1200329"/>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Das Konzept der Klimagerechtigkeit strebt an, Lasten und Chancen des Klimawandels sowohl </a:t>
            </a:r>
            <a:r>
              <a:rPr lang="de-DE" sz="2400" dirty="0">
                <a:solidFill>
                  <a:srgbClr val="652483"/>
                </a:solidFill>
                <a:latin typeface="Arial" panose="020B0604020202020204" pitchFamily="34" charset="0"/>
                <a:cs typeface="Arial" panose="020B0604020202020204" pitchFamily="34" charset="0"/>
              </a:rPr>
              <a:t>weltweit</a:t>
            </a:r>
            <a:r>
              <a:rPr lang="de-DE" sz="2400" dirty="0">
                <a:latin typeface="Arial" panose="020B0604020202020204" pitchFamily="34" charset="0"/>
                <a:cs typeface="Arial" panose="020B0604020202020204" pitchFamily="34" charset="0"/>
              </a:rPr>
              <a:t> </a:t>
            </a:r>
            <a:r>
              <a:rPr lang="de-DE" sz="2400" dirty="0">
                <a:solidFill>
                  <a:srgbClr val="652483"/>
                </a:solidFill>
                <a:latin typeface="Arial" panose="020B0604020202020204" pitchFamily="34" charset="0"/>
                <a:cs typeface="Arial" panose="020B0604020202020204" pitchFamily="34" charset="0"/>
              </a:rPr>
              <a:t>(räumliche Dimension) </a:t>
            </a:r>
            <a:r>
              <a:rPr lang="de-DE" sz="2400" dirty="0">
                <a:latin typeface="Arial" panose="020B0604020202020204" pitchFamily="34" charset="0"/>
                <a:cs typeface="Arial" panose="020B0604020202020204" pitchFamily="34" charset="0"/>
              </a:rPr>
              <a:t>als auch </a:t>
            </a:r>
            <a:r>
              <a:rPr lang="de-DE" sz="2400" dirty="0">
                <a:solidFill>
                  <a:srgbClr val="652483"/>
                </a:solidFill>
                <a:latin typeface="Arial" panose="020B0604020202020204" pitchFamily="34" charset="0"/>
                <a:cs typeface="Arial" panose="020B0604020202020204" pitchFamily="34" charset="0"/>
              </a:rPr>
              <a:t>zwischen den Generationen (zeitliche Dimension) gerecht</a:t>
            </a:r>
            <a:r>
              <a:rPr lang="de-DE" sz="2400" dirty="0">
                <a:latin typeface="Arial" panose="020B0604020202020204" pitchFamily="34" charset="0"/>
                <a:cs typeface="Arial" panose="020B0604020202020204" pitchFamily="34" charset="0"/>
              </a:rPr>
              <a:t> zu </a:t>
            </a:r>
            <a:r>
              <a:rPr lang="de-DE" sz="2400" dirty="0">
                <a:solidFill>
                  <a:srgbClr val="652483"/>
                </a:solidFill>
                <a:latin typeface="Arial" panose="020B0604020202020204" pitchFamily="34" charset="0"/>
                <a:cs typeface="Arial" panose="020B0604020202020204" pitchFamily="34" charset="0"/>
              </a:rPr>
              <a:t>verteilen</a:t>
            </a:r>
            <a:r>
              <a:rPr lang="de-DE" sz="2400" dirty="0">
                <a:latin typeface="Arial" panose="020B0604020202020204" pitchFamily="34" charset="0"/>
                <a:cs typeface="Arial" panose="020B0604020202020204" pitchFamily="34" charset="0"/>
              </a:rPr>
              <a:t>. </a:t>
            </a:r>
          </a:p>
        </p:txBody>
      </p:sp>
      <p:sp>
        <p:nvSpPr>
          <p:cNvPr id="4" name="Textfeld 3">
            <a:extLst>
              <a:ext uri="{FF2B5EF4-FFF2-40B4-BE49-F238E27FC236}">
                <a16:creationId xmlns:a16="http://schemas.microsoft.com/office/drawing/2014/main" id="{A27A32C0-9AEA-41C6-8418-07DB8245C18E}"/>
              </a:ext>
            </a:extLst>
          </p:cNvPr>
          <p:cNvSpPr txBox="1"/>
          <p:nvPr/>
        </p:nvSpPr>
        <p:spPr>
          <a:xfrm>
            <a:off x="2898648" y="3509726"/>
            <a:ext cx="4251960" cy="461665"/>
          </a:xfrm>
          <a:prstGeom prst="rect">
            <a:avLst/>
          </a:prstGeom>
          <a:noFill/>
        </p:spPr>
        <p:txBody>
          <a:bodyPr wrap="square" rtlCol="0">
            <a:spAutoFit/>
          </a:bodyPr>
          <a:lstStyle/>
          <a:p>
            <a:r>
              <a:rPr lang="de-DE" sz="2400" dirty="0">
                <a:solidFill>
                  <a:srgbClr val="652483"/>
                </a:solidFill>
                <a:latin typeface="Arial" panose="020B0604020202020204" pitchFamily="34" charset="0"/>
                <a:cs typeface="Arial" panose="020B0604020202020204" pitchFamily="34" charset="0"/>
              </a:rPr>
              <a:t>Gleichheit</a:t>
            </a:r>
          </a:p>
        </p:txBody>
      </p:sp>
      <p:sp>
        <p:nvSpPr>
          <p:cNvPr id="6" name="Textfeld 5">
            <a:extLst>
              <a:ext uri="{FF2B5EF4-FFF2-40B4-BE49-F238E27FC236}">
                <a16:creationId xmlns:a16="http://schemas.microsoft.com/office/drawing/2014/main" id="{15D99927-7AB0-4FDE-82CC-37D93718FDAC}"/>
              </a:ext>
            </a:extLst>
          </p:cNvPr>
          <p:cNvSpPr txBox="1"/>
          <p:nvPr/>
        </p:nvSpPr>
        <p:spPr>
          <a:xfrm>
            <a:off x="4876800" y="3500140"/>
            <a:ext cx="4251960" cy="461665"/>
          </a:xfrm>
          <a:prstGeom prst="rect">
            <a:avLst/>
          </a:prstGeom>
          <a:noFill/>
        </p:spPr>
        <p:txBody>
          <a:bodyPr wrap="square" rtlCol="0">
            <a:spAutoFit/>
          </a:bodyPr>
          <a:lstStyle/>
          <a:p>
            <a:r>
              <a:rPr lang="de-DE" sz="2400" dirty="0">
                <a:solidFill>
                  <a:srgbClr val="652483"/>
                </a:solidFill>
                <a:latin typeface="Arial" panose="020B0604020202020204" pitchFamily="34" charset="0"/>
                <a:cs typeface="Arial" panose="020B0604020202020204" pitchFamily="34" charset="0"/>
              </a:rPr>
              <a:t>Menschenrechte</a:t>
            </a:r>
          </a:p>
        </p:txBody>
      </p:sp>
      <p:sp>
        <p:nvSpPr>
          <p:cNvPr id="7" name="Textfeld 6">
            <a:extLst>
              <a:ext uri="{FF2B5EF4-FFF2-40B4-BE49-F238E27FC236}">
                <a16:creationId xmlns:a16="http://schemas.microsoft.com/office/drawing/2014/main" id="{4AC89AC6-F7BD-4676-9A11-73A2AD07D048}"/>
              </a:ext>
            </a:extLst>
          </p:cNvPr>
          <p:cNvSpPr txBox="1"/>
          <p:nvPr/>
        </p:nvSpPr>
        <p:spPr>
          <a:xfrm>
            <a:off x="7531608" y="3505046"/>
            <a:ext cx="3349752" cy="461665"/>
          </a:xfrm>
          <a:prstGeom prst="rect">
            <a:avLst/>
          </a:prstGeom>
          <a:noFill/>
        </p:spPr>
        <p:txBody>
          <a:bodyPr wrap="square" rtlCol="0">
            <a:spAutoFit/>
          </a:bodyPr>
          <a:lstStyle/>
          <a:p>
            <a:r>
              <a:rPr lang="de-DE" sz="2400" dirty="0">
                <a:solidFill>
                  <a:srgbClr val="652483"/>
                </a:solidFill>
                <a:latin typeface="Arial" panose="020B0604020202020204" pitchFamily="34" charset="0"/>
                <a:cs typeface="Arial" panose="020B0604020202020204" pitchFamily="34" charset="0"/>
              </a:rPr>
              <a:t>Soziale Gerechtigkeit</a:t>
            </a:r>
          </a:p>
        </p:txBody>
      </p:sp>
      <p:sp>
        <p:nvSpPr>
          <p:cNvPr id="8" name="Textfeld 7">
            <a:extLst>
              <a:ext uri="{FF2B5EF4-FFF2-40B4-BE49-F238E27FC236}">
                <a16:creationId xmlns:a16="http://schemas.microsoft.com/office/drawing/2014/main" id="{810BE4ED-83F3-435E-A3FB-9BAF75CD4494}"/>
              </a:ext>
            </a:extLst>
          </p:cNvPr>
          <p:cNvSpPr txBox="1"/>
          <p:nvPr/>
        </p:nvSpPr>
        <p:spPr>
          <a:xfrm>
            <a:off x="4035552" y="4442642"/>
            <a:ext cx="4251960" cy="584775"/>
          </a:xfrm>
          <a:prstGeom prst="rect">
            <a:avLst/>
          </a:prstGeom>
          <a:noFill/>
        </p:spPr>
        <p:txBody>
          <a:bodyPr wrap="square" rtlCol="0">
            <a:spAutoFit/>
          </a:bodyPr>
          <a:lstStyle/>
          <a:p>
            <a:r>
              <a:rPr lang="de-DE" sz="3200" dirty="0">
                <a:solidFill>
                  <a:srgbClr val="652483"/>
                </a:solidFill>
                <a:latin typeface="Arial" panose="020B0604020202020204" pitchFamily="34" charset="0"/>
                <a:cs typeface="Arial" panose="020B0604020202020204" pitchFamily="34" charset="0"/>
              </a:rPr>
              <a:t>VERANTWORTUNG</a:t>
            </a:r>
          </a:p>
        </p:txBody>
      </p:sp>
    </p:spTree>
    <p:extLst>
      <p:ext uri="{BB962C8B-B14F-4D97-AF65-F5344CB8AC3E}">
        <p14:creationId xmlns:p14="http://schemas.microsoft.com/office/powerpoint/2010/main" val="341803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EBCA3F-2B4D-0F05-4F11-EAE345B4CFBD}"/>
              </a:ext>
            </a:extLst>
          </p:cNvPr>
          <p:cNvSpPr txBox="1"/>
          <p:nvPr/>
        </p:nvSpPr>
        <p:spPr>
          <a:xfrm>
            <a:off x="1622506" y="1787652"/>
            <a:ext cx="8946988" cy="1569660"/>
          </a:xfrm>
          <a:prstGeom prst="rect">
            <a:avLst/>
          </a:prstGeom>
          <a:noFill/>
        </p:spPr>
        <p:txBody>
          <a:bodyPr wrap="square" rtlCol="0">
            <a:spAutoFit/>
          </a:bodyPr>
          <a:lstStyle/>
          <a:p>
            <a:pPr algn="just"/>
            <a:r>
              <a:rPr lang="de-DE" sz="2400" dirty="0">
                <a:latin typeface="Arial" panose="020B0604020202020204" pitchFamily="34" charset="0"/>
                <a:cs typeface="Arial" panose="020B0604020202020204" pitchFamily="34" charset="0"/>
              </a:rPr>
              <a:t>Der Staat schützt auch in Verantwortung für die künftigen Generationen die natürlichen Lebensgrundlagen und die Tiere im Rahmen der verfassungsmäßigen Ordnung (…).</a:t>
            </a:r>
          </a:p>
          <a:p>
            <a:pPr algn="just"/>
            <a:endParaRPr lang="de-DE" sz="24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EEF065B9-B6C6-4712-98AE-9D7B4F66AE54}"/>
              </a:ext>
            </a:extLst>
          </p:cNvPr>
          <p:cNvSpPr/>
          <p:nvPr/>
        </p:nvSpPr>
        <p:spPr>
          <a:xfrm>
            <a:off x="1418428" y="4285411"/>
            <a:ext cx="9416103" cy="1569660"/>
          </a:xfrm>
          <a:prstGeom prst="rect">
            <a:avLst/>
          </a:prstGeom>
        </p:spPr>
        <p:txBody>
          <a:bodyPr wrap="square">
            <a:spAutoFit/>
          </a:bodyPr>
          <a:lstStyle/>
          <a:p>
            <a:pPr algn="just"/>
            <a:r>
              <a:rPr lang="de-DE" sz="2400" dirty="0">
                <a:latin typeface="Arial" panose="020B0604020202020204" pitchFamily="34" charset="0"/>
                <a:cs typeface="Arial" panose="020B0604020202020204" pitchFamily="34" charset="0"/>
              </a:rPr>
              <a:t>1. Was könntest du als Jugendliche(r) in Deutschland tun, damit die Welt ein kleines bisschen klimagerechter wird?</a:t>
            </a:r>
          </a:p>
          <a:p>
            <a:pPr algn="just"/>
            <a:endParaRPr lang="de-DE" sz="2400" dirty="0">
              <a:latin typeface="Arial" panose="020B0604020202020204" pitchFamily="34" charset="0"/>
              <a:cs typeface="Arial" panose="020B0604020202020204" pitchFamily="34" charset="0"/>
            </a:endParaRPr>
          </a:p>
          <a:p>
            <a:pPr algn="just"/>
            <a:r>
              <a:rPr lang="de-DE" sz="2400" dirty="0">
                <a:latin typeface="Arial" panose="020B0604020202020204" pitchFamily="34" charset="0"/>
                <a:cs typeface="Arial" panose="020B0604020202020204" pitchFamily="34" charset="0"/>
              </a:rPr>
              <a:t>2. Wie könnten wir an der Schule einen Beitrag dazu leisten?</a:t>
            </a:r>
          </a:p>
        </p:txBody>
      </p:sp>
      <p:sp>
        <p:nvSpPr>
          <p:cNvPr id="5" name="Rechteck 4">
            <a:extLst>
              <a:ext uri="{FF2B5EF4-FFF2-40B4-BE49-F238E27FC236}">
                <a16:creationId xmlns:a16="http://schemas.microsoft.com/office/drawing/2014/main" id="{2D3375C9-430F-416C-8144-7B75FD49C3C3}"/>
              </a:ext>
            </a:extLst>
          </p:cNvPr>
          <p:cNvSpPr/>
          <p:nvPr/>
        </p:nvSpPr>
        <p:spPr>
          <a:xfrm>
            <a:off x="905256" y="502920"/>
            <a:ext cx="10442448" cy="969264"/>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20a GG</a:t>
            </a:r>
          </a:p>
        </p:txBody>
      </p:sp>
      <p:sp>
        <p:nvSpPr>
          <p:cNvPr id="7" name="Rechteck 6">
            <a:extLst>
              <a:ext uri="{FF2B5EF4-FFF2-40B4-BE49-F238E27FC236}">
                <a16:creationId xmlns:a16="http://schemas.microsoft.com/office/drawing/2014/main" id="{E5D0CC06-C1B8-4940-AB51-05A15F300542}"/>
              </a:ext>
            </a:extLst>
          </p:cNvPr>
          <p:cNvSpPr/>
          <p:nvPr/>
        </p:nvSpPr>
        <p:spPr>
          <a:xfrm>
            <a:off x="905256" y="502920"/>
            <a:ext cx="10442448" cy="2926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19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986279" y="1429581"/>
            <a:ext cx="10219441" cy="2031325"/>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Nature Love, Sandor </a:t>
            </a:r>
            <a:r>
              <a:rPr lang="de-DE" sz="1400" dirty="0" err="1">
                <a:latin typeface="Arial" panose="020B0604020202020204" pitchFamily="34" charset="0"/>
                <a:cs typeface="Arial" panose="020B0604020202020204" pitchFamily="34" charset="0"/>
              </a:rPr>
              <a:t>Fehervari</a:t>
            </a:r>
            <a:r>
              <a:rPr lang="de-DE" sz="1400" dirty="0">
                <a:latin typeface="Arial" panose="020B0604020202020204" pitchFamily="34" charset="0"/>
                <a:cs typeface="Arial" panose="020B0604020202020204" pitchFamily="34" charset="0"/>
              </a:rPr>
              <a:t>, Bernd Dittrich, Mike </a:t>
            </a:r>
            <a:r>
              <a:rPr lang="de-DE" sz="1400" dirty="0" err="1">
                <a:latin typeface="Arial" panose="020B0604020202020204" pitchFamily="34" charset="0"/>
                <a:cs typeface="Arial" panose="020B0604020202020204" pitchFamily="34" charset="0"/>
              </a:rPr>
              <a:t>Newbry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Chriss</a:t>
            </a:r>
            <a:r>
              <a:rPr lang="de-DE" sz="1400" dirty="0">
                <a:latin typeface="Arial" panose="020B0604020202020204" pitchFamily="34" charset="0"/>
                <a:cs typeface="Arial" panose="020B0604020202020204" pitchFamily="34" charset="0"/>
              </a:rPr>
              <a:t> Gallagher, Ryan Cheng – via </a:t>
            </a:r>
            <a:r>
              <a:rPr lang="de-DE" sz="1400" dirty="0" err="1">
                <a:latin typeface="Arial" panose="020B0604020202020204" pitchFamily="34" charset="0"/>
                <a:cs typeface="Arial" panose="020B0604020202020204" pitchFamily="34" charset="0"/>
              </a:rPr>
              <a:t>unsplash</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und 9 BR, colourbox.com, </a:t>
            </a:r>
            <a:r>
              <a:rPr lang="de-DE" sz="1400" dirty="0" err="1">
                <a:latin typeface="Arial" panose="020B0604020202020204" pitchFamily="34" charset="0"/>
                <a:cs typeface="Arial" panose="020B0604020202020204" pitchFamily="34" charset="0"/>
              </a:rPr>
              <a:t>picture-alliance</a:t>
            </a:r>
            <a:r>
              <a:rPr lang="de-DE" sz="1400" dirty="0">
                <a:latin typeface="Arial" panose="020B0604020202020204" pitchFamily="34" charset="0"/>
                <a:cs typeface="Arial" panose="020B0604020202020204" pitchFamily="34" charset="0"/>
              </a:rPr>
              <a:t>/dpa; Montage: BR – Nutzung mit freundlicher Genehmigung des BR</a:t>
            </a:r>
          </a:p>
          <a:p>
            <a:pPr>
              <a:defRPr/>
            </a:pPr>
            <a:r>
              <a:rPr lang="de-DE" sz="1400" dirty="0">
                <a:latin typeface="Arial" panose="020B0604020202020204" pitchFamily="34" charset="0"/>
                <a:cs typeface="Arial" panose="020B0604020202020204" pitchFamily="34" charset="0"/>
              </a:rPr>
              <a:t>Folie 5 </a:t>
            </a:r>
            <a:r>
              <a:rPr lang="de-DE" sz="1400" dirty="0" err="1">
                <a:latin typeface="Arial" panose="020B0604020202020204" pitchFamily="34" charset="0"/>
                <a:cs typeface="Arial" panose="020B0604020202020204" pitchFamily="34" charset="0"/>
              </a:rPr>
              <a:t>Misbahul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Aulia</a:t>
            </a:r>
            <a:r>
              <a:rPr lang="de-DE" sz="1400" dirty="0">
                <a:latin typeface="Arial" panose="020B0604020202020204" pitchFamily="34" charset="0"/>
                <a:cs typeface="Arial" panose="020B0604020202020204" pitchFamily="34" charset="0"/>
              </a:rPr>
              <a:t>, Melissa de </a:t>
            </a:r>
            <a:r>
              <a:rPr lang="de-DE" sz="1400" dirty="0" err="1">
                <a:latin typeface="Arial" panose="020B0604020202020204" pitchFamily="34" charset="0"/>
                <a:cs typeface="Arial" panose="020B0604020202020204" pitchFamily="34" charset="0"/>
              </a:rPr>
              <a:t>Yoe</a:t>
            </a:r>
            <a:r>
              <a:rPr lang="de-DE" sz="1400" dirty="0">
                <a:latin typeface="Arial" panose="020B0604020202020204" pitchFamily="34" charset="0"/>
                <a:cs typeface="Arial" panose="020B0604020202020204" pitchFamily="34" charset="0"/>
              </a:rPr>
              <a:t>, Ryan Cheng, ©istockphoto.com/</a:t>
            </a:r>
            <a:r>
              <a:rPr lang="de-DE" sz="1400" dirty="0" err="1">
                <a:latin typeface="Arial" panose="020B0604020202020204" pitchFamily="34" charset="0"/>
                <a:cs typeface="Arial" panose="020B0604020202020204" pitchFamily="34" charset="0"/>
              </a:rPr>
              <a:t>Iuliia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Konovaliuk</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6 </a:t>
            </a:r>
            <a:r>
              <a:rPr lang="de-DE" sz="1400" dirty="0">
                <a:latin typeface="Arial" panose="020B0604020202020204" pitchFamily="34" charset="0"/>
                <a:cs typeface="Arial" panose="020B0604020202020204" pitchFamily="34" charset="0"/>
                <a:hlinkClick r:id="rId3"/>
              </a:rPr>
              <a:t>https://de.statista.com/infografik/23383/anteil-der-laender-an-den-weltweiten-co2-emissionen</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9 U.S. </a:t>
            </a:r>
            <a:r>
              <a:rPr lang="de-DE" sz="1400" dirty="0" err="1">
                <a:latin typeface="Arial" panose="020B0604020202020204" pitchFamily="34" charset="0"/>
                <a:cs typeface="Arial" panose="020B0604020202020204" pitchFamily="34" charset="0"/>
              </a:rPr>
              <a:t>Departemnt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of</a:t>
            </a:r>
            <a:r>
              <a:rPr lang="de-DE" sz="1400" dirty="0">
                <a:latin typeface="Arial" panose="020B0604020202020204" pitchFamily="34" charset="0"/>
                <a:cs typeface="Arial" panose="020B0604020202020204" pitchFamily="34" charset="0"/>
              </a:rPr>
              <a:t> State </a:t>
            </a:r>
            <a:r>
              <a:rPr lang="de-DE" sz="1400" dirty="0" err="1">
                <a:latin typeface="Arial" panose="020B0604020202020204" pitchFamily="34" charset="0"/>
                <a:cs typeface="Arial" panose="020B0604020202020204" pitchFamily="34" charset="0"/>
              </a:rPr>
              <a:t>from</a:t>
            </a:r>
            <a:r>
              <a:rPr lang="de-DE" sz="1400" dirty="0">
                <a:latin typeface="Arial" panose="020B0604020202020204" pitchFamily="34" charset="0"/>
                <a:cs typeface="Arial" panose="020B0604020202020204" pitchFamily="34" charset="0"/>
              </a:rPr>
              <a:t> United States,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 </a:t>
            </a: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392424" y="2456738"/>
            <a:ext cx="4593336" cy="115107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43DCED5-1C08-47EB-8373-88111F46BD8A}"/>
              </a:ext>
            </a:extLst>
          </p:cNvPr>
          <p:cNvSpPr txBox="1"/>
          <p:nvPr/>
        </p:nvSpPr>
        <p:spPr>
          <a:xfrm>
            <a:off x="1234440" y="548640"/>
            <a:ext cx="10067544"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Was haben diese Bilder gemeinsam?</a:t>
            </a:r>
          </a:p>
        </p:txBody>
      </p:sp>
      <p:pic>
        <p:nvPicPr>
          <p:cNvPr id="6" name="Grafik 5">
            <a:extLst>
              <a:ext uri="{FF2B5EF4-FFF2-40B4-BE49-F238E27FC236}">
                <a16:creationId xmlns:a16="http://schemas.microsoft.com/office/drawing/2014/main" id="{8CB14B86-AC58-4FD5-91DF-ABDE69B628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38" b="32923"/>
          <a:stretch/>
        </p:blipFill>
        <p:spPr>
          <a:xfrm>
            <a:off x="1234440" y="1234440"/>
            <a:ext cx="3566382" cy="2194560"/>
          </a:xfrm>
          <a:prstGeom prst="rect">
            <a:avLst/>
          </a:prstGeom>
        </p:spPr>
      </p:pic>
      <p:pic>
        <p:nvPicPr>
          <p:cNvPr id="8" name="Grafik 7">
            <a:extLst>
              <a:ext uri="{FF2B5EF4-FFF2-40B4-BE49-F238E27FC236}">
                <a16:creationId xmlns:a16="http://schemas.microsoft.com/office/drawing/2014/main" id="{34855E45-B8CE-4CBA-B18B-575837662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1237" y="1234440"/>
            <a:ext cx="2926080" cy="2194560"/>
          </a:xfrm>
          <a:prstGeom prst="rect">
            <a:avLst/>
          </a:prstGeom>
        </p:spPr>
      </p:pic>
      <p:pic>
        <p:nvPicPr>
          <p:cNvPr id="10" name="Grafik 9">
            <a:extLst>
              <a:ext uri="{FF2B5EF4-FFF2-40B4-BE49-F238E27FC236}">
                <a16:creationId xmlns:a16="http://schemas.microsoft.com/office/drawing/2014/main" id="{DD91C478-F4C9-4483-8863-048824CA3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732" y="1234440"/>
            <a:ext cx="3294252" cy="2194560"/>
          </a:xfrm>
          <a:prstGeom prst="rect">
            <a:avLst/>
          </a:prstGeom>
        </p:spPr>
      </p:pic>
      <p:pic>
        <p:nvPicPr>
          <p:cNvPr id="12" name="Grafik 11">
            <a:extLst>
              <a:ext uri="{FF2B5EF4-FFF2-40B4-BE49-F238E27FC236}">
                <a16:creationId xmlns:a16="http://schemas.microsoft.com/office/drawing/2014/main" id="{CEED03A0-EA0B-46CF-B06A-CAFAA64846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118" y="3547872"/>
            <a:ext cx="3579876" cy="2386584"/>
          </a:xfrm>
          <a:prstGeom prst="rect">
            <a:avLst/>
          </a:prstGeom>
        </p:spPr>
      </p:pic>
      <p:pic>
        <p:nvPicPr>
          <p:cNvPr id="14" name="Grafik 13">
            <a:extLst>
              <a:ext uri="{FF2B5EF4-FFF2-40B4-BE49-F238E27FC236}">
                <a16:creationId xmlns:a16="http://schemas.microsoft.com/office/drawing/2014/main" id="{06DCAB72-7B36-4BF9-A5D0-717B0A8AB8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4"/>
          <a:stretch/>
        </p:blipFill>
        <p:spPr>
          <a:xfrm>
            <a:off x="1234440" y="3547872"/>
            <a:ext cx="3387852" cy="2386584"/>
          </a:xfrm>
          <a:prstGeom prst="rect">
            <a:avLst/>
          </a:prstGeom>
        </p:spPr>
      </p:pic>
      <p:pic>
        <p:nvPicPr>
          <p:cNvPr id="16" name="Grafik 15">
            <a:extLst>
              <a:ext uri="{FF2B5EF4-FFF2-40B4-BE49-F238E27FC236}">
                <a16:creationId xmlns:a16="http://schemas.microsoft.com/office/drawing/2014/main" id="{DDD1399E-3944-472F-A259-A4C7F74AAE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056" t="466" r="33551" b="-466"/>
          <a:stretch/>
        </p:blipFill>
        <p:spPr>
          <a:xfrm>
            <a:off x="6847276" y="3547872"/>
            <a:ext cx="4454708" cy="2397760"/>
          </a:xfrm>
          <a:prstGeom prst="rect">
            <a:avLst/>
          </a:prstGeom>
        </p:spPr>
      </p:pic>
    </p:spTree>
    <p:extLst>
      <p:ext uri="{BB962C8B-B14F-4D97-AF65-F5344CB8AC3E}">
        <p14:creationId xmlns:p14="http://schemas.microsoft.com/office/powerpoint/2010/main" val="53347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8BC934-B6CD-2E59-3911-F2DBE264217A}"/>
              </a:ext>
            </a:extLst>
          </p:cNvPr>
          <p:cNvSpPr txBox="1"/>
          <p:nvPr/>
        </p:nvSpPr>
        <p:spPr>
          <a:xfrm>
            <a:off x="1472092" y="1884880"/>
            <a:ext cx="9351818" cy="3539430"/>
          </a:xfrm>
          <a:prstGeom prst="rect">
            <a:avLst/>
          </a:prstGeom>
          <a:noFill/>
        </p:spPr>
        <p:txBody>
          <a:bodyPr wrap="square">
            <a:spAutoFit/>
          </a:bodyPr>
          <a:lstStyle/>
          <a:p>
            <a:pPr algn="ctr"/>
            <a:r>
              <a:rPr lang="de-DE" sz="3200" dirty="0">
                <a:latin typeface="Arial" panose="020B0604020202020204" pitchFamily="34" charset="0"/>
                <a:cs typeface="Arial" panose="020B0604020202020204" pitchFamily="34" charset="0"/>
              </a:rPr>
              <a:t>Der Klimawandel ist überall auf der Welt spürbar.</a:t>
            </a:r>
          </a:p>
          <a:p>
            <a:r>
              <a:rPr lang="de-DE" sz="3200" dirty="0">
                <a:latin typeface="Arial" panose="020B0604020202020204" pitchFamily="34" charset="0"/>
                <a:cs typeface="Arial" panose="020B0604020202020204" pitchFamily="34" charset="0"/>
              </a:rPr>
              <a:t>Notiert die im Clip genannten Länder und </a:t>
            </a:r>
          </a:p>
          <a:p>
            <a:pPr algn="ctr"/>
            <a:r>
              <a:rPr lang="de-DE" sz="3200" dirty="0">
                <a:latin typeface="Arial" panose="020B0604020202020204" pitchFamily="34" charset="0"/>
                <a:cs typeface="Arial" panose="020B0604020202020204" pitchFamily="34" charset="0"/>
              </a:rPr>
              <a:t>die dortigen Folgen auf eurem Arbeitsblatt!</a:t>
            </a:r>
          </a:p>
          <a:p>
            <a:pPr algn="ctr"/>
            <a:endParaRPr lang="de-DE" sz="32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Was fällt euch auf?</a:t>
            </a:r>
          </a:p>
          <a:p>
            <a:endParaRPr lang="de-DE" sz="3200" dirty="0">
              <a:latin typeface="Arial" panose="020B0604020202020204" pitchFamily="34"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A219618F-439C-4DBC-BE7A-1F28EABE1D97}"/>
              </a:ext>
            </a:extLst>
          </p:cNvPr>
          <p:cNvSpPr txBox="1"/>
          <p:nvPr/>
        </p:nvSpPr>
        <p:spPr>
          <a:xfrm>
            <a:off x="2644140" y="795528"/>
            <a:ext cx="6903720" cy="646331"/>
          </a:xfrm>
          <a:prstGeom prst="rect">
            <a:avLst/>
          </a:prstGeom>
          <a:noFill/>
        </p:spPr>
        <p:txBody>
          <a:bodyPr wrap="square" rtlCol="0">
            <a:spAutoFit/>
          </a:bodyPr>
          <a:lstStyle/>
          <a:p>
            <a:pPr algn="ctr"/>
            <a:r>
              <a:rPr lang="de-DE" sz="3600" b="1" dirty="0">
                <a:solidFill>
                  <a:srgbClr val="652483"/>
                </a:solidFill>
                <a:latin typeface="Arial" panose="020B0604020202020204" pitchFamily="34" charset="0"/>
                <a:cs typeface="Arial" panose="020B0604020202020204" pitchFamily="34" charset="0"/>
              </a:rPr>
              <a:t>Klimawandel</a:t>
            </a:r>
          </a:p>
        </p:txBody>
      </p:sp>
    </p:spTree>
    <p:extLst>
      <p:ext uri="{BB962C8B-B14F-4D97-AF65-F5344CB8AC3E}">
        <p14:creationId xmlns:p14="http://schemas.microsoft.com/office/powerpoint/2010/main" val="76232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C5DE2FD5-CCD6-4050-9680-727D56269825}"/>
              </a:ext>
            </a:extLst>
          </p:cNvPr>
          <p:cNvPicPr>
            <a:picLocks noChangeAspect="1"/>
          </p:cNvPicPr>
          <p:nvPr/>
        </p:nvPicPr>
        <p:blipFill>
          <a:blip r:embed="rId3"/>
          <a:stretch>
            <a:fillRect/>
          </a:stretch>
        </p:blipFill>
        <p:spPr>
          <a:xfrm>
            <a:off x="900684" y="553314"/>
            <a:ext cx="10390632" cy="5541670"/>
          </a:xfrm>
          <a:prstGeom prst="rect">
            <a:avLst/>
          </a:prstGeom>
        </p:spPr>
      </p:pic>
      <p:pic>
        <p:nvPicPr>
          <p:cNvPr id="5" name="Grafik 4">
            <a:hlinkClick r:id="rId2"/>
            <a:extLst>
              <a:ext uri="{FF2B5EF4-FFF2-40B4-BE49-F238E27FC236}">
                <a16:creationId xmlns:a16="http://schemas.microsoft.com/office/drawing/2014/main" id="{3C020792-8894-4434-889E-FBF60ED719AA}"/>
              </a:ext>
            </a:extLst>
          </p:cNvPr>
          <p:cNvPicPr>
            <a:picLocks noChangeAspect="1"/>
          </p:cNvPicPr>
          <p:nvPr/>
        </p:nvPicPr>
        <p:blipFill>
          <a:blip r:embed="rId4"/>
          <a:stretch>
            <a:fillRect/>
          </a:stretch>
        </p:blipFill>
        <p:spPr>
          <a:xfrm>
            <a:off x="9328785" y="4266819"/>
            <a:ext cx="1581150" cy="1543050"/>
          </a:xfrm>
          <a:prstGeom prst="rect">
            <a:avLst/>
          </a:prstGeom>
        </p:spPr>
      </p:pic>
    </p:spTree>
    <p:extLst>
      <p:ext uri="{BB962C8B-B14F-4D97-AF65-F5344CB8AC3E}">
        <p14:creationId xmlns:p14="http://schemas.microsoft.com/office/powerpoint/2010/main" val="319725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ADB6533-2507-4D95-AC1F-568FDBB4A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6" y="674777"/>
            <a:ext cx="9747504" cy="5661364"/>
          </a:xfrm>
          <a:prstGeom prst="rect">
            <a:avLst/>
          </a:prstGeom>
        </p:spPr>
      </p:pic>
      <p:sp>
        <p:nvSpPr>
          <p:cNvPr id="4" name="Ellipse 3">
            <a:extLst>
              <a:ext uri="{FF2B5EF4-FFF2-40B4-BE49-F238E27FC236}">
                <a16:creationId xmlns:a16="http://schemas.microsoft.com/office/drawing/2014/main" id="{028DF6E1-B9C0-4C1C-94A8-02E0FF920E0F}"/>
              </a:ext>
            </a:extLst>
          </p:cNvPr>
          <p:cNvSpPr/>
          <p:nvPr/>
        </p:nvSpPr>
        <p:spPr>
          <a:xfrm>
            <a:off x="6871716" y="4055364"/>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BD212C48-8B06-4B6B-9323-E71CC47D1E8F}"/>
              </a:ext>
            </a:extLst>
          </p:cNvPr>
          <p:cNvCxnSpPr>
            <a:cxnSpLocks/>
            <a:stCxn id="15" idx="0"/>
            <a:endCxn id="4" idx="5"/>
          </p:cNvCxnSpPr>
          <p:nvPr/>
        </p:nvCxnSpPr>
        <p:spPr>
          <a:xfrm flipH="1" flipV="1">
            <a:off x="6957570" y="4141218"/>
            <a:ext cx="438402" cy="784583"/>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A2CB549F-6FEA-449E-80BC-4790EF5D3CC1}"/>
              </a:ext>
            </a:extLst>
          </p:cNvPr>
          <p:cNvSpPr/>
          <p:nvPr/>
        </p:nvSpPr>
        <p:spPr>
          <a:xfrm>
            <a:off x="6356604" y="3723132"/>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EA52D9FE-EFDE-4074-B169-F647A9864622}"/>
              </a:ext>
            </a:extLst>
          </p:cNvPr>
          <p:cNvSpPr/>
          <p:nvPr/>
        </p:nvSpPr>
        <p:spPr>
          <a:xfrm>
            <a:off x="7377684" y="3378708"/>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4366D56D-97C8-4424-A35B-841379D55038}"/>
              </a:ext>
            </a:extLst>
          </p:cNvPr>
          <p:cNvSpPr/>
          <p:nvPr/>
        </p:nvSpPr>
        <p:spPr>
          <a:xfrm>
            <a:off x="8023860" y="3505459"/>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48BB8BA-EA43-4D67-85B9-5E11FFA250C7}"/>
              </a:ext>
            </a:extLst>
          </p:cNvPr>
          <p:cNvSpPr/>
          <p:nvPr/>
        </p:nvSpPr>
        <p:spPr>
          <a:xfrm>
            <a:off x="8596884" y="3823716"/>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AD5F6A27-E88A-4060-AD10-EBB897BDE4CE}"/>
              </a:ext>
            </a:extLst>
          </p:cNvPr>
          <p:cNvSpPr/>
          <p:nvPr/>
        </p:nvSpPr>
        <p:spPr>
          <a:xfrm>
            <a:off x="7616952" y="4140204"/>
            <a:ext cx="100584" cy="100584"/>
          </a:xfrm>
          <a:prstGeom prst="ellipse">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C0C3BEAB-7D15-44A4-A3CC-5D90E4066C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56" t="466" r="33551" b="-466"/>
          <a:stretch/>
        </p:blipFill>
        <p:spPr>
          <a:xfrm>
            <a:off x="6406896" y="4925801"/>
            <a:ext cx="1978152" cy="1064747"/>
          </a:xfrm>
          <a:prstGeom prst="rect">
            <a:avLst/>
          </a:prstGeom>
        </p:spPr>
      </p:pic>
      <p:cxnSp>
        <p:nvCxnSpPr>
          <p:cNvPr id="17" name="Gerader Verbinder 16">
            <a:extLst>
              <a:ext uri="{FF2B5EF4-FFF2-40B4-BE49-F238E27FC236}">
                <a16:creationId xmlns:a16="http://schemas.microsoft.com/office/drawing/2014/main" id="{BEE44242-A7D6-41AA-9A93-66C4D0B7DCAD}"/>
              </a:ext>
            </a:extLst>
          </p:cNvPr>
          <p:cNvCxnSpPr>
            <a:cxnSpLocks/>
            <a:stCxn id="9" idx="0"/>
            <a:endCxn id="15" idx="0"/>
          </p:cNvCxnSpPr>
          <p:nvPr/>
        </p:nvCxnSpPr>
        <p:spPr>
          <a:xfrm>
            <a:off x="6406896" y="3723132"/>
            <a:ext cx="989076" cy="1202669"/>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2F9213E-5ED4-4F67-95CE-05D16601B637}"/>
              </a:ext>
            </a:extLst>
          </p:cNvPr>
          <p:cNvCxnSpPr>
            <a:cxnSpLocks/>
            <a:stCxn id="10" idx="0"/>
          </p:cNvCxnSpPr>
          <p:nvPr/>
        </p:nvCxnSpPr>
        <p:spPr>
          <a:xfrm flipV="1">
            <a:off x="7427976" y="2665985"/>
            <a:ext cx="1342468" cy="712723"/>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8B9EDC5E-698B-4E69-942E-5FAAE5179940}"/>
              </a:ext>
            </a:extLst>
          </p:cNvPr>
          <p:cNvCxnSpPr>
            <a:cxnSpLocks/>
            <a:stCxn id="11" idx="6"/>
          </p:cNvCxnSpPr>
          <p:nvPr/>
        </p:nvCxnSpPr>
        <p:spPr>
          <a:xfrm flipV="1">
            <a:off x="8124444" y="2665985"/>
            <a:ext cx="646000" cy="889766"/>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CD7B2DCC-B059-49B8-AC05-1D234C09FE50}"/>
              </a:ext>
            </a:extLst>
          </p:cNvPr>
          <p:cNvSpPr txBox="1"/>
          <p:nvPr/>
        </p:nvSpPr>
        <p:spPr>
          <a:xfrm>
            <a:off x="5532120" y="5434044"/>
            <a:ext cx="1837944"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Dürre,</a:t>
            </a:r>
          </a:p>
          <a:p>
            <a:r>
              <a:rPr lang="de-DE" sz="1400" dirty="0">
                <a:latin typeface="Arial" panose="020B0604020202020204" pitchFamily="34" charset="0"/>
                <a:cs typeface="Arial" panose="020B0604020202020204" pitchFamily="34" charset="0"/>
              </a:rPr>
              <a:t>Nutztiere sterben, </a:t>
            </a:r>
          </a:p>
          <a:p>
            <a:r>
              <a:rPr lang="de-DE" sz="1400" dirty="0">
                <a:latin typeface="Arial" panose="020B0604020202020204" pitchFamily="34" charset="0"/>
                <a:cs typeface="Arial" panose="020B0604020202020204" pitchFamily="34" charset="0"/>
              </a:rPr>
              <a:t>Hungersnot</a:t>
            </a:r>
          </a:p>
        </p:txBody>
      </p:sp>
      <p:sp>
        <p:nvSpPr>
          <p:cNvPr id="24" name="Textfeld 23">
            <a:extLst>
              <a:ext uri="{FF2B5EF4-FFF2-40B4-BE49-F238E27FC236}">
                <a16:creationId xmlns:a16="http://schemas.microsoft.com/office/drawing/2014/main" id="{4E9FBC57-ECDF-48A4-A126-C2EF281B95BE}"/>
              </a:ext>
            </a:extLst>
          </p:cNvPr>
          <p:cNvSpPr txBox="1"/>
          <p:nvPr/>
        </p:nvSpPr>
        <p:spPr>
          <a:xfrm>
            <a:off x="9719282" y="1962128"/>
            <a:ext cx="2012470"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Starker Regen,</a:t>
            </a:r>
          </a:p>
          <a:p>
            <a:r>
              <a:rPr lang="de-DE" sz="1400" dirty="0">
                <a:latin typeface="Arial" panose="020B0604020202020204" pitchFamily="34" charset="0"/>
                <a:cs typeface="Arial" panose="020B0604020202020204" pitchFamily="34" charset="0"/>
              </a:rPr>
              <a:t>Überschwemmungen</a:t>
            </a:r>
          </a:p>
        </p:txBody>
      </p:sp>
      <p:pic>
        <p:nvPicPr>
          <p:cNvPr id="28" name="Grafik 27">
            <a:extLst>
              <a:ext uri="{FF2B5EF4-FFF2-40B4-BE49-F238E27FC236}">
                <a16:creationId xmlns:a16="http://schemas.microsoft.com/office/drawing/2014/main" id="{351799A8-67A7-4634-9BA1-E05279193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4896" y="4293857"/>
            <a:ext cx="1488772" cy="1116579"/>
          </a:xfrm>
          <a:prstGeom prst="rect">
            <a:avLst/>
          </a:prstGeom>
        </p:spPr>
      </p:pic>
      <p:cxnSp>
        <p:nvCxnSpPr>
          <p:cNvPr id="30" name="Gerader Verbinder 29">
            <a:extLst>
              <a:ext uri="{FF2B5EF4-FFF2-40B4-BE49-F238E27FC236}">
                <a16:creationId xmlns:a16="http://schemas.microsoft.com/office/drawing/2014/main" id="{A0EDD907-5D3D-4DF9-8A61-61629DBF7151}"/>
              </a:ext>
            </a:extLst>
          </p:cNvPr>
          <p:cNvCxnSpPr>
            <a:stCxn id="12" idx="0"/>
          </p:cNvCxnSpPr>
          <p:nvPr/>
        </p:nvCxnSpPr>
        <p:spPr>
          <a:xfrm>
            <a:off x="8647176" y="3823716"/>
            <a:ext cx="312169" cy="1050036"/>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D7B9D48C-1995-45F2-8D00-6056EE9E1594}"/>
              </a:ext>
            </a:extLst>
          </p:cNvPr>
          <p:cNvCxnSpPr>
            <a:stCxn id="13" idx="0"/>
            <a:endCxn id="28" idx="1"/>
          </p:cNvCxnSpPr>
          <p:nvPr/>
        </p:nvCxnSpPr>
        <p:spPr>
          <a:xfrm>
            <a:off x="7667244" y="4140204"/>
            <a:ext cx="1307652" cy="711943"/>
          </a:xfrm>
          <a:prstGeom prst="line">
            <a:avLst/>
          </a:prstGeom>
          <a:ln>
            <a:solidFill>
              <a:srgbClr val="652483"/>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83DE3A26-40F6-417F-B7D2-80D4A650DE0F}"/>
              </a:ext>
            </a:extLst>
          </p:cNvPr>
          <p:cNvSpPr txBox="1"/>
          <p:nvPr/>
        </p:nvSpPr>
        <p:spPr>
          <a:xfrm>
            <a:off x="9410788" y="3451832"/>
            <a:ext cx="2012470"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Steigender Meeresspiegel,</a:t>
            </a:r>
          </a:p>
          <a:p>
            <a:r>
              <a:rPr lang="de-DE" sz="1400" dirty="0">
                <a:latin typeface="Arial" panose="020B0604020202020204" pitchFamily="34" charset="0"/>
                <a:cs typeface="Arial" panose="020B0604020202020204" pitchFamily="34" charset="0"/>
              </a:rPr>
              <a:t>Salzwasser</a:t>
            </a:r>
          </a:p>
        </p:txBody>
      </p:sp>
      <p:pic>
        <p:nvPicPr>
          <p:cNvPr id="35" name="Grafik 34">
            <a:extLst>
              <a:ext uri="{FF2B5EF4-FFF2-40B4-BE49-F238E27FC236}">
                <a16:creationId xmlns:a16="http://schemas.microsoft.com/office/drawing/2014/main" id="{ECAD0C07-38DE-478D-A5F5-95D1C3898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6952" y="1653634"/>
            <a:ext cx="1538741" cy="1025827"/>
          </a:xfrm>
          <a:prstGeom prst="rect">
            <a:avLst/>
          </a:prstGeom>
        </p:spPr>
      </p:pic>
    </p:spTree>
    <p:extLst>
      <p:ext uri="{BB962C8B-B14F-4D97-AF65-F5344CB8AC3E}">
        <p14:creationId xmlns:p14="http://schemas.microsoft.com/office/powerpoint/2010/main" val="32794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pic>
        <p:nvPicPr>
          <p:cNvPr id="4" name="Grafik 3" descr="Ein Bild, das Text, Screenshot, Kreis, Schrift enthält.&#10;&#10;KI-generierte Inhalte können fehlerhaft sein.">
            <a:extLst>
              <a:ext uri="{FF2B5EF4-FFF2-40B4-BE49-F238E27FC236}">
                <a16:creationId xmlns:a16="http://schemas.microsoft.com/office/drawing/2014/main" id="{995E1D22-FC76-7623-8D88-C79C3D7FD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792" y="295656"/>
            <a:ext cx="6016752" cy="6016752"/>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2BE3F36-F0E9-4C4A-AB41-EB96A4D6D2B0}"/>
              </a:ext>
            </a:extLst>
          </p:cNvPr>
          <p:cNvSpPr txBox="1"/>
          <p:nvPr/>
        </p:nvSpPr>
        <p:spPr>
          <a:xfrm>
            <a:off x="2023618" y="2588162"/>
            <a:ext cx="8055864" cy="107721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Was bedeutet der Begriff für dich?</a:t>
            </a:r>
          </a:p>
          <a:p>
            <a:pPr algn="ctr"/>
            <a:r>
              <a:rPr lang="de-DE" sz="3200" dirty="0">
                <a:latin typeface="Arial" panose="020B0604020202020204" pitchFamily="34" charset="0"/>
                <a:cs typeface="Arial" panose="020B0604020202020204" pitchFamily="34" charset="0"/>
              </a:rPr>
              <a:t>Notiere 3 Begriffe, die du damit verbindest!</a:t>
            </a:r>
          </a:p>
        </p:txBody>
      </p:sp>
      <p:sp>
        <p:nvSpPr>
          <p:cNvPr id="5" name="Textfeld 4">
            <a:extLst>
              <a:ext uri="{FF2B5EF4-FFF2-40B4-BE49-F238E27FC236}">
                <a16:creationId xmlns:a16="http://schemas.microsoft.com/office/drawing/2014/main" id="{F4BDC988-3D0F-4E39-AF30-95E10793B5EB}"/>
              </a:ext>
            </a:extLst>
          </p:cNvPr>
          <p:cNvSpPr txBox="1"/>
          <p:nvPr/>
        </p:nvSpPr>
        <p:spPr>
          <a:xfrm>
            <a:off x="2465832" y="1708599"/>
            <a:ext cx="7260336" cy="646331"/>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a:t>
            </a:r>
            <a:r>
              <a:rPr lang="de-DE" sz="3600" b="1" dirty="0">
                <a:solidFill>
                  <a:srgbClr val="652483"/>
                </a:solidFill>
                <a:latin typeface="Arial" panose="020B0604020202020204" pitchFamily="34" charset="0"/>
                <a:cs typeface="Arial" panose="020B0604020202020204" pitchFamily="34" charset="0"/>
              </a:rPr>
              <a:t>Klimagerechtigkeit</a:t>
            </a:r>
            <a:r>
              <a:rPr lang="de-DE"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6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203CEBAD-B649-4E52-964D-B41FA834D9E4}"/>
              </a:ext>
            </a:extLst>
          </p:cNvPr>
          <p:cNvPicPr>
            <a:picLocks noChangeAspect="1"/>
          </p:cNvPicPr>
          <p:nvPr/>
        </p:nvPicPr>
        <p:blipFill>
          <a:blip r:embed="rId3"/>
          <a:stretch>
            <a:fillRect/>
          </a:stretch>
        </p:blipFill>
        <p:spPr>
          <a:xfrm>
            <a:off x="900684" y="553314"/>
            <a:ext cx="10390632" cy="5541670"/>
          </a:xfrm>
          <a:prstGeom prst="rect">
            <a:avLst/>
          </a:prstGeom>
        </p:spPr>
      </p:pic>
      <p:pic>
        <p:nvPicPr>
          <p:cNvPr id="5" name="Grafik 4">
            <a:hlinkClick r:id="rId4"/>
            <a:extLst>
              <a:ext uri="{FF2B5EF4-FFF2-40B4-BE49-F238E27FC236}">
                <a16:creationId xmlns:a16="http://schemas.microsoft.com/office/drawing/2014/main" id="{D1BE392A-9D19-4E92-8AD1-8867448E7688}"/>
              </a:ext>
            </a:extLst>
          </p:cNvPr>
          <p:cNvPicPr>
            <a:picLocks noChangeAspect="1"/>
          </p:cNvPicPr>
          <p:nvPr/>
        </p:nvPicPr>
        <p:blipFill>
          <a:blip r:embed="rId5"/>
          <a:stretch>
            <a:fillRect/>
          </a:stretch>
        </p:blipFill>
        <p:spPr>
          <a:xfrm>
            <a:off x="9278302" y="4072890"/>
            <a:ext cx="1590675" cy="1638300"/>
          </a:xfrm>
          <a:prstGeom prst="rect">
            <a:avLst/>
          </a:prstGeom>
        </p:spPr>
      </p:pic>
    </p:spTree>
    <p:extLst>
      <p:ext uri="{BB962C8B-B14F-4D97-AF65-F5344CB8AC3E}">
        <p14:creationId xmlns:p14="http://schemas.microsoft.com/office/powerpoint/2010/main" val="286035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284F810-3671-4CBD-AE23-17BC8996E627}"/>
              </a:ext>
            </a:extLst>
          </p:cNvPr>
          <p:cNvPicPr>
            <a:picLocks noChangeAspect="1"/>
          </p:cNvPicPr>
          <p:nvPr/>
        </p:nvPicPr>
        <p:blipFill rotWithShape="1">
          <a:blip r:embed="rId3">
            <a:extLst>
              <a:ext uri="{28A0092B-C50C-407E-A947-70E740481C1C}">
                <a14:useLocalDpi xmlns:a14="http://schemas.microsoft.com/office/drawing/2010/main" val="0"/>
              </a:ext>
            </a:extLst>
          </a:blip>
          <a:srcRect t="14667"/>
          <a:stretch/>
        </p:blipFill>
        <p:spPr>
          <a:xfrm>
            <a:off x="950490" y="365760"/>
            <a:ext cx="10291020" cy="5852160"/>
          </a:xfrm>
          <a:prstGeom prst="rect">
            <a:avLst/>
          </a:prstGeom>
        </p:spPr>
      </p:pic>
      <p:sp>
        <p:nvSpPr>
          <p:cNvPr id="6" name="Textfeld 5">
            <a:extLst>
              <a:ext uri="{FF2B5EF4-FFF2-40B4-BE49-F238E27FC236}">
                <a16:creationId xmlns:a16="http://schemas.microsoft.com/office/drawing/2014/main" id="{44AC2D8A-440A-4D07-8B74-138AB33BB638}"/>
              </a:ext>
            </a:extLst>
          </p:cNvPr>
          <p:cNvSpPr txBox="1"/>
          <p:nvPr/>
        </p:nvSpPr>
        <p:spPr>
          <a:xfrm>
            <a:off x="7671816" y="2004090"/>
            <a:ext cx="8055864" cy="523220"/>
          </a:xfrm>
          <a:prstGeom prst="rect">
            <a:avLst/>
          </a:prstGeom>
          <a:noFill/>
        </p:spPr>
        <p:txBody>
          <a:bodyPr wrap="square" rtlCol="0">
            <a:spAutoFit/>
          </a:bodyPr>
          <a:lstStyle/>
          <a:p>
            <a:r>
              <a:rPr lang="de-DE" sz="2800" dirty="0">
                <a:solidFill>
                  <a:schemeClr val="bg1"/>
                </a:solidFill>
                <a:latin typeface="Arial" panose="020B0604020202020204" pitchFamily="34" charset="0"/>
                <a:cs typeface="Arial" panose="020B0604020202020204" pitchFamily="34" charset="0"/>
              </a:rPr>
              <a:t>„Klimagerechtigkeit“</a:t>
            </a:r>
          </a:p>
        </p:txBody>
      </p:sp>
      <p:sp>
        <p:nvSpPr>
          <p:cNvPr id="7" name="Textfeld 6">
            <a:extLst>
              <a:ext uri="{FF2B5EF4-FFF2-40B4-BE49-F238E27FC236}">
                <a16:creationId xmlns:a16="http://schemas.microsoft.com/office/drawing/2014/main" id="{3A582B35-4693-4978-9DDF-CEF98F941045}"/>
              </a:ext>
            </a:extLst>
          </p:cNvPr>
          <p:cNvSpPr txBox="1"/>
          <p:nvPr/>
        </p:nvSpPr>
        <p:spPr>
          <a:xfrm>
            <a:off x="1300899" y="5082437"/>
            <a:ext cx="7145517" cy="830997"/>
          </a:xfrm>
          <a:prstGeom prst="rect">
            <a:avLst/>
          </a:prstGeom>
          <a:noFill/>
        </p:spPr>
        <p:txBody>
          <a:bodyPr wrap="square" rtlCol="0">
            <a:spAutoFit/>
          </a:bodyPr>
          <a:lstStyle/>
          <a:p>
            <a:r>
              <a:rPr lang="de-DE" sz="2400" dirty="0">
                <a:solidFill>
                  <a:schemeClr val="bg1"/>
                </a:solidFill>
                <a:latin typeface="Arial" panose="020B0604020202020204" pitchFamily="34" charset="0"/>
                <a:cs typeface="Arial" panose="020B0604020202020204" pitchFamily="34" charset="0"/>
              </a:rPr>
              <a:t>Unterzeichnung des </a:t>
            </a:r>
          </a:p>
          <a:p>
            <a:r>
              <a:rPr lang="de-DE" sz="2400" dirty="0">
                <a:solidFill>
                  <a:schemeClr val="bg1"/>
                </a:solidFill>
                <a:latin typeface="Arial" panose="020B0604020202020204" pitchFamily="34" charset="0"/>
                <a:cs typeface="Arial" panose="020B0604020202020204" pitchFamily="34" charset="0"/>
              </a:rPr>
              <a:t>Pariser Abkommens</a:t>
            </a:r>
          </a:p>
        </p:txBody>
      </p:sp>
    </p:spTree>
    <p:extLst>
      <p:ext uri="{BB962C8B-B14F-4D97-AF65-F5344CB8AC3E}">
        <p14:creationId xmlns:p14="http://schemas.microsoft.com/office/powerpoint/2010/main" val="9131003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752</Words>
  <Application>Microsoft Office PowerPoint</Application>
  <DocSecurity>0</DocSecurity>
  <PresentationFormat>Breitbild</PresentationFormat>
  <Paragraphs>52</Paragraphs>
  <Slides>13</Slides>
  <Notes>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Staatinstitut für Schulqualität und Bildungsforschung</dc:creator>
  <cp:keywords/>
  <dc:description/>
  <cp:lastModifiedBy>Weber, Alexandra</cp:lastModifiedBy>
  <cp:revision>25</cp:revision>
  <dcterms:created xsi:type="dcterms:W3CDTF">2024-06-12T15:52:19Z</dcterms:created>
  <dcterms:modified xsi:type="dcterms:W3CDTF">2025-10-31T17:24:26Z</dcterms:modified>
  <cp:category/>
  <dc:identifier/>
  <cp:contentStatus/>
  <dc:language/>
  <cp:version/>
</cp:coreProperties>
</file>