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6" r:id="rId3"/>
    <p:sldId id="304" r:id="rId4"/>
    <p:sldId id="305" r:id="rId5"/>
    <p:sldId id="306" r:id="rId6"/>
    <p:sldId id="274"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3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D33B3-0F37-4B55-B351-49EDD0307D82}" type="datetimeFigureOut">
              <a:rPr lang="de-DE" smtClean="0"/>
              <a:t>31.10.2025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69711-E65A-4288-A9B6-1B4FB51AD3A7}" type="slidenum">
              <a:rPr lang="de-DE" smtClean="0"/>
              <a:t>‹Nr.›</a:t>
            </a:fld>
            <a:endParaRPr lang="de-DE"/>
          </a:p>
        </p:txBody>
      </p:sp>
    </p:spTree>
    <p:extLst>
      <p:ext uri="{BB962C8B-B14F-4D97-AF65-F5344CB8AC3E}">
        <p14:creationId xmlns:p14="http://schemas.microsoft.com/office/powerpoint/2010/main" val="101493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31.10.2025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historisches-lexikon-bayerns.de/Lexikon/Natur-_und_Umweltschutz_(nach_1945)" TargetMode="External"/><Relationship Id="rId2" Type="http://schemas.openxmlformats.org/officeDocument/2006/relationships/hyperlink" Target="https://www.bpb.de/themen/umwelt/naturschutzpolitik/510381/geschichte-der-naturschutzpoliti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Person, Kleidung, draußen, Rebellion enthält.&#10;&#10;KI-generierte Inhalte können fehlerhaft sein.">
            <a:extLst>
              <a:ext uri="{FF2B5EF4-FFF2-40B4-BE49-F238E27FC236}">
                <a16:creationId xmlns:a16="http://schemas.microsoft.com/office/drawing/2014/main" id="{B88DB173-DD7D-0C9E-AC82-C2A18B441C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653" y="763324"/>
            <a:ext cx="9796831" cy="5508878"/>
          </a:xfrm>
        </p:spPr>
      </p:pic>
    </p:spTree>
    <p:extLst>
      <p:ext uri="{BB962C8B-B14F-4D97-AF65-F5344CB8AC3E}">
        <p14:creationId xmlns:p14="http://schemas.microsoft.com/office/powerpoint/2010/main" val="242084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EDF5D92-8AAC-4E63-906D-EF397C06C372}"/>
              </a:ext>
            </a:extLst>
          </p:cNvPr>
          <p:cNvSpPr/>
          <p:nvPr/>
        </p:nvSpPr>
        <p:spPr>
          <a:xfrm>
            <a:off x="1071154" y="431074"/>
            <a:ext cx="10013138" cy="1097280"/>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B2B5CC-D587-4C33-99D9-7828DC446A9C}"/>
              </a:ext>
            </a:extLst>
          </p:cNvPr>
          <p:cNvSpPr txBox="1">
            <a:spLocks/>
          </p:cNvSpPr>
          <p:nvPr/>
        </p:nvSpPr>
        <p:spPr>
          <a:xfrm>
            <a:off x="568692" y="737268"/>
            <a:ext cx="1051560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dirty="0">
                <a:solidFill>
                  <a:schemeClr val="bg1"/>
                </a:solidFill>
                <a:latin typeface="Arial" panose="020B0604020202020204" pitchFamily="34" charset="0"/>
                <a:cs typeface="Arial" panose="020B0604020202020204" pitchFamily="34" charset="0"/>
              </a:rPr>
              <a:t>Art. 20a GG</a:t>
            </a:r>
          </a:p>
        </p:txBody>
      </p:sp>
      <p:sp>
        <p:nvSpPr>
          <p:cNvPr id="3" name="Titel 1">
            <a:extLst>
              <a:ext uri="{FF2B5EF4-FFF2-40B4-BE49-F238E27FC236}">
                <a16:creationId xmlns:a16="http://schemas.microsoft.com/office/drawing/2014/main" id="{DF8CE7EA-DC89-4E76-BD44-F179FCBC63F2}"/>
              </a:ext>
            </a:extLst>
          </p:cNvPr>
          <p:cNvSpPr txBox="1">
            <a:spLocks/>
          </p:cNvSpPr>
          <p:nvPr/>
        </p:nvSpPr>
        <p:spPr>
          <a:xfrm>
            <a:off x="1593208" y="2017173"/>
            <a:ext cx="9491084"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400" dirty="0"/>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Tree>
    <p:extLst>
      <p:ext uri="{BB962C8B-B14F-4D97-AF65-F5344CB8AC3E}">
        <p14:creationId xmlns:p14="http://schemas.microsoft.com/office/powerpoint/2010/main" val="368003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1DC9C28-D4AB-4889-BD6B-58282856D1F2}"/>
              </a:ext>
            </a:extLst>
          </p:cNvPr>
          <p:cNvSpPr/>
          <p:nvPr/>
        </p:nvSpPr>
        <p:spPr>
          <a:xfrm>
            <a:off x="645693" y="175311"/>
            <a:ext cx="10614489" cy="1097280"/>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BB2B5CC-D587-4C33-99D9-7828DC446A9C}"/>
              </a:ext>
            </a:extLst>
          </p:cNvPr>
          <p:cNvSpPr txBox="1">
            <a:spLocks/>
          </p:cNvSpPr>
          <p:nvPr/>
        </p:nvSpPr>
        <p:spPr>
          <a:xfrm>
            <a:off x="568692" y="541325"/>
            <a:ext cx="1051560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dirty="0">
                <a:solidFill>
                  <a:schemeClr val="bg1"/>
                </a:solidFill>
                <a:latin typeface="Arial" panose="020B0604020202020204" pitchFamily="34" charset="0"/>
                <a:cs typeface="Arial" panose="020B0604020202020204" pitchFamily="34" charset="0"/>
              </a:rPr>
              <a:t>Artikel 141 Abs. 1 BV</a:t>
            </a:r>
          </a:p>
        </p:txBody>
      </p:sp>
      <p:sp>
        <p:nvSpPr>
          <p:cNvPr id="3" name="Titel 1">
            <a:extLst>
              <a:ext uri="{FF2B5EF4-FFF2-40B4-BE49-F238E27FC236}">
                <a16:creationId xmlns:a16="http://schemas.microsoft.com/office/drawing/2014/main" id="{DF8CE7EA-DC89-4E76-BD44-F179FCBC63F2}"/>
              </a:ext>
            </a:extLst>
          </p:cNvPr>
          <p:cNvSpPr txBox="1">
            <a:spLocks/>
          </p:cNvSpPr>
          <p:nvPr/>
        </p:nvSpPr>
        <p:spPr>
          <a:xfrm>
            <a:off x="645694" y="1272591"/>
            <a:ext cx="1051560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de-DE" altLang="de-DE" sz="2000" b="0" i="0" u="none" strike="noStrike" cap="none" normalizeH="0" baseline="0" dirty="0">
                <a:ln>
                  <a:noFill/>
                </a:ln>
                <a:solidFill>
                  <a:schemeClr val="tx1"/>
                </a:solidFill>
                <a:effectLst/>
                <a:latin typeface="Arial" panose="020B0604020202020204" pitchFamily="34" charset="0"/>
              </a:rPr>
              <a:t>Der Schutz der natürlichen Lebensgrundlagen ist, auch eingedenk der Verantwortung für die kommenden Generationen, der besonderen Fürsorge jedes einzelnen und der staatlichen Gemeinschaft anvertraut. Tiere werden als Lebewesen und Mitgeschöpfe geachtet und geschützt. Mit Naturgütern ist schonend und sparsam umzugehen. </a:t>
            </a:r>
            <a:r>
              <a:rPr lang="de-DE" altLang="de-DE" sz="2000" baseline="30000" dirty="0">
                <a:latin typeface="Arial" panose="020B0604020202020204" pitchFamily="34" charset="0"/>
              </a:rPr>
              <a:t> </a:t>
            </a:r>
            <a:r>
              <a:rPr kumimoji="0" lang="de-DE" altLang="de-DE" sz="2000" b="0" i="0" u="none" strike="noStrike" cap="none" normalizeH="0" baseline="0" dirty="0">
                <a:ln>
                  <a:noFill/>
                </a:ln>
                <a:solidFill>
                  <a:schemeClr val="tx1"/>
                </a:solidFill>
                <a:effectLst/>
                <a:latin typeface="Arial" panose="020B0604020202020204" pitchFamily="34" charset="0"/>
              </a:rPr>
              <a:t>Es gehört auch zu den vorrangigen Aufgaben von Staat, Gemeinden und Körperschaften des öffentlichen Rechts,</a:t>
            </a:r>
          </a:p>
          <a:p>
            <a:pPr marL="457200" marR="0" lvl="1" indent="0" algn="l" defTabSz="914400" rtl="0" eaLnBrk="0" fontAlgn="base" latinLnBrk="0" hangingPunct="0">
              <a:lnSpc>
                <a:spcPct val="100000"/>
              </a:lnSpc>
              <a:spcBef>
                <a:spcPct val="0"/>
              </a:spcBef>
              <a:spcAft>
                <a:spcPts val="600"/>
              </a:spcAft>
              <a:buClrTx/>
              <a:buSzTx/>
              <a:buFontTx/>
              <a:buNone/>
              <a:tabLst/>
            </a:pPr>
            <a:r>
              <a:rPr kumimoji="0" lang="de-DE" altLang="de-DE" sz="2000" b="0" i="0" u="none" strike="noStrike" cap="none" normalizeH="0" baseline="0" dirty="0">
                <a:ln>
                  <a:noFill/>
                </a:ln>
                <a:solidFill>
                  <a:schemeClr val="tx1"/>
                </a:solidFill>
                <a:effectLst/>
                <a:latin typeface="Arial" panose="020B0604020202020204" pitchFamily="34" charset="0"/>
              </a:rPr>
              <a:t>Boden, Wasser und Luft als natürliche Lebensgrundlagen zu schützen, eingetretene Schäden möglichst zu beheben oder auszugleichen und auf möglichst sparsamen Umgang mit Energie zu achten,</a:t>
            </a:r>
          </a:p>
          <a:p>
            <a:pPr marL="457200" marR="0" lvl="1" indent="0" algn="l" defTabSz="914400" rtl="0" eaLnBrk="0" fontAlgn="base" latinLnBrk="0" hangingPunct="0">
              <a:lnSpc>
                <a:spcPct val="100000"/>
              </a:lnSpc>
              <a:spcBef>
                <a:spcPct val="0"/>
              </a:spcBef>
              <a:spcAft>
                <a:spcPts val="600"/>
              </a:spcAft>
              <a:buClrTx/>
              <a:buSzTx/>
              <a:buFontTx/>
              <a:buNone/>
              <a:tabLst/>
            </a:pPr>
            <a:r>
              <a:rPr kumimoji="0" lang="de-DE" altLang="de-DE" sz="2000" b="0" i="0" u="none" strike="noStrike" cap="none" normalizeH="0" baseline="0" dirty="0">
                <a:ln>
                  <a:noFill/>
                </a:ln>
                <a:solidFill>
                  <a:schemeClr val="tx1"/>
                </a:solidFill>
                <a:effectLst/>
                <a:latin typeface="Arial" panose="020B0604020202020204" pitchFamily="34" charset="0"/>
              </a:rPr>
              <a:t>die Leistungsfähigkeit des Naturhaushaltes zu erhalten und dauerhaft zu verbessern,</a:t>
            </a:r>
          </a:p>
          <a:p>
            <a:pPr marL="457200" marR="0" lvl="1" indent="0" algn="l" defTabSz="914400" rtl="0" eaLnBrk="0" fontAlgn="base" latinLnBrk="0" hangingPunct="0">
              <a:lnSpc>
                <a:spcPct val="100000"/>
              </a:lnSpc>
              <a:spcBef>
                <a:spcPct val="0"/>
              </a:spcBef>
              <a:spcAft>
                <a:spcPts val="600"/>
              </a:spcAft>
              <a:buClrTx/>
              <a:buSzTx/>
              <a:buFontTx/>
              <a:buNone/>
              <a:tabLst/>
            </a:pPr>
            <a:r>
              <a:rPr kumimoji="0" lang="de-DE" altLang="de-DE" sz="2000" b="0" i="0" u="none" strike="noStrike" cap="none" normalizeH="0" baseline="0" dirty="0">
                <a:ln>
                  <a:noFill/>
                </a:ln>
                <a:solidFill>
                  <a:schemeClr val="tx1"/>
                </a:solidFill>
                <a:effectLst/>
                <a:latin typeface="Arial" panose="020B0604020202020204" pitchFamily="34" charset="0"/>
              </a:rPr>
              <a:t>den Wald wegen seiner besonderen Bedeutung für den Naturhaushalt zu schützen und eingetretene Schäden möglichst zu beheben oder auszugleichen,</a:t>
            </a:r>
          </a:p>
          <a:p>
            <a:pPr marL="457200" marR="0" lvl="1" indent="0" algn="l" defTabSz="914400" rtl="0" eaLnBrk="0" fontAlgn="base" latinLnBrk="0" hangingPunct="0">
              <a:lnSpc>
                <a:spcPct val="100000"/>
              </a:lnSpc>
              <a:spcBef>
                <a:spcPct val="0"/>
              </a:spcBef>
              <a:spcAft>
                <a:spcPts val="600"/>
              </a:spcAft>
              <a:buClrTx/>
              <a:buSzTx/>
              <a:buFontTx/>
              <a:buNone/>
              <a:tabLst/>
            </a:pPr>
            <a:r>
              <a:rPr kumimoji="0" lang="de-DE" altLang="de-DE" sz="2000" b="0" i="0" u="none" strike="noStrike" cap="none" normalizeH="0" baseline="0" dirty="0">
                <a:ln>
                  <a:noFill/>
                </a:ln>
                <a:solidFill>
                  <a:schemeClr val="tx1"/>
                </a:solidFill>
                <a:effectLst/>
                <a:latin typeface="Arial" panose="020B0604020202020204" pitchFamily="34" charset="0"/>
              </a:rPr>
              <a:t>die heimischen Tier- und Pflanzenarten und ihre notwendigen Lebensräume sowie kennzeichnende Orts- und Landschaftsbilder zu schonen und zu erhalten.</a:t>
            </a:r>
          </a:p>
        </p:txBody>
      </p:sp>
    </p:spTree>
    <p:extLst>
      <p:ext uri="{BB962C8B-B14F-4D97-AF65-F5344CB8AC3E}">
        <p14:creationId xmlns:p14="http://schemas.microsoft.com/office/powerpoint/2010/main" val="130026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515600" cy="95410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3 	Demonstration Klimaschutz, Mika Baumeister,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10.06.2025</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4278174"/>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38200" y="4752774"/>
            <a:ext cx="10110651" cy="1912831"/>
          </a:xfrm>
          <a:prstGeom prst="rect">
            <a:avLst/>
          </a:prstGeom>
          <a:noFill/>
        </p:spPr>
        <p:txBody>
          <a:bodyPr wrap="square" rtlCol="0">
            <a:spAutoFit/>
          </a:bodyPr>
          <a:lstStyle/>
          <a:p>
            <a:pPr>
              <a:lnSpc>
                <a:spcPct val="115000"/>
              </a:lnSpc>
              <a:spcAft>
                <a:spcPts val="100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Hans-Werner Frohn, Jürgen Rosebrock für bpb.de: Geschichte der Naturschutzpolitik, publiziert am 08.12.2022, in: </a:t>
            </a:r>
            <a:r>
              <a:rPr lang="de-DE" sz="12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https://www.bpb.de/themen/umwelt/naturschutzpolitik/510381/geschichte-der-naturschutzpolitik/</a:t>
            </a:r>
            <a:r>
              <a:rPr lang="de-DE" sz="1200" dirty="0">
                <a:effectLst/>
                <a:latin typeface="Arial" panose="020B0604020202020204" pitchFamily="34" charset="0"/>
                <a:ea typeface="Calibri" panose="020F0502020204030204" pitchFamily="34" charset="0"/>
                <a:cs typeface="Times New Roman" panose="02020603050405020304" pitchFamily="18" charset="0"/>
              </a:rPr>
              <a:t> (DL vom 10.06.2025)</a:t>
            </a:r>
          </a:p>
          <a:p>
            <a:pPr>
              <a:lnSpc>
                <a:spcPct val="115000"/>
              </a:lnSpc>
              <a:spcAft>
                <a:spcPts val="100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Ute Hasenöhrl, Natur- und Umweltschutz (nach 1945), publiziert am 12.09.2011; in: Historisches Lexikon Bayerns, URL: &lt;</a:t>
            </a:r>
            <a:r>
              <a:rPr lang="de-DE" sz="12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https://www.historisches-lexikon-bayerns.de/Lexikon/Natur-_und_Umweltschutz_(nach_1945)</a:t>
            </a:r>
            <a:r>
              <a:rPr lang="de-DE" sz="1200" dirty="0">
                <a:effectLst/>
                <a:latin typeface="Arial" panose="020B0604020202020204" pitchFamily="34" charset="0"/>
                <a:ea typeface="Calibri" panose="020F0502020204030204" pitchFamily="34" charset="0"/>
                <a:cs typeface="Times New Roman" panose="02020603050405020304" pitchFamily="18" charset="0"/>
              </a:rPr>
              <a:t> (DL vom 11.06.2025)</a:t>
            </a:r>
          </a:p>
          <a:p>
            <a:pPr>
              <a:lnSpc>
                <a:spcPct val="115000"/>
              </a:lnSpc>
              <a:spcAft>
                <a:spcPts val="100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Richard Hölzl, Naturschutz (Von den Anfängen bis Mitte des 20. Jahrhunderts), publiziert am 11.05.2006; in: Historisches Lexikon Bayerns, URL: </a:t>
            </a:r>
            <a:r>
              <a:rPr lang="de-DE" sz="12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http://www.historisches-lexikon- bayerns.de/Lexikon/Naturschutz_(Von_den_Anfängen_bis_Mitte_des_20._Jahrhunderts)</a:t>
            </a:r>
            <a:r>
              <a:rPr lang="de-DE" sz="1200" dirty="0">
                <a:effectLst/>
                <a:latin typeface="Arial" panose="020B0604020202020204" pitchFamily="34" charset="0"/>
                <a:ea typeface="Calibri" panose="020F0502020204030204" pitchFamily="34" charset="0"/>
                <a:cs typeface="Times New Roman" panose="02020603050405020304" pitchFamily="18" charset="0"/>
              </a:rPr>
              <a:t>	 (DL vom 11.06.2025)</a:t>
            </a:r>
          </a:p>
          <a:p>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65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92424" y="2456738"/>
            <a:ext cx="4593336" cy="115107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369</Words>
  <Application>Microsoft Office PowerPoint</Application>
  <PresentationFormat>Breitbild</PresentationFormat>
  <Paragraphs>16</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Aptos</vt:lpstr>
      <vt:lpstr>Arial</vt:lpstr>
      <vt:lpstr>Calibri</vt:lpstr>
      <vt:lpstr>Office</vt:lpstr>
      <vt:lpstr>PowerPoint-Präsentation</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Staatsinstitut für Schulqualität und Bildungsforschung</dc:creator>
  <cp:lastModifiedBy>Weber, Alexandra</cp:lastModifiedBy>
  <cp:revision>14</cp:revision>
  <dcterms:created xsi:type="dcterms:W3CDTF">2024-06-12T15:52:19Z</dcterms:created>
  <dcterms:modified xsi:type="dcterms:W3CDTF">2025-10-31T17:00:12Z</dcterms:modified>
</cp:coreProperties>
</file>