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8" r:id="rId5"/>
    <p:sldId id="315" r:id="rId6"/>
    <p:sldId id="316" r:id="rId7"/>
    <p:sldId id="280" r:id="rId8"/>
    <p:sldId id="276" r:id="rId9"/>
    <p:sldId id="277" r:id="rId10"/>
    <p:sldId id="317" r:id="rId11"/>
    <p:sldId id="313" r:id="rId12"/>
    <p:sldId id="314" r:id="rId13"/>
    <p:sldId id="283" r:id="rId14"/>
    <p:sldId id="318" r:id="rId15"/>
    <p:sldId id="328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320" r:id="rId24"/>
    <p:sldId id="321" r:id="rId25"/>
    <p:sldId id="319" r:id="rId26"/>
    <p:sldId id="293" r:id="rId27"/>
    <p:sldId id="294" r:id="rId28"/>
    <p:sldId id="295" r:id="rId29"/>
    <p:sldId id="296" r:id="rId30"/>
    <p:sldId id="297" r:id="rId31"/>
    <p:sldId id="298" r:id="rId32"/>
    <p:sldId id="302" r:id="rId33"/>
    <p:sldId id="303" r:id="rId34"/>
    <p:sldId id="301" r:id="rId35"/>
    <p:sldId id="299" r:id="rId36"/>
    <p:sldId id="300" r:id="rId37"/>
    <p:sldId id="322" r:id="rId38"/>
    <p:sldId id="323" r:id="rId39"/>
    <p:sldId id="324" r:id="rId40"/>
    <p:sldId id="304" r:id="rId41"/>
    <p:sldId id="305" r:id="rId42"/>
    <p:sldId id="306" r:id="rId43"/>
    <p:sldId id="307" r:id="rId44"/>
    <p:sldId id="311" r:id="rId45"/>
    <p:sldId id="312" r:id="rId46"/>
    <p:sldId id="310" r:id="rId47"/>
    <p:sldId id="326" r:id="rId48"/>
    <p:sldId id="327" r:id="rId49"/>
    <p:sldId id="325" r:id="rId50"/>
    <p:sldId id="308" r:id="rId51"/>
    <p:sldId id="309" r:id="rId52"/>
    <p:sldId id="273" r:id="rId53"/>
    <p:sldId id="274" r:id="rId5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 + Quizübersicht" id="{23E89826-53EC-4925-B4F8-BE7FCA12611D}">
          <p14:sldIdLst>
            <p14:sldId id="256"/>
            <p14:sldId id="257"/>
            <p14:sldId id="275"/>
          </p14:sldIdLst>
        </p14:section>
        <p14:section name="Denkmäler 200" id="{E11B1C7C-E412-467F-BF4A-C7D842318D9F}">
          <p14:sldIdLst>
            <p14:sldId id="278"/>
            <p14:sldId id="315"/>
            <p14:sldId id="316"/>
          </p14:sldIdLst>
        </p14:section>
        <p14:section name="Denkmäler 400" id="{8FA5CC8C-32C3-4C57-AB72-1C729BA9788C}">
          <p14:sldIdLst>
            <p14:sldId id="280"/>
            <p14:sldId id="276"/>
            <p14:sldId id="277"/>
          </p14:sldIdLst>
        </p14:section>
        <p14:section name="Denkmäler 600" id="{3B2EFAE8-FCD8-4C2A-A92F-708028538B44}">
          <p14:sldIdLst>
            <p14:sldId id="317"/>
            <p14:sldId id="313"/>
            <p14:sldId id="314"/>
          </p14:sldIdLst>
        </p14:section>
        <p14:section name="Denkmäler 800" id="{060285A0-DEEB-4956-9A7F-A5519EAA3DC7}">
          <p14:sldIdLst>
            <p14:sldId id="283"/>
            <p14:sldId id="318"/>
            <p14:sldId id="328"/>
          </p14:sldIdLst>
        </p14:section>
        <p14:section name="Hymnen 200" id="{F2FB2AA7-0162-4422-8269-857D52BD0B9F}">
          <p14:sldIdLst>
            <p14:sldId id="286"/>
            <p14:sldId id="287"/>
            <p14:sldId id="288"/>
          </p14:sldIdLst>
        </p14:section>
        <p14:section name="Hymnen 400" id="{70B2E821-3351-4BC1-817C-F0568561A721}">
          <p14:sldIdLst>
            <p14:sldId id="289"/>
            <p14:sldId id="290"/>
            <p14:sldId id="291"/>
          </p14:sldIdLst>
        </p14:section>
        <p14:section name="Hymnen 600" id="{F767E742-5D4A-4A0F-982B-86B861DE7AE7}">
          <p14:sldIdLst>
            <p14:sldId id="292"/>
            <p14:sldId id="320"/>
            <p14:sldId id="321"/>
          </p14:sldIdLst>
        </p14:section>
        <p14:section name="Hymnen 800" id="{AF3E4146-AABD-41F4-BE8D-34E99BEEB3CE}">
          <p14:sldIdLst>
            <p14:sldId id="319"/>
            <p14:sldId id="293"/>
            <p14:sldId id="294"/>
          </p14:sldIdLst>
        </p14:section>
        <p14:section name="Flaggen und Wappen 200" id="{FC884C3F-5E63-49BB-92FA-51EE9531DDFD}">
          <p14:sldIdLst>
            <p14:sldId id="295"/>
            <p14:sldId id="296"/>
            <p14:sldId id="297"/>
          </p14:sldIdLst>
        </p14:section>
        <p14:section name="Flaggen und Wappen 400" id="{ADFC0AB8-C8A2-4C18-AE1C-C76D2E039B5B}">
          <p14:sldIdLst>
            <p14:sldId id="298"/>
            <p14:sldId id="302"/>
            <p14:sldId id="303"/>
          </p14:sldIdLst>
        </p14:section>
        <p14:section name="Flaggen und Wappen 600" id="{DB3DC89C-0BDE-4447-B2D7-DB84260833F1}">
          <p14:sldIdLst>
            <p14:sldId id="301"/>
            <p14:sldId id="299"/>
            <p14:sldId id="300"/>
          </p14:sldIdLst>
        </p14:section>
        <p14:section name="Flaggen 800" id="{7577D5C7-F69D-489A-B76F-931117A29324}">
          <p14:sldIdLst>
            <p14:sldId id="322"/>
            <p14:sldId id="323"/>
            <p14:sldId id="324"/>
          </p14:sldIdLst>
        </p14:section>
        <p14:section name="Orte der Demokratie 200" id="{58B7A0BA-61D6-45DD-B70A-455228549A4E}">
          <p14:sldIdLst>
            <p14:sldId id="304"/>
            <p14:sldId id="305"/>
            <p14:sldId id="306"/>
          </p14:sldIdLst>
        </p14:section>
        <p14:section name="Orte der Demokratie 400" id="{934DB3C7-64FB-4C4B-BCDB-25E4484343A2}">
          <p14:sldIdLst>
            <p14:sldId id="307"/>
            <p14:sldId id="311"/>
            <p14:sldId id="312"/>
          </p14:sldIdLst>
        </p14:section>
        <p14:section name="Orte der Demokratie 600" id="{8E7D8B04-D492-42C8-A60C-42DC81CBD2E2}">
          <p14:sldIdLst>
            <p14:sldId id="310"/>
            <p14:sldId id="326"/>
            <p14:sldId id="327"/>
          </p14:sldIdLst>
        </p14:section>
        <p14:section name="Orte der Demokratie 800" id="{6DB97261-6FF5-4F42-A23A-7BB940460FCA}">
          <p14:sldIdLst>
            <p14:sldId id="325"/>
            <p14:sldId id="308"/>
            <p14:sldId id="309"/>
          </p14:sldIdLst>
        </p14:section>
        <p14:section name="Bildquellen und Ende" id="{4933E7DD-C884-482B-8D5D-46AF699A6E3F}">
          <p14:sldIdLst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5C3C7B-04EC-4815-BFA5-8B624FFAE40B}" v="65" dt="2024-11-23T12:54:22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9AFAA-9BBE-47EE-BC62-46FF2FF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52B30-99BE-477D-859B-7E833BDE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A791FF-ABFC-42B0-890B-000BBA4C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5091C5-ED85-481D-827A-0F8B76C05C06}" type="datetimeFigureOut">
              <a:rPr lang="de-DE" smtClean="0"/>
              <a:t>10.03.2025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929F7-1BA9-4B28-B4CA-BB1F70B8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E23B97-D320-4598-B2FE-753F17C8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EE1BBA-F88F-4D44-8D8D-8BC0C6D210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75306-EFD4-4D54-AF33-1632B827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5D1008-A0C8-4790-972A-2B2A6ECD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91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934D2-AAFC-4114-9CDC-3828731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2A0235-45BC-440E-AAF4-723CC0A54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36CD9D-B741-44C8-8E35-1BC3D57C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33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27AC-9839-4219-9A0F-73207DE9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89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24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7008F972-9B76-4015-868C-BBE8F604C2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4137197" y="6088478"/>
            <a:ext cx="3590234" cy="9443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F0C98-E287-4848-A344-09F890479653}"/>
              </a:ext>
            </a:extLst>
          </p:cNvPr>
          <p:cNvSpPr txBox="1"/>
          <p:nvPr userDrawn="1"/>
        </p:nvSpPr>
        <p:spPr bwMode="auto">
          <a:xfrm>
            <a:off x="4498462" y="6466152"/>
            <a:ext cx="2212789" cy="188964"/>
          </a:xfrm>
          <a:prstGeom prst="rect">
            <a:avLst/>
          </a:prstGeom>
          <a:grp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100">
                <a:solidFill>
                  <a:srgbClr val="8C98C5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 b="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www.politischebildung.schule.bayern.de</a:t>
            </a:r>
            <a:endParaRPr sz="1050" dirty="0"/>
          </a:p>
        </p:txBody>
      </p:sp>
      <p:pic>
        <p:nvPicPr>
          <p:cNvPr id="9" name="Grafik 8" descr="Ein Pinselstrich">
            <a:extLst>
              <a:ext uri="{FF2B5EF4-FFF2-40B4-BE49-F238E27FC236}">
                <a16:creationId xmlns:a16="http://schemas.microsoft.com/office/drawing/2014/main" id="{7FDA39BC-BE98-435A-BC33-E85D11D127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338983" y="6281628"/>
            <a:ext cx="4244335" cy="466878"/>
          </a:xfrm>
          <a:prstGeom prst="rect">
            <a:avLst/>
          </a:prstGeom>
        </p:spPr>
      </p:pic>
      <p:pic>
        <p:nvPicPr>
          <p:cNvPr id="10" name="Grafik 9" descr="Ein Pinselstrich">
            <a:extLst>
              <a:ext uri="{FF2B5EF4-FFF2-40B4-BE49-F238E27FC236}">
                <a16:creationId xmlns:a16="http://schemas.microsoft.com/office/drawing/2014/main" id="{0C2AAF5E-8FF3-4D66-8639-03C692917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940684" y="6327194"/>
            <a:ext cx="4912333" cy="466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8CF5A1-5613-4C54-B25E-8A34897FCE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" y="6358056"/>
            <a:ext cx="390450" cy="3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34.xml"/><Relationship Id="rId26" Type="http://schemas.openxmlformats.org/officeDocument/2006/relationships/image" Target="../media/image8.png"/><Relationship Id="rId3" Type="http://schemas.openxmlformats.org/officeDocument/2006/relationships/slide" Target="slide16.xml"/><Relationship Id="rId21" Type="http://schemas.openxmlformats.org/officeDocument/2006/relationships/slide" Target="slide40.xml"/><Relationship Id="rId34" Type="http://schemas.openxmlformats.org/officeDocument/2006/relationships/slide" Target="slide37.xml"/><Relationship Id="rId7" Type="http://schemas.openxmlformats.org/officeDocument/2006/relationships/image" Target="../media/image9.png"/><Relationship Id="rId12" Type="http://schemas.openxmlformats.org/officeDocument/2006/relationships/slide" Target="slide28.xml"/><Relationship Id="rId17" Type="http://schemas.openxmlformats.org/officeDocument/2006/relationships/image" Target="../media/image13.png"/><Relationship Id="rId25" Type="http://schemas.openxmlformats.org/officeDocument/2006/relationships/slide" Target="slide4.xml"/><Relationship Id="rId33" Type="http://schemas.openxmlformats.org/officeDocument/2006/relationships/slide" Target="slide49.xml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11.png"/><Relationship Id="rId24" Type="http://schemas.openxmlformats.org/officeDocument/2006/relationships/slide" Target="slide46.xml"/><Relationship Id="rId32" Type="http://schemas.openxmlformats.org/officeDocument/2006/relationships/slide" Target="slide25.xml"/><Relationship Id="rId5" Type="http://schemas.openxmlformats.org/officeDocument/2006/relationships/image" Target="../media/image9.png"/><Relationship Id="rId15" Type="http://schemas.openxmlformats.org/officeDocument/2006/relationships/slide" Target="slide31.xml"/><Relationship Id="rId23" Type="http://schemas.openxmlformats.org/officeDocument/2006/relationships/slide" Target="slide43.xml"/><Relationship Id="rId28" Type="http://schemas.openxmlformats.org/officeDocument/2006/relationships/slide" Target="slide10.xml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31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slide" Target="slide22.xml"/><Relationship Id="rId14" Type="http://schemas.openxmlformats.org/officeDocument/2006/relationships/image" Target="../media/image12.png"/><Relationship Id="rId22" Type="http://schemas.openxmlformats.org/officeDocument/2006/relationships/image" Target="../media/image14.png"/><Relationship Id="rId27" Type="http://schemas.openxmlformats.org/officeDocument/2006/relationships/slide" Target="slide7.xml"/><Relationship Id="rId30" Type="http://schemas.openxmlformats.org/officeDocument/2006/relationships/slide" Target="slide13.xml"/><Relationship Id="rId8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5/5e/2-EUR-Muenze-de-freiheit.png" TargetMode="External"/><Relationship Id="rId2" Type="http://schemas.openxmlformats.org/officeDocument/2006/relationships/hyperlink" Target="https://upload.wikimedia.org/wikipedia/commons/b/b9/Bavaria_2.jpg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469676-6126-4408-83BC-0E3E5F2B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6" y="1242204"/>
            <a:ext cx="9784548" cy="41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384198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3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Welches berühmte Schloss in Bayern wurde von König Ludwig II. erbaut und diente als Inspiration für das Disney-Schloss?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4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18147"/>
            <a:ext cx="7247021" cy="3308635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Schloss Neuschwanstein.</a:t>
            </a:r>
          </a:p>
        </p:txBody>
      </p:sp>
      <p:pic>
        <p:nvPicPr>
          <p:cNvPr id="5" name="Grafik 4" descr="Ein Bild, das Himmel, draußen, Landschaft, Gebäude enthält.&#10;&#10;Automatisch generierte Beschreibung">
            <a:extLst>
              <a:ext uri="{FF2B5EF4-FFF2-40B4-BE49-F238E27FC236}">
                <a16:creationId xmlns:a16="http://schemas.microsoft.com/office/drawing/2014/main" id="{D0B3E9E0-BFCB-B668-70B0-BA4A6F6A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3"/>
          <a:stretch/>
        </p:blipFill>
        <p:spPr>
          <a:xfrm>
            <a:off x="6962274" y="709888"/>
            <a:ext cx="4572000" cy="543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96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435657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43" y="362585"/>
            <a:ext cx="573665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Welcher Symbolgestalt ist die berühmte Statue auf der Münchner Theresienwiese gewidmet?</a:t>
            </a:r>
            <a:endParaRPr lang="de-DE" sz="5400" dirty="0">
              <a:solidFill>
                <a:schemeClr val="bg1"/>
              </a:solidFill>
            </a:endParaRPr>
          </a:p>
        </p:txBody>
      </p:sp>
      <p:pic>
        <p:nvPicPr>
          <p:cNvPr id="2" name="Grafik 1" descr="Ein Bild, das draußen, Gebäude, Himmel, Monument enthält.&#10;&#10;Automatisch generierte Beschreibung">
            <a:extLst>
              <a:ext uri="{FF2B5EF4-FFF2-40B4-BE49-F238E27FC236}">
                <a16:creationId xmlns:a16="http://schemas.microsoft.com/office/drawing/2014/main" id="{D00CB86D-39E9-11FB-10A4-8C013C46B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5" r="4889"/>
          <a:stretch/>
        </p:blipFill>
        <p:spPr>
          <a:xfrm>
            <a:off x="6404008" y="510138"/>
            <a:ext cx="5536343" cy="55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17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38" y="1405287"/>
            <a:ext cx="5812857" cy="3857275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Der Bavaria.</a:t>
            </a:r>
          </a:p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Sie ist die Symbolgestalt und Patronin Bayerns.</a:t>
            </a:r>
          </a:p>
        </p:txBody>
      </p:sp>
      <p:pic>
        <p:nvPicPr>
          <p:cNvPr id="4" name="Grafik 3" descr="Ein Bild, das draußen, Gebäude, Himmel, Monument enthält.&#10;&#10;Automatisch generierte Beschreibung">
            <a:extLst>
              <a:ext uri="{FF2B5EF4-FFF2-40B4-BE49-F238E27FC236}">
                <a16:creationId xmlns:a16="http://schemas.microsoft.com/office/drawing/2014/main" id="{295C84A8-C566-0735-808B-8C10CC7E0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5" r="4889"/>
          <a:stretch/>
        </p:blipFill>
        <p:spPr>
          <a:xfrm>
            <a:off x="6366097" y="462012"/>
            <a:ext cx="5536343" cy="55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16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71812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543"/>
            <a:ext cx="10515600" cy="4598420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Welche Nationalhymne beginnt mit den Worten „Einigkeit und Recht und Freiheit“?</a:t>
            </a:r>
          </a:p>
        </p:txBody>
      </p:sp>
    </p:spTree>
    <p:extLst>
      <p:ext uri="{BB962C8B-B14F-4D97-AF65-F5344CB8AC3E}">
        <p14:creationId xmlns:p14="http://schemas.microsoft.com/office/powerpoint/2010/main" val="737127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687"/>
            <a:ext cx="10515600" cy="3857275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Die deutsche Nationalhymne.</a:t>
            </a:r>
          </a:p>
        </p:txBody>
      </p:sp>
    </p:spTree>
    <p:extLst>
      <p:ext uri="{BB962C8B-B14F-4D97-AF65-F5344CB8AC3E}">
        <p14:creationId xmlns:p14="http://schemas.microsoft.com/office/powerpoint/2010/main" val="1907558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55560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D1DF20-CB40-430F-BD8E-22B4D67C62E5}"/>
              </a:ext>
            </a:extLst>
          </p:cNvPr>
          <p:cNvSpPr txBox="1"/>
          <p:nvPr/>
        </p:nvSpPr>
        <p:spPr>
          <a:xfrm>
            <a:off x="0" y="4705805"/>
            <a:ext cx="12124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Quiz  </a:t>
            </a:r>
          </a:p>
          <a:p>
            <a:pPr algn="ctr"/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„Symbole – Bayern, Deutschland und Europa“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63D7BF-4988-243B-B73A-06B12F291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61" y="175262"/>
            <a:ext cx="8054299" cy="453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5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3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Richtig oder Falsch? </a:t>
            </a:r>
          </a:p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Der Freistaat Bayern hat seine eigene Hymne, die „Bayernhymne“.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22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058"/>
            <a:ext cx="10515600" cy="3308635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Richtig, offiziell heißt das Lied „Für Bayern“.</a:t>
            </a:r>
          </a:p>
        </p:txBody>
      </p:sp>
    </p:spTree>
    <p:extLst>
      <p:ext uri="{BB962C8B-B14F-4D97-AF65-F5344CB8AC3E}">
        <p14:creationId xmlns:p14="http://schemas.microsoft.com/office/powerpoint/2010/main" val="2527517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13065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3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Richtig oder Falsch? </a:t>
            </a:r>
          </a:p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Die Europahymne entstammt aus einem Werk des Komponisten Ludwig van Beethoven.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96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058"/>
            <a:ext cx="10515600" cy="3308635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Richtig, sie stammt aus der 9. Sinfonie Beethovens aus dem Jahre 1824.</a:t>
            </a:r>
          </a:p>
        </p:txBody>
      </p:sp>
    </p:spTree>
    <p:extLst>
      <p:ext uri="{BB962C8B-B14F-4D97-AF65-F5344CB8AC3E}">
        <p14:creationId xmlns:p14="http://schemas.microsoft.com/office/powerpoint/2010/main" val="3213565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2901673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Auf welcher Euro-Münze sind die Worte „Einigkeit und Recht und Freiheit“ </a:t>
            </a:r>
            <a:r>
              <a:rPr lang="de-DE" sz="5400" b="1" dirty="0">
                <a:solidFill>
                  <a:schemeClr val="bg1"/>
                </a:solidFill>
              </a:rPr>
              <a:t>als Umschrift auf den Rand </a:t>
            </a:r>
            <a:r>
              <a:rPr lang="de-DE" sz="5400" b="1" i="0" dirty="0">
                <a:solidFill>
                  <a:schemeClr val="bg1"/>
                </a:solidFill>
                <a:effectLst/>
              </a:rPr>
              <a:t>gedruckt?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73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3443388"/>
          </a:xfrm>
        </p:spPr>
        <p:txBody>
          <a:bodyPr/>
          <a:lstStyle/>
          <a:p>
            <a:pPr marL="0" indent="0" algn="ctr">
              <a:buNone/>
            </a:pPr>
            <a:r>
              <a:rPr lang="de-DE" sz="6600" b="1" dirty="0">
                <a:solidFill>
                  <a:schemeClr val="bg1"/>
                </a:solidFill>
              </a:rPr>
              <a:t>Auf der deutschen 2-Euro-Münze.</a:t>
            </a:r>
          </a:p>
        </p:txBody>
      </p:sp>
      <p:pic>
        <p:nvPicPr>
          <p:cNvPr id="5" name="Grafik 4" descr="Ein Bild, das Münze, Metall, Nickel Münze, Silber enthält.&#10;&#10;Automatisch generierte Beschreibung">
            <a:extLst>
              <a:ext uri="{FF2B5EF4-FFF2-40B4-BE49-F238E27FC236}">
                <a16:creationId xmlns:a16="http://schemas.microsoft.com/office/drawing/2014/main" id="{87B7AFA4-9619-BC9B-6EE9-203F19806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80" y="3171251"/>
            <a:ext cx="7508240" cy="22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51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4280323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543"/>
            <a:ext cx="10515600" cy="4598420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Welche Farben hat die deutsche Nationalflagge?</a:t>
            </a:r>
          </a:p>
        </p:txBody>
      </p:sp>
    </p:spTree>
    <p:extLst>
      <p:ext uri="{BB962C8B-B14F-4D97-AF65-F5344CB8AC3E}">
        <p14:creationId xmlns:p14="http://schemas.microsoft.com/office/powerpoint/2010/main" val="2228214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7FE611D-5D11-6D5A-6B40-25609287AFB3}"/>
              </a:ext>
            </a:extLst>
          </p:cNvPr>
          <p:cNvSpPr/>
          <p:nvPr/>
        </p:nvSpPr>
        <p:spPr>
          <a:xfrm>
            <a:off x="517750" y="249245"/>
            <a:ext cx="2520000" cy="7802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Denkmäler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06DCF1B-C212-FDBC-7C87-D1BE1BEA21EB}"/>
              </a:ext>
            </a:extLst>
          </p:cNvPr>
          <p:cNvSpPr/>
          <p:nvPr/>
        </p:nvSpPr>
        <p:spPr>
          <a:xfrm>
            <a:off x="3402526" y="249245"/>
            <a:ext cx="2520000" cy="7802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Hymnen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428D7AB-17C2-5B3B-E0C6-BBC08E8D8CE8}"/>
              </a:ext>
            </a:extLst>
          </p:cNvPr>
          <p:cNvSpPr/>
          <p:nvPr/>
        </p:nvSpPr>
        <p:spPr>
          <a:xfrm>
            <a:off x="6287302" y="249245"/>
            <a:ext cx="2520000" cy="7802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Flaggen</a:t>
            </a:r>
            <a:r>
              <a:rPr lang="de-DE" sz="2400" dirty="0"/>
              <a:t> </a:t>
            </a:r>
            <a:r>
              <a:rPr lang="de-DE" sz="2400" b="1" dirty="0"/>
              <a:t>und</a:t>
            </a:r>
            <a:r>
              <a:rPr lang="de-DE" sz="2400" dirty="0"/>
              <a:t> </a:t>
            </a:r>
            <a:r>
              <a:rPr lang="de-DE" sz="2400" b="1" dirty="0"/>
              <a:t>Wappen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FA92FB5-AF42-8A62-DDDB-68414EA46F5A}"/>
              </a:ext>
            </a:extLst>
          </p:cNvPr>
          <p:cNvSpPr/>
          <p:nvPr/>
        </p:nvSpPr>
        <p:spPr>
          <a:xfrm>
            <a:off x="9142181" y="249245"/>
            <a:ext cx="2520000" cy="7802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Orte der Demokratie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Abschnittszoom 14">
                <a:extLst>
                  <a:ext uri="{FF2B5EF4-FFF2-40B4-BE49-F238E27FC236}">
                    <a16:creationId xmlns:a16="http://schemas.microsoft.com/office/drawing/2014/main" id="{20DEE971-31ED-0645-A5D6-8E3178DA8E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8290734"/>
                  </p:ext>
                </p:extLst>
              </p:nvPr>
            </p:nvGraphicFramePr>
            <p:xfrm>
              <a:off x="3371794" y="1211795"/>
              <a:ext cx="2520000" cy="1158616"/>
            </p:xfrm>
            <a:graphic>
              <a:graphicData uri="http://schemas.microsoft.com/office/powerpoint/2016/sectionzoom">
                <psez:sectionZm>
                  <psez:sectionZmObj sectionId="{F2FB2AA7-0162-4422-8269-857D52BD0B9F}">
                    <psez:zmPr id="{6561AA1E-0C34-4EAA-B722-7F715F3BB78E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86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Abschnittszoom 1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0DEE971-31ED-0645-A5D6-8E3178DA8E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1794" y="1211795"/>
                <a:ext cx="2520000" cy="11586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Abschnittszoom 16">
                <a:extLst>
                  <a:ext uri="{FF2B5EF4-FFF2-40B4-BE49-F238E27FC236}">
                    <a16:creationId xmlns:a16="http://schemas.microsoft.com/office/drawing/2014/main" id="{B46FB5BF-BC75-3649-321F-8EB6EAE7AF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6575992"/>
                  </p:ext>
                </p:extLst>
              </p:nvPr>
            </p:nvGraphicFramePr>
            <p:xfrm>
              <a:off x="3371794" y="2552677"/>
              <a:ext cx="2520000" cy="1158616"/>
            </p:xfrm>
            <a:graphic>
              <a:graphicData uri="http://schemas.microsoft.com/office/powerpoint/2016/sectionzoom">
                <psez:sectionZm>
                  <psez:sectionZmObj sectionId="{70B2E821-3351-4BC1-817C-F0568561A721}">
                    <psez:zmPr id="{4D92AC01-F0F0-4A4F-851B-6F795BA8B43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86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Abschnittszoom 1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46FB5BF-BC75-3649-321F-8EB6EAE7AF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1794" y="2552677"/>
                <a:ext cx="2520000" cy="11586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Abschnittszoom 18">
                <a:extLst>
                  <a:ext uri="{FF2B5EF4-FFF2-40B4-BE49-F238E27FC236}">
                    <a16:creationId xmlns:a16="http://schemas.microsoft.com/office/drawing/2014/main" id="{455C4CB4-D3BB-65DB-EB50-21F69C3E86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257086"/>
                  </p:ext>
                </p:extLst>
              </p:nvPr>
            </p:nvGraphicFramePr>
            <p:xfrm>
              <a:off x="3371794" y="3893559"/>
              <a:ext cx="2520000" cy="1158616"/>
            </p:xfrm>
            <a:graphic>
              <a:graphicData uri="http://schemas.microsoft.com/office/powerpoint/2016/sectionzoom">
                <psez:sectionZm>
                  <psez:sectionZmObj sectionId="{F767E742-5D4A-4A0F-982B-86B861DE7AE7}">
                    <psez:zmPr id="{5B9BABA5-79D1-4C1B-9DE7-860E9E02C8F7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86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Abschnittszoom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55C4CB4-D3BB-65DB-EB50-21F69C3E86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71794" y="3893559"/>
                <a:ext cx="2520000" cy="11586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1" name="Abschnittszoom 20">
                <a:extLst>
                  <a:ext uri="{FF2B5EF4-FFF2-40B4-BE49-F238E27FC236}">
                    <a16:creationId xmlns:a16="http://schemas.microsoft.com/office/drawing/2014/main" id="{22A66EAE-EDBF-0BB5-DA58-580053D281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0657443"/>
                  </p:ext>
                </p:extLst>
              </p:nvPr>
            </p:nvGraphicFramePr>
            <p:xfrm>
              <a:off x="6287302" y="1219891"/>
              <a:ext cx="2520000" cy="1150520"/>
            </p:xfrm>
            <a:graphic>
              <a:graphicData uri="http://schemas.microsoft.com/office/powerpoint/2016/sectionzoom">
                <psez:sectionZm>
                  <psez:sectionZmObj sectionId="{FC884C3F-5E63-49BB-92FA-51EE9531DDFD}">
                    <psez:zmPr id="{5A85CD28-24D4-4A15-9614-0DAF73513CE2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05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1" name="Abschnittszoom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22A66EAE-EDBF-0BB5-DA58-580053D281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87302" y="1219891"/>
                <a:ext cx="2520000" cy="115052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3" name="Abschnittszoom 22">
                <a:extLst>
                  <a:ext uri="{FF2B5EF4-FFF2-40B4-BE49-F238E27FC236}">
                    <a16:creationId xmlns:a16="http://schemas.microsoft.com/office/drawing/2014/main" id="{0565B70E-3BBB-F054-AF4B-1376DD4C21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9210222"/>
                  </p:ext>
                </p:extLst>
              </p:nvPr>
            </p:nvGraphicFramePr>
            <p:xfrm>
              <a:off x="6300206" y="2560774"/>
              <a:ext cx="2520000" cy="1150519"/>
            </p:xfrm>
            <a:graphic>
              <a:graphicData uri="http://schemas.microsoft.com/office/powerpoint/2016/sectionzoom">
                <psez:sectionZm>
                  <psez:sectionZmObj sectionId="{ADFC0AB8-C8A2-4C18-AE1C-C76D2E039B5B}">
                    <psez:zmPr id="{96A4A05A-FC62-485C-9C22-3EA2A4128C12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05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3" name="Abschnittszoom 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0565B70E-3BBB-F054-AF4B-1376DD4C21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00206" y="2560774"/>
                <a:ext cx="2520000" cy="115051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5" name="Abschnittszoom 24">
                <a:extLst>
                  <a:ext uri="{FF2B5EF4-FFF2-40B4-BE49-F238E27FC236}">
                    <a16:creationId xmlns:a16="http://schemas.microsoft.com/office/drawing/2014/main" id="{00AD9A7D-8DEF-E0E6-695E-AE6CD9458A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5066814"/>
                  </p:ext>
                </p:extLst>
              </p:nvPr>
            </p:nvGraphicFramePr>
            <p:xfrm>
              <a:off x="6287302" y="3893559"/>
              <a:ext cx="2520000" cy="1150519"/>
            </p:xfrm>
            <a:graphic>
              <a:graphicData uri="http://schemas.microsoft.com/office/powerpoint/2016/sectionzoom">
                <psez:sectionZm>
                  <psez:sectionZmObj sectionId="{DB3DC89C-0BDE-4447-B2D7-DB84260833F1}">
                    <psez:zmPr id="{53C7FD15-5E4B-44C5-A779-004DADD3F157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05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5" name="Abschnittszoom 2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00AD9A7D-8DEF-E0E6-695E-AE6CD9458A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87302" y="3893559"/>
                <a:ext cx="2520000" cy="115051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7" name="Abschnittszoom 26">
                <a:extLst>
                  <a:ext uri="{FF2B5EF4-FFF2-40B4-BE49-F238E27FC236}">
                    <a16:creationId xmlns:a16="http://schemas.microsoft.com/office/drawing/2014/main" id="{A9B36B5B-BBF0-E519-6A89-DB5B0F7A59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9512724"/>
                  </p:ext>
                </p:extLst>
              </p:nvPr>
            </p:nvGraphicFramePr>
            <p:xfrm>
              <a:off x="9154251" y="1210089"/>
              <a:ext cx="2532072" cy="1152000"/>
            </p:xfrm>
            <a:graphic>
              <a:graphicData uri="http://schemas.microsoft.com/office/powerpoint/2016/sectionzoom">
                <psez:sectionZm>
                  <psez:sectionZmObj sectionId="{58B7A0BA-61D6-45DD-B70A-455228549A4E}">
                    <psez:zmPr id="{6BE51077-CF81-45C8-9026-C8B8A79E21B7}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32072" cy="11520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7" name="Abschnittszoom 2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A9B36B5B-BBF0-E519-6A89-DB5B0F7A59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154251" y="1210089"/>
                <a:ext cx="2532072" cy="11520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9" name="Abschnittszoom 28">
                <a:extLst>
                  <a:ext uri="{FF2B5EF4-FFF2-40B4-BE49-F238E27FC236}">
                    <a16:creationId xmlns:a16="http://schemas.microsoft.com/office/drawing/2014/main" id="{5DCB5DEF-29EC-6E1C-653C-6A49BF0CB2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5216459"/>
                  </p:ext>
                </p:extLst>
              </p:nvPr>
            </p:nvGraphicFramePr>
            <p:xfrm>
              <a:off x="9136143" y="2552677"/>
              <a:ext cx="2520000" cy="1150518"/>
            </p:xfrm>
            <a:graphic>
              <a:graphicData uri="http://schemas.microsoft.com/office/powerpoint/2016/sectionzoom">
                <psez:sectionZm>
                  <psez:sectionZmObj sectionId="{934DB3C7-64FB-4C4B-BCDB-25E4484343A2}">
                    <psez:zmPr id="{BE8BFA7C-D151-47C8-84E0-070EDD09FD2E}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05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9" name="Abschnittszoom 28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5DCB5DEF-29EC-6E1C-653C-6A49BF0CB2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136143" y="2552677"/>
                <a:ext cx="2520000" cy="11505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1" name="Abschnittszoom 30">
                <a:extLst>
                  <a:ext uri="{FF2B5EF4-FFF2-40B4-BE49-F238E27FC236}">
                    <a16:creationId xmlns:a16="http://schemas.microsoft.com/office/drawing/2014/main" id="{24342519-FFC8-BB14-0C27-2FE074E4CC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1987166"/>
                  </p:ext>
                </p:extLst>
              </p:nvPr>
            </p:nvGraphicFramePr>
            <p:xfrm>
              <a:off x="9154250" y="3901103"/>
              <a:ext cx="2520000" cy="1150518"/>
            </p:xfrm>
            <a:graphic>
              <a:graphicData uri="http://schemas.microsoft.com/office/powerpoint/2016/sectionzoom">
                <psez:sectionZm>
                  <psez:sectionZmObj sectionId="{8E7D8B04-D492-42C8-A60C-42DC81CBD2E2}">
                    <psez:zmPr id="{4FC25A0A-6D4D-4D3A-A0F6-A451C0F50D18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05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1" name="Abschnittszoom 30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24342519-FFC8-BB14-0C27-2FE074E4CC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54250" y="3901103"/>
                <a:ext cx="2520000" cy="11505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3" name="Abschnittszoom 32">
                <a:extLst>
                  <a:ext uri="{FF2B5EF4-FFF2-40B4-BE49-F238E27FC236}">
                    <a16:creationId xmlns:a16="http://schemas.microsoft.com/office/drawing/2014/main" id="{AA021EF8-6DF5-9AB6-2681-FAE54EBF91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3115485"/>
                  </p:ext>
                </p:extLst>
              </p:nvPr>
            </p:nvGraphicFramePr>
            <p:xfrm>
              <a:off x="541892" y="1223023"/>
              <a:ext cx="2520000" cy="1158616"/>
            </p:xfrm>
            <a:graphic>
              <a:graphicData uri="http://schemas.microsoft.com/office/powerpoint/2016/sectionzoom">
                <psez:sectionZm>
                  <psez:sectionZmObj sectionId="{E11B1C7C-E412-467F-BF4A-C7D842318D9F}">
                    <psez:zmPr id="{511E5957-754F-436B-96CA-27FA9DE8083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20000" cy="11586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3" name="Abschnittszoom 32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AA021EF8-6DF5-9AB6-2681-FAE54EBF91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41892" y="1223023"/>
                <a:ext cx="2520000" cy="11586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5" name="Abschnittszoom 34">
                <a:extLst>
                  <a:ext uri="{FF2B5EF4-FFF2-40B4-BE49-F238E27FC236}">
                    <a16:creationId xmlns:a16="http://schemas.microsoft.com/office/drawing/2014/main" id="{6BA09E06-82B5-70FB-AA78-ABB88694C6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9662027"/>
                  </p:ext>
                </p:extLst>
              </p:nvPr>
            </p:nvGraphicFramePr>
            <p:xfrm>
              <a:off x="529821" y="2575134"/>
              <a:ext cx="2507929" cy="1158616"/>
            </p:xfrm>
            <a:graphic>
              <a:graphicData uri="http://schemas.microsoft.com/office/powerpoint/2016/sectionzoom">
                <psez:sectionZm>
                  <psez:sectionZmObj sectionId="{8FA5CC8C-32C3-4C57-AB72-1C729BA9788C}">
                    <psez:zmPr id="{65C4D35D-AF92-4DB4-9558-82F6310647F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07929" cy="11586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5" name="Abschnittszoom 34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6BA09E06-82B5-70FB-AA78-ABB88694C6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821" y="2575134"/>
                <a:ext cx="2507929" cy="11586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7" name="Abschnittszoom 36">
                <a:extLst>
                  <a:ext uri="{FF2B5EF4-FFF2-40B4-BE49-F238E27FC236}">
                    <a16:creationId xmlns:a16="http://schemas.microsoft.com/office/drawing/2014/main" id="{7CB8208C-2D92-2EBB-61E6-202A3452D5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4161593"/>
                  </p:ext>
                </p:extLst>
              </p:nvPr>
            </p:nvGraphicFramePr>
            <p:xfrm>
              <a:off x="541892" y="3896762"/>
              <a:ext cx="2507929" cy="1159200"/>
            </p:xfrm>
            <a:graphic>
              <a:graphicData uri="http://schemas.microsoft.com/office/powerpoint/2016/sectionzoom">
                <psez:sectionZm>
                  <psez:sectionZmObj sectionId="{3B2EFAE8-FCD8-4C2A-A92F-708028538B44}">
                    <psez:zmPr id="{6E68CDAF-0B20-4407-9667-410607A2C6B0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07929" cy="115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7" name="Abschnittszoom 36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7CB8208C-2D92-2EBB-61E6-202A3452D5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1892" y="3896762"/>
                <a:ext cx="2507929" cy="115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Abschnittszoom 10">
                <a:extLst>
                  <a:ext uri="{FF2B5EF4-FFF2-40B4-BE49-F238E27FC236}">
                    <a16:creationId xmlns:a16="http://schemas.microsoft.com/office/drawing/2014/main" id="{0DEECEE7-45AE-C894-CF2E-9501D9819C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3416393"/>
                  </p:ext>
                </p:extLst>
              </p:nvPr>
            </p:nvGraphicFramePr>
            <p:xfrm>
              <a:off x="513084" y="5204944"/>
              <a:ext cx="2548808" cy="1159200"/>
            </p:xfrm>
            <a:graphic>
              <a:graphicData uri="http://schemas.microsoft.com/office/powerpoint/2016/sectionzoom">
                <psez:sectionZm>
                  <psez:sectionZmObj sectionId="{060285A0-DEEB-4956-9A7F-A5519EAA3DC7}">
                    <psez:zmPr id="{39365B2E-C961-42DA-9340-18D719CE33B1}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48808" cy="115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Abschnittszoom 10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0DEECEE7-45AE-C894-CF2E-9501D9819C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3084" y="5204944"/>
                <a:ext cx="2548808" cy="115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Abschnittszoom 12">
                <a:extLst>
                  <a:ext uri="{FF2B5EF4-FFF2-40B4-BE49-F238E27FC236}">
                    <a16:creationId xmlns:a16="http://schemas.microsoft.com/office/drawing/2014/main" id="{A6DBB370-75D5-E134-BD5A-418EEFD7E8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8289899"/>
                  </p:ext>
                </p:extLst>
              </p:nvPr>
            </p:nvGraphicFramePr>
            <p:xfrm>
              <a:off x="3387160" y="5175010"/>
              <a:ext cx="2504634" cy="1159200"/>
            </p:xfrm>
            <a:graphic>
              <a:graphicData uri="http://schemas.microsoft.com/office/powerpoint/2016/sectionzoom">
                <psez:sectionZm>
                  <psez:sectionZmObj sectionId="{AF3E4146-AABD-41F4-BE8D-34E99BEEB3CE}">
                    <psez:zmPr id="{57FD95A2-7133-4428-BAA0-D81D178CF4BD}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04634" cy="115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Abschnittszoom 12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A6DBB370-75D5-E134-BD5A-418EEFD7E8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87160" y="5175010"/>
                <a:ext cx="2504634" cy="115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0" name="Abschnittszoom 19">
                <a:extLst>
                  <a:ext uri="{FF2B5EF4-FFF2-40B4-BE49-F238E27FC236}">
                    <a16:creationId xmlns:a16="http://schemas.microsoft.com/office/drawing/2014/main" id="{44F897B6-3712-1D89-792D-8879EDB19C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2204537"/>
                  </p:ext>
                </p:extLst>
              </p:nvPr>
            </p:nvGraphicFramePr>
            <p:xfrm>
              <a:off x="9154250" y="5175010"/>
              <a:ext cx="2532073" cy="1159200"/>
            </p:xfrm>
            <a:graphic>
              <a:graphicData uri="http://schemas.microsoft.com/office/powerpoint/2016/sectionzoom">
                <psez:sectionZm>
                  <psez:sectionZmObj sectionId="{6DB97261-6FF5-4F42-A23A-7BB940460FCA}">
                    <psez:zmPr id="{67F1199E-D0FA-4A66-9E46-016BC10D57DF}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32073" cy="115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0" name="Abschnittszoom 19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44F897B6-3712-1D89-792D-8879EDB19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154250" y="5175010"/>
                <a:ext cx="2532073" cy="115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4" name="Abschnittszoom 23">
                <a:extLst>
                  <a:ext uri="{FF2B5EF4-FFF2-40B4-BE49-F238E27FC236}">
                    <a16:creationId xmlns:a16="http://schemas.microsoft.com/office/drawing/2014/main" id="{8EF069D9-FA55-FF5D-34A2-B1A25E84C8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7779349"/>
                  </p:ext>
                </p:extLst>
              </p:nvPr>
            </p:nvGraphicFramePr>
            <p:xfrm>
              <a:off x="6300205" y="5175010"/>
              <a:ext cx="2504634" cy="1159200"/>
            </p:xfrm>
            <a:graphic>
              <a:graphicData uri="http://schemas.microsoft.com/office/powerpoint/2016/sectionzoom">
                <psez:sectionZm>
                  <psez:sectionZmObj sectionId="{7577D5C7-F69D-489A-B76F-931117A29324}">
                    <psez:zmPr id="{D5FB79DD-9C0F-4625-B102-E46148E244DC}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04634" cy="1159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4" name="Abschnittszoom 23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8EF069D9-FA55-FF5D-34A2-B1A25E84C8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300205" y="5175010"/>
                <a:ext cx="2504634" cy="1159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8067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71" y="2278013"/>
            <a:ext cx="460007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6600" b="1" dirty="0">
                <a:solidFill>
                  <a:schemeClr val="bg1"/>
                </a:solidFill>
              </a:rPr>
              <a:t>Schwarz - Rot - Gold </a:t>
            </a:r>
          </a:p>
        </p:txBody>
      </p:sp>
      <p:pic>
        <p:nvPicPr>
          <p:cNvPr id="5" name="Grafik 4" descr="Ein Bild, das Flagge, Himmel, Wolke, draußen enthält.&#10;&#10;Automatisch generierte Beschreibung">
            <a:extLst>
              <a:ext uri="{FF2B5EF4-FFF2-40B4-BE49-F238E27FC236}">
                <a16:creationId xmlns:a16="http://schemas.microsoft.com/office/drawing/2014/main" id="{FA41EF51-1EBD-9A46-2107-C1595665A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39" y="1400476"/>
            <a:ext cx="6085572" cy="40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2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202290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Richtig oder Falsch</a:t>
            </a:r>
            <a:r>
              <a:rPr lang="de-DE" sz="5400" b="1" dirty="0">
                <a:solidFill>
                  <a:schemeClr val="bg1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Das fränkische Wappen wird auch der „Fränkische Rechen“ genannt.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51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52613" y="2974207"/>
            <a:ext cx="10515600" cy="3443388"/>
          </a:xfrm>
        </p:spPr>
        <p:txBody>
          <a:bodyPr/>
          <a:lstStyle/>
          <a:p>
            <a:pPr marL="0" indent="0" algn="ctr">
              <a:buNone/>
            </a:pPr>
            <a:r>
              <a:rPr lang="de-DE" sz="6600" b="1" dirty="0">
                <a:solidFill>
                  <a:schemeClr val="bg1"/>
                </a:solidFill>
              </a:rPr>
              <a:t>Richtig.</a:t>
            </a:r>
          </a:p>
        </p:txBody>
      </p:sp>
      <p:pic>
        <p:nvPicPr>
          <p:cNvPr id="5" name="Grafik 4" descr="Ein Bild, das Flagge, Karminrot, draußen, Auto enthält.&#10;&#10;Automatisch generierte Beschreibung">
            <a:extLst>
              <a:ext uri="{FF2B5EF4-FFF2-40B4-BE49-F238E27FC236}">
                <a16:creationId xmlns:a16="http://schemas.microsoft.com/office/drawing/2014/main" id="{9D26CD77-B4D2-85B4-3074-A0434FF76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55" y="365125"/>
            <a:ext cx="3984794" cy="59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2007860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808"/>
            <a:ext cx="10515600" cy="3558892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Welche Tiere halten das große Wappen Bayerns?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57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680" y="2124649"/>
            <a:ext cx="3175535" cy="3308635"/>
          </a:xfrm>
        </p:spPr>
        <p:txBody>
          <a:bodyPr/>
          <a:lstStyle/>
          <a:p>
            <a:pPr marL="0" indent="0" algn="ctr">
              <a:buNone/>
            </a:pPr>
            <a:r>
              <a:rPr lang="de-DE" sz="6600" b="1" dirty="0">
                <a:solidFill>
                  <a:schemeClr val="bg1"/>
                </a:solidFill>
              </a:rPr>
              <a:t>Zwei Löwen.</a:t>
            </a:r>
          </a:p>
        </p:txBody>
      </p:sp>
      <p:pic>
        <p:nvPicPr>
          <p:cNvPr id="5" name="Grafik 4" descr="Ein Bild, das Clipart, Wappen, Grafiken, Darstellung enthält.&#10;&#10;Automatisch generierte Beschreibung">
            <a:extLst>
              <a:ext uri="{FF2B5EF4-FFF2-40B4-BE49-F238E27FC236}">
                <a16:creationId xmlns:a16="http://schemas.microsoft.com/office/drawing/2014/main" id="{8DBBB45B-0D1D-B0DF-FF52-3155094C2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41" y="1568917"/>
            <a:ext cx="5989105" cy="38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4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405039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808"/>
            <a:ext cx="10515600" cy="3558892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Wie viele goldene Sterne hat die Europaflagge?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68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680" y="2124649"/>
            <a:ext cx="3175535" cy="3308635"/>
          </a:xfrm>
        </p:spPr>
        <p:txBody>
          <a:bodyPr/>
          <a:lstStyle/>
          <a:p>
            <a:pPr marL="0" indent="0" algn="ctr">
              <a:buNone/>
            </a:pPr>
            <a:r>
              <a:rPr lang="de-DE" sz="6600" b="1" dirty="0">
                <a:solidFill>
                  <a:schemeClr val="bg1"/>
                </a:solidFill>
              </a:rPr>
              <a:t>Zwölf Sterne.</a:t>
            </a:r>
          </a:p>
        </p:txBody>
      </p:sp>
      <p:pic>
        <p:nvPicPr>
          <p:cNvPr id="4" name="Grafik 3" descr="Ein Bild, das Gebäude, Fenster, draußen, Flagge enthält.&#10;&#10;Automatisch generierte Beschreibung">
            <a:extLst>
              <a:ext uri="{FF2B5EF4-FFF2-40B4-BE49-F238E27FC236}">
                <a16:creationId xmlns:a16="http://schemas.microsoft.com/office/drawing/2014/main" id="{8E918477-199E-FE88-0730-E2D9ECC89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8" r="27668"/>
          <a:stretch/>
        </p:blipFill>
        <p:spPr>
          <a:xfrm>
            <a:off x="6439198" y="276597"/>
            <a:ext cx="4764608" cy="59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32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97504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950818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1937"/>
            <a:ext cx="10515600" cy="3915026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Wie heißt die Hauptstadt Deutschlands?</a:t>
            </a:r>
          </a:p>
        </p:txBody>
      </p:sp>
    </p:spTree>
    <p:extLst>
      <p:ext uri="{BB962C8B-B14F-4D97-AF65-F5344CB8AC3E}">
        <p14:creationId xmlns:p14="http://schemas.microsoft.com/office/powerpoint/2010/main" val="39881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62" y="2910923"/>
            <a:ext cx="441452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6000" b="1" dirty="0">
                <a:solidFill>
                  <a:schemeClr val="bg1"/>
                </a:solidFill>
              </a:rPr>
              <a:t>Berlin.</a:t>
            </a:r>
          </a:p>
        </p:txBody>
      </p:sp>
      <p:pic>
        <p:nvPicPr>
          <p:cNvPr id="5" name="Grafik 4" descr="Ein Bild, das Gebäude, Nacht, Himmel, draußen enthält.&#10;&#10;Automatisch generierte Beschreibung">
            <a:extLst>
              <a:ext uri="{FF2B5EF4-FFF2-40B4-BE49-F238E27FC236}">
                <a16:creationId xmlns:a16="http://schemas.microsoft.com/office/drawing/2014/main" id="{0B4449BE-84C5-EF4D-BE88-9D689B389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11" y="857718"/>
            <a:ext cx="7399421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8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71445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In welcher Stadt befindet sich der Bayerische Landtag?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3575"/>
            <a:ext cx="10515600" cy="3443388"/>
          </a:xfrm>
        </p:spPr>
        <p:txBody>
          <a:bodyPr/>
          <a:lstStyle/>
          <a:p>
            <a:pPr marL="0" indent="0" algn="ctr">
              <a:buNone/>
            </a:pPr>
            <a:r>
              <a:rPr lang="de-DE" sz="6600" b="1" dirty="0">
                <a:solidFill>
                  <a:schemeClr val="bg1"/>
                </a:solidFill>
              </a:rPr>
              <a:t>In München.</a:t>
            </a:r>
          </a:p>
        </p:txBody>
      </p:sp>
    </p:spTree>
    <p:extLst>
      <p:ext uri="{BB962C8B-B14F-4D97-AF65-F5344CB8AC3E}">
        <p14:creationId xmlns:p14="http://schemas.microsoft.com/office/powerpoint/2010/main" val="720383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4020556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5400" b="1" i="0" dirty="0">
                <a:solidFill>
                  <a:schemeClr val="bg1"/>
                </a:solidFill>
                <a:effectLst/>
              </a:rPr>
              <a:t>In welchem bayerischen Regierungsbezirk liegt der Mittelpunkt der Europäischen Union: Unterfranken, Schwaben oder Niederbayern?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63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3575"/>
            <a:ext cx="10515600" cy="3443388"/>
          </a:xfrm>
        </p:spPr>
        <p:txBody>
          <a:bodyPr/>
          <a:lstStyle/>
          <a:p>
            <a:pPr marL="0" indent="0" algn="ctr">
              <a:buNone/>
            </a:pPr>
            <a:r>
              <a:rPr lang="de-DE" sz="6600" b="1" dirty="0">
                <a:solidFill>
                  <a:schemeClr val="bg1"/>
                </a:solidFill>
              </a:rPr>
              <a:t>In der Gemeinde Veitshöchheim in Unterfranken (seit 2020).</a:t>
            </a:r>
          </a:p>
        </p:txBody>
      </p:sp>
    </p:spTree>
    <p:extLst>
      <p:ext uri="{BB962C8B-B14F-4D97-AF65-F5344CB8AC3E}">
        <p14:creationId xmlns:p14="http://schemas.microsoft.com/office/powerpoint/2010/main" val="207159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58379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51" y="1591802"/>
            <a:ext cx="5374640" cy="4598420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In welcher Stadt steht das berühmte Brandenburger Tor?</a:t>
            </a:r>
          </a:p>
        </p:txBody>
      </p:sp>
      <p:pic>
        <p:nvPicPr>
          <p:cNvPr id="5" name="Grafik 4" descr="Ein Bild, das Himmel, Wolke, Gebäude, draußen enthält.&#10;&#10;Automatisch generierte Beschreibung">
            <a:extLst>
              <a:ext uri="{FF2B5EF4-FFF2-40B4-BE49-F238E27FC236}">
                <a16:creationId xmlns:a16="http://schemas.microsoft.com/office/drawing/2014/main" id="{EFC829B8-5134-84BD-1787-67211366F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06" y="1690688"/>
            <a:ext cx="5807509" cy="32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34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2312"/>
            <a:ext cx="10515600" cy="3472264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In welcher französischen Stadt befindet sich der Sitz des Europaparlamentes?</a:t>
            </a:r>
            <a:endParaRPr lang="de-D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2" y="1923447"/>
            <a:ext cx="5157638" cy="3308635"/>
          </a:xfrm>
        </p:spPr>
        <p:txBody>
          <a:bodyPr/>
          <a:lstStyle/>
          <a:p>
            <a:pPr marL="0" indent="0" algn="ctr">
              <a:buNone/>
            </a:pPr>
            <a:endParaRPr lang="de-DE" sz="54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In Straßburg.</a:t>
            </a:r>
          </a:p>
        </p:txBody>
      </p:sp>
      <p:pic>
        <p:nvPicPr>
          <p:cNvPr id="7" name="Grafik 6" descr="Ein Bild, das Himmel, draußen, Stadt, Architektur enthält.&#10;&#10;Automatisch generierte Beschreibung">
            <a:extLst>
              <a:ext uri="{FF2B5EF4-FFF2-40B4-BE49-F238E27FC236}">
                <a16:creationId xmlns:a16="http://schemas.microsoft.com/office/drawing/2014/main" id="{3FD06FD6-F11B-5548-0284-F0357F044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26" y="701893"/>
            <a:ext cx="6976109" cy="523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4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16D20-CA53-49A5-B434-41CC377F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326"/>
            <a:ext cx="10515600" cy="1325563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Bildquellen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1048FF9-02BE-4CDB-AC43-7FA6630461C1}"/>
              </a:ext>
            </a:extLst>
          </p:cNvPr>
          <p:cNvSpPr txBox="1"/>
          <p:nvPr/>
        </p:nvSpPr>
        <p:spPr>
          <a:xfrm>
            <a:off x="838200" y="1046097"/>
            <a:ext cx="102194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2 	Bayernflagge, Archiv Landtag Bayern; Deutschlandflagge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30.10.2024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5 	Brandenburg Gate, Femi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Oyekoya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30.10.2024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9 	Walhalla,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Mahamad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B.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30.10.2024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12	Neuschwanstein, Massimiliano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Morosinotto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30.10.2024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14/15	R.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Pirkner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Wikimedia Commons,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https://upload.wikimedia.org/wikipedia/commons/b/b9/Bavaria_2.jpg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23.11.2024</a:t>
            </a:r>
          </a:p>
          <a:p>
            <a:r>
              <a:rPr lang="de-DE" sz="1400" dirty="0">
                <a:latin typeface="Arial"/>
                <a:cs typeface="Arial"/>
              </a:rPr>
              <a:t>Folie 27 	</a:t>
            </a:r>
            <a:r>
              <a:rPr lang="de-DE" sz="1400" dirty="0" err="1">
                <a:latin typeface="Arial"/>
                <a:cs typeface="Arial"/>
              </a:rPr>
              <a:t>Janschejbal</a:t>
            </a:r>
            <a:r>
              <a:rPr lang="de-DE" sz="1400" dirty="0">
                <a:latin typeface="Arial"/>
                <a:cs typeface="Arial"/>
              </a:rPr>
              <a:t> via Wikimedia Commons, </a:t>
            </a:r>
            <a:r>
              <a:rPr lang="de-DE" sz="1400" dirty="0" err="1">
                <a:latin typeface="Arial"/>
                <a:cs typeface="Arial"/>
              </a:rPr>
              <a:t>public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domain</a:t>
            </a:r>
            <a:r>
              <a:rPr lang="de-DE" sz="1400" dirty="0">
                <a:latin typeface="Arial"/>
                <a:cs typeface="Arial"/>
              </a:rPr>
              <a:t>		</a:t>
            </a:r>
            <a:r>
              <a:rPr lang="de-DE" sz="1400" dirty="0">
                <a:latin typeface="Arial"/>
                <a:cs typeface="Arial"/>
                <a:hlinkClick r:id="rId3"/>
              </a:rPr>
              <a:t>https://upload.wikimedia.org/wikipedia/commons/5/5e/2-EUR-Muenze-de-freiheit.png</a:t>
            </a:r>
            <a:r>
              <a:rPr lang="de-DE" sz="1400" dirty="0">
                <a:latin typeface="Arial"/>
                <a:cs typeface="Arial"/>
              </a:rPr>
              <a:t> , 30.10.2024</a:t>
            </a:r>
          </a:p>
          <a:p>
            <a:r>
              <a:rPr lang="de-DE" sz="1400" dirty="0">
                <a:latin typeface="Arial"/>
                <a:cs typeface="Arial"/>
              </a:rPr>
              <a:t>Folie 30	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Christian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Wiediger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30.10.2024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33	Markus Spiske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30.10.2024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36	Großes Wappen Bayern,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30.10.2024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39	Antoine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Schibler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23.11.2024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42	Stephan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Widua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30.10.2024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51	Lukas S. via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unsplash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23.11.2024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/>
              <a:cs typeface="Arial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06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40C73E3-138E-4A69-89A8-9720B764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24" y="2371113"/>
            <a:ext cx="4593336" cy="13223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AC8428-AEA9-4B82-8EC6-909ACC209338}"/>
              </a:ext>
            </a:extLst>
          </p:cNvPr>
          <p:cNvSpPr txBox="1"/>
          <p:nvPr/>
        </p:nvSpPr>
        <p:spPr>
          <a:xfrm>
            <a:off x="1280160" y="3949469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Dieses Material wurde im Arbeitskreis Politische Bildung erstellt. </a:t>
            </a:r>
          </a:p>
        </p:txBody>
      </p:sp>
    </p:spTree>
    <p:extLst>
      <p:ext uri="{BB962C8B-B14F-4D97-AF65-F5344CB8AC3E}">
        <p14:creationId xmlns:p14="http://schemas.microsoft.com/office/powerpoint/2010/main" val="142435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8800" b="1" dirty="0">
                <a:solidFill>
                  <a:schemeClr val="bg1"/>
                </a:solidFill>
              </a:rPr>
              <a:t>In Berlin.</a:t>
            </a:r>
            <a:endParaRPr lang="de-DE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69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A1E0E-C9AD-E425-0412-C5258E03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5780"/>
            <a:ext cx="12192000" cy="3724977"/>
          </a:xfrm>
        </p:spPr>
        <p:txBody>
          <a:bodyPr/>
          <a:lstStyle/>
          <a:p>
            <a:pPr algn="ctr"/>
            <a:r>
              <a:rPr lang="de-DE" sz="28700" dirty="0">
                <a:solidFill>
                  <a:schemeClr val="bg1"/>
                </a:solidFill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683551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9790"/>
            <a:ext cx="10515600" cy="4598420"/>
          </a:xfrm>
        </p:spPr>
        <p:txBody>
          <a:bodyPr/>
          <a:lstStyle/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Richtig oder Falsch? </a:t>
            </a:r>
          </a:p>
          <a:p>
            <a:pPr marL="0" indent="0" algn="ctr">
              <a:buNone/>
            </a:pPr>
            <a:r>
              <a:rPr lang="de-DE" sz="5400" b="1" dirty="0">
                <a:solidFill>
                  <a:schemeClr val="bg1"/>
                </a:solidFill>
              </a:rPr>
              <a:t>In der 1830 bis 1842 erbauten Walhalla in Donaustauf wird den größten Fußballern des FC Bayern München gedacht.</a:t>
            </a:r>
          </a:p>
        </p:txBody>
      </p:sp>
    </p:spTree>
    <p:extLst>
      <p:ext uri="{BB962C8B-B14F-4D97-AF65-F5344CB8AC3E}">
        <p14:creationId xmlns:p14="http://schemas.microsoft.com/office/powerpoint/2010/main" val="719197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6B72AF-A34B-AEEE-49E4-7A48C4E8A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37" y="882350"/>
            <a:ext cx="551447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b="1" dirty="0">
                <a:solidFill>
                  <a:schemeClr val="bg1"/>
                </a:solidFill>
              </a:rPr>
              <a:t>Falsch, es wird dort den bedeutendsten Persönlichkeiten „</a:t>
            </a:r>
            <a:r>
              <a:rPr lang="de-DE" sz="4400" b="1" dirty="0" err="1">
                <a:solidFill>
                  <a:schemeClr val="bg1"/>
                </a:solidFill>
              </a:rPr>
              <a:t>teutscher</a:t>
            </a:r>
            <a:r>
              <a:rPr lang="de-DE" sz="4400" b="1" dirty="0">
                <a:solidFill>
                  <a:schemeClr val="bg1"/>
                </a:solidFill>
              </a:rPr>
              <a:t> Zunge“ mit insgesamt 132 Büsten und 65 Gedenktafeln gedacht.</a:t>
            </a:r>
          </a:p>
        </p:txBody>
      </p:sp>
      <p:pic>
        <p:nvPicPr>
          <p:cNvPr id="6" name="Grafik 5" descr="Ein Bild, das draußen, Himmel, Antike römische Architektur, Säule enthält.&#10;&#10;Automatisch generierte Beschreibung">
            <a:extLst>
              <a:ext uri="{FF2B5EF4-FFF2-40B4-BE49-F238E27FC236}">
                <a16:creationId xmlns:a16="http://schemas.microsoft.com/office/drawing/2014/main" id="{5CCBC655-CFA6-A0D4-E56A-543DAE89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0"/>
          <a:stretch/>
        </p:blipFill>
        <p:spPr>
          <a:xfrm>
            <a:off x="6161339" y="709095"/>
            <a:ext cx="5772567" cy="52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48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</Words>
  <Application>Microsoft Office PowerPoint</Application>
  <PresentationFormat>Breitbild</PresentationFormat>
  <Paragraphs>79</Paragraphs>
  <Slides>53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</vt:lpstr>
      <vt:lpstr>PowerPoint-Präsentation</vt:lpstr>
      <vt:lpstr>PowerPoint-Präsentation</vt:lpstr>
      <vt:lpstr>PowerPoint-Präsentation</vt:lpstr>
      <vt:lpstr>200</vt:lpstr>
      <vt:lpstr>PowerPoint-Präsentation</vt:lpstr>
      <vt:lpstr>PowerPoint-Präsentation</vt:lpstr>
      <vt:lpstr>400</vt:lpstr>
      <vt:lpstr>PowerPoint-Präsentation</vt:lpstr>
      <vt:lpstr>PowerPoint-Präsentation</vt:lpstr>
      <vt:lpstr>600</vt:lpstr>
      <vt:lpstr>PowerPoint-Präsentation</vt:lpstr>
      <vt:lpstr>PowerPoint-Präsentation</vt:lpstr>
      <vt:lpstr>800</vt:lpstr>
      <vt:lpstr>PowerPoint-Präsentation</vt:lpstr>
      <vt:lpstr>PowerPoint-Präsentation</vt:lpstr>
      <vt:lpstr>200</vt:lpstr>
      <vt:lpstr>PowerPoint-Präsentation</vt:lpstr>
      <vt:lpstr>PowerPoint-Präsentation</vt:lpstr>
      <vt:lpstr>400</vt:lpstr>
      <vt:lpstr>PowerPoint-Präsentation</vt:lpstr>
      <vt:lpstr>PowerPoint-Präsentation</vt:lpstr>
      <vt:lpstr>600</vt:lpstr>
      <vt:lpstr>PowerPoint-Präsentation</vt:lpstr>
      <vt:lpstr>PowerPoint-Präsentation</vt:lpstr>
      <vt:lpstr>800</vt:lpstr>
      <vt:lpstr>PowerPoint-Präsentation</vt:lpstr>
      <vt:lpstr>PowerPoint-Präsentation</vt:lpstr>
      <vt:lpstr>200</vt:lpstr>
      <vt:lpstr>PowerPoint-Präsentation</vt:lpstr>
      <vt:lpstr>PowerPoint-Präsentation</vt:lpstr>
      <vt:lpstr>400</vt:lpstr>
      <vt:lpstr>PowerPoint-Präsentation</vt:lpstr>
      <vt:lpstr>PowerPoint-Präsentation</vt:lpstr>
      <vt:lpstr>600</vt:lpstr>
      <vt:lpstr>PowerPoint-Präsentation</vt:lpstr>
      <vt:lpstr>PowerPoint-Präsentation</vt:lpstr>
      <vt:lpstr>800</vt:lpstr>
      <vt:lpstr>PowerPoint-Präsentation</vt:lpstr>
      <vt:lpstr>PowerPoint-Präsentation</vt:lpstr>
      <vt:lpstr>200</vt:lpstr>
      <vt:lpstr>PowerPoint-Präsentation</vt:lpstr>
      <vt:lpstr>PowerPoint-Präsentation</vt:lpstr>
      <vt:lpstr>400</vt:lpstr>
      <vt:lpstr>PowerPoint-Präsentation</vt:lpstr>
      <vt:lpstr>PowerPoint-Präsentation</vt:lpstr>
      <vt:lpstr>600</vt:lpstr>
      <vt:lpstr>PowerPoint-Präsentation</vt:lpstr>
      <vt:lpstr>PowerPoint-Präsentation</vt:lpstr>
      <vt:lpstr>800</vt:lpstr>
      <vt:lpstr>PowerPoint-Präsentation</vt:lpstr>
      <vt:lpstr>PowerPoint-Präsentation</vt:lpstr>
      <vt:lpstr>Bildquellen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Weber, Alexandra</dc:creator>
  <cp:lastModifiedBy>Weber, Alexandra</cp:lastModifiedBy>
  <cp:revision>10</cp:revision>
  <dcterms:created xsi:type="dcterms:W3CDTF">2024-06-12T15:52:19Z</dcterms:created>
  <dcterms:modified xsi:type="dcterms:W3CDTF">2025-03-10T07:25:00Z</dcterms:modified>
</cp:coreProperties>
</file>