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4" r:id="rId7"/>
    <p:sldId id="262" r:id="rId8"/>
    <p:sldId id="263"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86" autoAdjust="0"/>
  </p:normalViewPr>
  <p:slideViewPr>
    <p:cSldViewPr snapToGrid="0">
      <p:cViewPr varScale="1">
        <p:scale>
          <a:sx n="82" d="100"/>
          <a:sy n="82" d="100"/>
        </p:scale>
        <p:origin x="1596" y="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4AD55EDB-0416-49B6-B65F-381BF083C86A}" type="datetimeFigureOut">
              <a:rPr lang="de-DE"/>
              <a:t>27.04.2025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11EFEE1-BDCD-42C0-866C-1B13EB0AB36B}"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7ED9281-339C-E87F-93CE-31DA69F0BC90}"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Mit Klick auf das Bild gelangen Sie zur Melodie der Nationalhymne (Einspielung Musikcorps der Bundeswehr).</a:t>
            </a:r>
            <a:endParaRPr/>
          </a:p>
        </p:txBody>
      </p:sp>
      <p:sp>
        <p:nvSpPr>
          <p:cNvPr id="4" name="Foliennummernplatzhalter 3"/>
          <p:cNvSpPr>
            <a:spLocks noGrp="1"/>
          </p:cNvSpPr>
          <p:nvPr>
            <p:ph type="sldNum" sz="quarter" idx="5"/>
          </p:nvPr>
        </p:nvSpPr>
        <p:spPr bwMode="auto"/>
        <p:txBody>
          <a:bodyPr/>
          <a:lstStyle/>
          <a:p>
            <a:pPr>
              <a:defRPr/>
            </a:pPr>
            <a:fld id="{211EFEE1-BDCD-42C0-866C-1B13EB0AB36B}"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marR="0" lvl="0" indent="-171450" algn="l" defTabSz="914400">
              <a:lnSpc>
                <a:spcPct val="100000"/>
              </a:lnSpc>
              <a:spcBef>
                <a:spcPts val="0"/>
              </a:spcBef>
              <a:spcAft>
                <a:spcPts val="0"/>
              </a:spcAft>
              <a:buClrTx/>
              <a:buSzTx/>
              <a:buFont typeface="Arial"/>
              <a:buChar char="•"/>
              <a:defRPr/>
            </a:pPr>
            <a:r>
              <a:rPr lang="de-DE" sz="1200"/>
              <a:t>die Melodie geht auf den Komponisten </a:t>
            </a:r>
            <a:r>
              <a:rPr lang="de-DE" sz="1200" b="1"/>
              <a:t>Joseph Haydn </a:t>
            </a:r>
            <a:r>
              <a:rPr lang="de-DE" sz="1200"/>
              <a:t>und seine 1797 komponierte „Kaiserhymne“ zurück, ein Loblied auf den österreichischen Kaiser Franz II.</a:t>
            </a:r>
            <a:endParaRPr/>
          </a:p>
          <a:p>
            <a:pPr marL="171450" marR="0" lvl="0" indent="-171450" algn="l" defTabSz="914400">
              <a:lnSpc>
                <a:spcPct val="100000"/>
              </a:lnSpc>
              <a:spcBef>
                <a:spcPts val="0"/>
              </a:spcBef>
              <a:spcAft>
                <a:spcPts val="0"/>
              </a:spcAft>
              <a:buClrTx/>
              <a:buSzTx/>
              <a:buFont typeface="Arial"/>
              <a:buChar char="•"/>
              <a:defRPr/>
            </a:pPr>
            <a:r>
              <a:rPr lang="de-DE" sz="1200"/>
              <a:t>der Text stammt von </a:t>
            </a:r>
            <a:r>
              <a:rPr lang="de-DE" sz="1200" b="1"/>
              <a:t>August Heinrich Hoffmann von Fallersleben</a:t>
            </a:r>
            <a:r>
              <a:rPr lang="de-DE" sz="1200"/>
              <a:t>, der ihn 1841 bei einem Besuch der Insel Helgoland als Ausdruck des Wunsches nach nationaler Einheit und Freiheit erdachte.</a:t>
            </a:r>
            <a:endParaRPr/>
          </a:p>
          <a:p>
            <a:pPr marL="171450" marR="0" lvl="0" indent="-171450" algn="l" defTabSz="914400">
              <a:lnSpc>
                <a:spcPct val="100000"/>
              </a:lnSpc>
              <a:spcBef>
                <a:spcPts val="0"/>
              </a:spcBef>
              <a:spcAft>
                <a:spcPts val="0"/>
              </a:spcAft>
              <a:buClrTx/>
              <a:buSzTx/>
              <a:buFont typeface="Arial"/>
              <a:buChar char="•"/>
              <a:defRPr/>
            </a:pPr>
            <a:r>
              <a:rPr lang="de-DE" sz="1200"/>
              <a:t>erst </a:t>
            </a:r>
            <a:r>
              <a:rPr lang="de-DE" sz="1200" b="1"/>
              <a:t>1922</a:t>
            </a:r>
            <a:r>
              <a:rPr lang="de-DE" sz="1200"/>
              <a:t> erklärt der damalige Reichspräsident Friedrich Ebert das Deutschlandlied zur </a:t>
            </a:r>
            <a:r>
              <a:rPr lang="de-DE" sz="1200" b="1"/>
              <a:t>Nationalhymne</a:t>
            </a:r>
            <a:r>
              <a:rPr lang="de-DE" sz="1200"/>
              <a:t> der ersten Demokratie Deutschlands, der sog. Weimarer Republik.</a:t>
            </a:r>
            <a:endParaRPr/>
          </a:p>
          <a:p>
            <a:pPr marL="171450" marR="0" lvl="0" indent="-171450" algn="l" defTabSz="914400">
              <a:lnSpc>
                <a:spcPct val="100000"/>
              </a:lnSpc>
              <a:spcBef>
                <a:spcPts val="0"/>
              </a:spcBef>
              <a:spcAft>
                <a:spcPts val="0"/>
              </a:spcAft>
              <a:buClrTx/>
              <a:buSzTx/>
              <a:buFont typeface="Arial"/>
              <a:buChar char="•"/>
              <a:defRPr/>
            </a:pPr>
            <a:endParaRPr lang="de-DE" sz="1200"/>
          </a:p>
          <a:p>
            <a:pPr marL="171450" marR="0" lvl="0" indent="-171450" algn="l" defTabSz="914400">
              <a:lnSpc>
                <a:spcPct val="100000"/>
              </a:lnSpc>
              <a:spcBef>
                <a:spcPts val="0"/>
              </a:spcBef>
              <a:spcAft>
                <a:spcPts val="0"/>
              </a:spcAft>
              <a:buClrTx/>
              <a:buSzTx/>
              <a:buFont typeface="Arial"/>
              <a:buChar char="•"/>
              <a:defRPr/>
            </a:pPr>
            <a:endParaRPr lang="de-DE" sz="1200"/>
          </a:p>
          <a:p>
            <a:pPr>
              <a:defRPr/>
            </a:pPr>
            <a:endParaRPr lang="de-DE"/>
          </a:p>
        </p:txBody>
      </p:sp>
      <p:sp>
        <p:nvSpPr>
          <p:cNvPr id="4" name="Foliennummernplatzhalter 3"/>
          <p:cNvSpPr>
            <a:spLocks noGrp="1"/>
          </p:cNvSpPr>
          <p:nvPr>
            <p:ph type="sldNum" sz="quarter" idx="5"/>
          </p:nvPr>
        </p:nvSpPr>
        <p:spPr bwMode="auto"/>
        <p:txBody>
          <a:bodyPr/>
          <a:lstStyle/>
          <a:p>
            <a:pPr>
              <a:defRPr/>
            </a:pPr>
            <a:fld id="{211EFEE1-BDCD-42C0-866C-1B13EB0AB36B}" type="slidenum">
              <a:rPr lang="de-DE"/>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marR="0" lvl="0" indent="-171450" algn="l" defTabSz="914400">
              <a:lnSpc>
                <a:spcPct val="100000"/>
              </a:lnSpc>
              <a:spcBef>
                <a:spcPts val="0"/>
              </a:spcBef>
              <a:spcAft>
                <a:spcPts val="0"/>
              </a:spcAft>
              <a:buClrTx/>
              <a:buSzTx/>
              <a:buFont typeface="Arial"/>
              <a:buChar char="•"/>
              <a:defRPr/>
            </a:pPr>
            <a:r>
              <a:rPr lang="de-DE" sz="1200" dirty="0"/>
              <a:t>in der Zeit der </a:t>
            </a:r>
            <a:r>
              <a:rPr lang="de-DE" sz="1200" b="1" dirty="0"/>
              <a:t>Diktatur der Nationalsozialisten von 1933 bis 1945 </a:t>
            </a:r>
            <a:r>
              <a:rPr lang="de-DE" sz="1200" dirty="0"/>
              <a:t>wird nur die 1. Strophe des Liedes verwendet und nur in Kombination mit dem „Horst-Wessel-Lied“ der Nationalsozialisten gesungen.</a:t>
            </a:r>
            <a:endParaRPr dirty="0"/>
          </a:p>
          <a:p>
            <a:pPr marL="171450" marR="0" lvl="0" indent="-171450" algn="l" defTabSz="914400">
              <a:lnSpc>
                <a:spcPct val="100000"/>
              </a:lnSpc>
              <a:spcBef>
                <a:spcPts val="0"/>
              </a:spcBef>
              <a:spcAft>
                <a:spcPts val="0"/>
              </a:spcAft>
              <a:buClrTx/>
              <a:buSzTx/>
              <a:buFont typeface="Arial"/>
              <a:buChar char="•"/>
              <a:defRPr/>
            </a:pPr>
            <a:r>
              <a:rPr lang="de-DE" sz="1200" dirty="0"/>
              <a:t>erst </a:t>
            </a:r>
            <a:r>
              <a:rPr lang="de-DE" sz="1200" b="1" dirty="0"/>
              <a:t>1952</a:t>
            </a:r>
            <a:r>
              <a:rPr lang="de-DE" sz="1200" dirty="0"/>
              <a:t> erklärt die damalige Regierung der westdeutschen Bundesrepublik das Deutschlandlied wieder zur </a:t>
            </a:r>
            <a:r>
              <a:rPr lang="de-DE" sz="1200" b="1" dirty="0"/>
              <a:t>Nationalhymne Deutschlands</a:t>
            </a:r>
            <a:r>
              <a:rPr lang="de-DE" sz="1200" dirty="0"/>
              <a:t>, gesungen wird jedoch nur die </a:t>
            </a:r>
            <a:r>
              <a:rPr lang="de-DE" sz="1200" b="1" dirty="0"/>
              <a:t>3. Strophe</a:t>
            </a:r>
            <a:r>
              <a:rPr lang="de-DE" sz="1200" dirty="0"/>
              <a:t> des Liedes.</a:t>
            </a:r>
            <a:endParaRPr dirty="0"/>
          </a:p>
          <a:p>
            <a:pPr marL="171450" marR="0" lvl="0" indent="-171450" algn="l" defTabSz="914400">
              <a:lnSpc>
                <a:spcPct val="100000"/>
              </a:lnSpc>
              <a:spcBef>
                <a:spcPts val="0"/>
              </a:spcBef>
              <a:spcAft>
                <a:spcPts val="0"/>
              </a:spcAft>
              <a:buClrTx/>
              <a:buSzTx/>
              <a:buFont typeface="Arial"/>
              <a:buChar char="•"/>
              <a:defRPr/>
            </a:pPr>
            <a:r>
              <a:rPr lang="de-DE" sz="1200" dirty="0"/>
              <a:t>auch nach der </a:t>
            </a:r>
            <a:r>
              <a:rPr lang="de-DE" sz="1200" b="1" dirty="0"/>
              <a:t>Wiedervereinigung</a:t>
            </a:r>
            <a:r>
              <a:rPr lang="de-DE" sz="1200" dirty="0"/>
              <a:t> der beiden deutschen Teilstaaten BRD und DDR im Jahre 1990 bleibt das </a:t>
            </a:r>
            <a:r>
              <a:rPr lang="de-DE" sz="1200" b="1" dirty="0"/>
              <a:t>Deutschlandlied Nationalhymne Deutschlands.</a:t>
            </a:r>
            <a:endParaRPr dirty="0"/>
          </a:p>
          <a:p>
            <a:pPr marL="0" marR="0" lvl="0" indent="0" algn="l" defTabSz="914400">
              <a:lnSpc>
                <a:spcPct val="100000"/>
              </a:lnSpc>
              <a:spcBef>
                <a:spcPts val="0"/>
              </a:spcBef>
              <a:spcAft>
                <a:spcPts val="0"/>
              </a:spcAft>
              <a:buClrTx/>
              <a:buSzTx/>
              <a:buFontTx/>
              <a:buNone/>
              <a:defRPr/>
            </a:pPr>
            <a:endParaRPr lang="de-DE" sz="1200" dirty="0"/>
          </a:p>
          <a:p>
            <a:pPr marL="0" marR="0" lvl="0" indent="0" algn="l" defTabSz="914400">
              <a:lnSpc>
                <a:spcPct val="100000"/>
              </a:lnSpc>
              <a:spcBef>
                <a:spcPts val="0"/>
              </a:spcBef>
              <a:spcAft>
                <a:spcPts val="0"/>
              </a:spcAft>
              <a:buClrTx/>
              <a:buSzTx/>
              <a:buFontTx/>
              <a:buNone/>
              <a:defRPr/>
            </a:pPr>
            <a:endParaRPr lang="de-DE" sz="1200"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211EFEE1-BDCD-42C0-866C-1B13EB0AB36B}" type="slidenum">
              <a:rPr lang="de-DE"/>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gn="just">
              <a:lnSpc>
                <a:spcPct val="115000"/>
              </a:lnSpc>
              <a:spcAft>
                <a:spcPts val="1000"/>
              </a:spcAft>
            </a:pPr>
            <a:r>
              <a:rPr lang="de-DE" sz="1800" dirty="0">
                <a:effectLst/>
                <a:latin typeface="Arial" panose="020B0604020202020204" pitchFamily="34" charset="0"/>
                <a:ea typeface="Calibri" panose="020F0502020204030204" pitchFamily="34" charset="0"/>
                <a:cs typeface="Arial" panose="020B0604020202020204" pitchFamily="34" charset="0"/>
              </a:rPr>
              <a:t>Strophe 1 will das Gebiet des neu zu gründenden Deutschlands definieren und fordert es zum Zusammenhalt auf. Das in Strophe 1 besungene „Deutschland über Alles“ stellte ursprünglich in der Zeit des Deutschen Bundes die Einheit Deutschlands über alle anderen Forderungen. Die Bedeutungsebene der nationalistischen Überlegenheit gegenüber anderen Ländern kam im Zuge eines aggressiveren Nationalismus im Kaiserreich auf. „Schutz und Trutze“ ist ein Terminus, der vor allem als defensive Verteidigungsgemeinschaft gedeutet werden kann: Wenn Deutschland zusammensteht, kann es sich gegen Angriffe von außen wehren. Die von Fallersleben genannten Flüsse Maas (der heute durch die Niederlande, Belgien, Frankreich fließt) und Etsch in Südtirol gehörten 1841 zu Gebieten, die Teil des Deutschen Bundes waren, während der Fluss Memel im heutigen Belarus und Litauen und die Meerenge Belt in der Ostsee damals nicht Teil des Deutschen Bundes waren, im Falle der Memel aber die Nordgrenze Ostpreußens bildete.</a:t>
            </a:r>
          </a:p>
          <a:p>
            <a:pPr algn="just">
              <a:lnSpc>
                <a:spcPct val="115000"/>
              </a:lnSpc>
              <a:spcAft>
                <a:spcPts val="1000"/>
              </a:spcAft>
            </a:pP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de-DE" sz="1800" dirty="0">
                <a:effectLst/>
                <a:latin typeface="Arial" panose="020B0604020202020204" pitchFamily="34" charset="0"/>
                <a:ea typeface="Calibri" panose="020F0502020204030204" pitchFamily="34" charset="0"/>
                <a:cs typeface="Arial" panose="020B0604020202020204" pitchFamily="34" charset="0"/>
              </a:rPr>
              <a:t>Strophe 2 lobt deutsche Eigenheiten wie den Wein, die Treue, die Frauen und den Gesang. Sie konstruiert dabei eine rein männliche Perspektive, Frauen werden in einer Reihe mit Dingen wie Wein und Gesang eingeordnet, hierüber ein männliches „uns“ beschworen. Als Dokument der Zeit belegt es Hoffmann von Fallerslebens Suche nach Merkmalen, welcher der neuen Nation Identität stiften könnten, hierbei idealisiert sie „deutsche“ Tugenden und überhöht diese nationalistisch. Auch der Satz die deutsche Kultur solle „in der Welt“ ihren Klang behalten kann imperialistisch als Unterstützung für deutsche Kolonialansprüche gedeutet werden.</a:t>
            </a:r>
          </a:p>
          <a:p>
            <a:pPr algn="just">
              <a:lnSpc>
                <a:spcPct val="114999"/>
              </a:lnSpc>
              <a:spcAft>
                <a:spcPts val="1000"/>
              </a:spcAft>
              <a:defRPr/>
            </a:pPr>
            <a:endParaRPr dirty="0"/>
          </a:p>
        </p:txBody>
      </p:sp>
      <p:sp>
        <p:nvSpPr>
          <p:cNvPr id="4" name="Foliennummernplatzhalter 3"/>
          <p:cNvSpPr>
            <a:spLocks noGrp="1"/>
          </p:cNvSpPr>
          <p:nvPr>
            <p:ph type="sldNum" sz="quarter" idx="5"/>
          </p:nvPr>
        </p:nvSpPr>
        <p:spPr bwMode="auto"/>
        <p:txBody>
          <a:bodyPr/>
          <a:lstStyle/>
          <a:p>
            <a:pPr>
              <a:defRPr/>
            </a:pPr>
            <a:fld id="{211EFEE1-BDCD-42C0-866C-1B13EB0AB36B}"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211EFEE1-BDCD-42C0-866C-1B13EB0AB36B}" type="slidenum">
              <a:rPr lang="de-DE" smtClean="0"/>
              <a:t>6</a:t>
            </a:fld>
            <a:endParaRPr lang="de-DE"/>
          </a:p>
        </p:txBody>
      </p:sp>
    </p:spTree>
    <p:extLst>
      <p:ext uri="{BB962C8B-B14F-4D97-AF65-F5344CB8AC3E}">
        <p14:creationId xmlns:p14="http://schemas.microsoft.com/office/powerpoint/2010/main" val="412588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39B001C-1CD4-D5E5-A219-C848793D458E}"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1975CE3-FE26-1EF4-F977-EBD7D8DE30DA}"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27.04.2025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olitischebildung.schule.bayern.de/fileadmin/user_upload/Demokratielernen/Verfassungsviertelstunde/Mediathek/233_Grosser_Zapfenstreich_Nationalhymne.mp3"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de/deed.e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a:hlinkClick r:id="rId3"/>
          </p:cNvPr>
          <p:cNvPicPr>
            <a:picLocks noChangeAspect="1"/>
          </p:cNvPicPr>
          <p:nvPr/>
        </p:nvPicPr>
        <p:blipFill>
          <a:blip r:embed="rId4"/>
          <a:stretch/>
        </p:blipFill>
        <p:spPr bwMode="auto">
          <a:xfrm>
            <a:off x="1054100" y="578103"/>
            <a:ext cx="5270500" cy="2962021"/>
          </a:xfrm>
          <a:prstGeom prst="rect">
            <a:avLst/>
          </a:prstGeom>
        </p:spPr>
      </p:pic>
      <p:sp>
        <p:nvSpPr>
          <p:cNvPr id="6" name="Textfeld 5"/>
          <p:cNvSpPr txBox="1"/>
          <p:nvPr/>
        </p:nvSpPr>
        <p:spPr bwMode="auto">
          <a:xfrm>
            <a:off x="1054100" y="3753103"/>
            <a:ext cx="5270500" cy="1815882"/>
          </a:xfrm>
          <a:prstGeom prst="rect">
            <a:avLst/>
          </a:prstGeom>
          <a:noFill/>
        </p:spPr>
        <p:txBody>
          <a:bodyPr wrap="square" rtlCol="0">
            <a:spAutoFit/>
          </a:bodyPr>
          <a:lstStyle/>
          <a:p>
            <a:pPr>
              <a:defRPr/>
            </a:pPr>
            <a:r>
              <a:rPr lang="de-DE" sz="2800">
                <a:latin typeface="Arial"/>
                <a:cs typeface="Arial"/>
              </a:rPr>
              <a:t>Die Melodie haben alle schon gehört …</a:t>
            </a:r>
            <a:endParaRPr/>
          </a:p>
          <a:p>
            <a:pPr>
              <a:defRPr/>
            </a:pPr>
            <a:r>
              <a:rPr lang="de-DE" sz="2800">
                <a:latin typeface="Arial"/>
                <a:cs typeface="Arial"/>
              </a:rPr>
              <a:t>Kennst du den Text der deutschen Nationalhymne?</a:t>
            </a:r>
            <a:endParaRPr/>
          </a:p>
        </p:txBody>
      </p:sp>
      <p:sp>
        <p:nvSpPr>
          <p:cNvPr id="7" name="Rechteck 6"/>
          <p:cNvSpPr/>
          <p:nvPr/>
        </p:nvSpPr>
        <p:spPr bwMode="auto">
          <a:xfrm>
            <a:off x="6604000" y="413003"/>
            <a:ext cx="4635500" cy="3955698"/>
          </a:xfrm>
          <a:prstGeom prst="rect">
            <a:avLst/>
          </a:prstGeom>
        </p:spPr>
        <p:txBody>
          <a:bodyPr wrap="square">
            <a:spAutoFit/>
          </a:bodyPr>
          <a:lstStyle/>
          <a:p>
            <a:pPr algn="ctr">
              <a:lnSpc>
                <a:spcPct val="114999"/>
              </a:lnSpc>
              <a:spcAft>
                <a:spcPts val="600"/>
              </a:spcAft>
              <a:tabLst>
                <a:tab pos="2143125" algn="l"/>
              </a:tabLst>
              <a:defRPr/>
            </a:pPr>
            <a:endParaRPr lang="de-DE" sz="2400">
              <a:latin typeface="Arial"/>
              <a:ea typeface="Calibri"/>
              <a:cs typeface="Times New Roman"/>
            </a:endParaRPr>
          </a:p>
          <a:p>
            <a:pPr>
              <a:lnSpc>
                <a:spcPct val="114999"/>
              </a:lnSpc>
              <a:tabLst>
                <a:tab pos="2143125" algn="l"/>
              </a:tabLst>
              <a:defRPr/>
            </a:pPr>
            <a:r>
              <a:rPr lang="de-DE" sz="2400">
                <a:latin typeface="Arial"/>
                <a:ea typeface="Calibri"/>
                <a:cs typeface="Times New Roman"/>
              </a:rPr>
              <a:t>Einigkeit und Recht und Freiheit</a:t>
            </a:r>
            <a:endParaRPr/>
          </a:p>
          <a:p>
            <a:pPr>
              <a:lnSpc>
                <a:spcPct val="114999"/>
              </a:lnSpc>
              <a:tabLst>
                <a:tab pos="2143125" algn="l"/>
              </a:tabLst>
              <a:defRPr/>
            </a:pPr>
            <a:r>
              <a:rPr lang="de-DE" sz="2400">
                <a:latin typeface="Arial"/>
                <a:ea typeface="Calibri"/>
                <a:cs typeface="Times New Roman"/>
              </a:rPr>
              <a:t>Für das Deutsche Vaterland!</a:t>
            </a:r>
            <a:br>
              <a:rPr lang="de-DE" sz="2400">
                <a:latin typeface="Arial"/>
                <a:ea typeface="Calibri"/>
                <a:cs typeface="Times New Roman"/>
              </a:rPr>
            </a:br>
            <a:r>
              <a:rPr lang="de-DE" sz="2400">
                <a:latin typeface="Arial"/>
                <a:ea typeface="Calibri"/>
                <a:cs typeface="Times New Roman"/>
              </a:rPr>
              <a:t>Danach laßt uns alle streben</a:t>
            </a:r>
            <a:br>
              <a:rPr lang="de-DE" sz="2400">
                <a:latin typeface="Arial"/>
                <a:ea typeface="Calibri"/>
                <a:cs typeface="Times New Roman"/>
              </a:rPr>
            </a:br>
            <a:r>
              <a:rPr lang="de-DE" sz="2400">
                <a:latin typeface="Arial"/>
                <a:ea typeface="Calibri"/>
                <a:cs typeface="Times New Roman"/>
              </a:rPr>
              <a:t>Brüderlich mit Herz und Hand!</a:t>
            </a:r>
            <a:br>
              <a:rPr lang="de-DE" sz="2400">
                <a:latin typeface="Arial"/>
                <a:ea typeface="Calibri"/>
                <a:cs typeface="Times New Roman"/>
              </a:rPr>
            </a:br>
            <a:r>
              <a:rPr lang="de-DE" sz="2400">
                <a:latin typeface="Arial"/>
                <a:ea typeface="Calibri"/>
                <a:cs typeface="Times New Roman"/>
              </a:rPr>
              <a:t>Einigkeit und Recht und Freiheit</a:t>
            </a:r>
            <a:br>
              <a:rPr lang="de-DE" sz="2400">
                <a:latin typeface="Arial"/>
                <a:ea typeface="Calibri"/>
                <a:cs typeface="Times New Roman"/>
              </a:rPr>
            </a:br>
            <a:r>
              <a:rPr lang="de-DE" sz="2400">
                <a:latin typeface="Arial"/>
                <a:ea typeface="Calibri"/>
                <a:cs typeface="Times New Roman"/>
              </a:rPr>
              <a:t>Sind des Glückes Unterpfand —</a:t>
            </a:r>
            <a:br>
              <a:rPr lang="de-DE" sz="2400">
                <a:latin typeface="Arial"/>
                <a:ea typeface="Calibri"/>
                <a:cs typeface="Times New Roman"/>
              </a:rPr>
            </a:br>
            <a:r>
              <a:rPr lang="de-DE" sz="2400">
                <a:latin typeface="Arial"/>
                <a:ea typeface="Calibri"/>
                <a:cs typeface="Times New Roman"/>
              </a:rPr>
              <a:t>Blüh’ im Glanze dieses Glückes,</a:t>
            </a:r>
            <a:br>
              <a:rPr lang="de-DE" sz="2400">
                <a:latin typeface="Arial"/>
                <a:ea typeface="Calibri"/>
                <a:cs typeface="Times New Roman"/>
              </a:rPr>
            </a:br>
            <a:r>
              <a:rPr lang="de-DE" sz="2400">
                <a:latin typeface="Arial"/>
                <a:ea typeface="Calibri"/>
                <a:cs typeface="Times New Roman"/>
              </a:rPr>
              <a:t>Blühe Deutsches Vaterland! </a:t>
            </a:r>
            <a:endParaRPr/>
          </a:p>
        </p:txBody>
      </p:sp>
      <p:sp>
        <p:nvSpPr>
          <p:cNvPr id="8" name="Rechteck 7"/>
          <p:cNvSpPr/>
          <p:nvPr/>
        </p:nvSpPr>
        <p:spPr bwMode="auto">
          <a:xfrm>
            <a:off x="6477000" y="578103"/>
            <a:ext cx="4889500" cy="5365497"/>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8198365" y="1324367"/>
            <a:ext cx="3145981" cy="3145981"/>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Rechteck 10"/>
          <p:cNvSpPr/>
          <p:nvPr/>
        </p:nvSpPr>
        <p:spPr bwMode="auto">
          <a:xfrm>
            <a:off x="4658169" y="1324367"/>
            <a:ext cx="3145981" cy="3145981"/>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Rechteck 7"/>
          <p:cNvSpPr/>
          <p:nvPr/>
        </p:nvSpPr>
        <p:spPr bwMode="auto">
          <a:xfrm>
            <a:off x="937576" y="1324367"/>
            <a:ext cx="3145981" cy="3145981"/>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4"/>
          <p:cNvPicPr>
            <a:picLocks noChangeAspect="1"/>
          </p:cNvPicPr>
          <p:nvPr/>
        </p:nvPicPr>
        <p:blipFill>
          <a:blip r:embed="rId3"/>
          <a:srcRect b="21484"/>
          <a:stretch/>
        </p:blipFill>
        <p:spPr bwMode="auto">
          <a:xfrm>
            <a:off x="838200" y="1248167"/>
            <a:ext cx="3170553" cy="3145981"/>
          </a:xfrm>
          <a:prstGeom prst="rect">
            <a:avLst/>
          </a:prstGeom>
        </p:spPr>
      </p:pic>
      <p:sp>
        <p:nvSpPr>
          <p:cNvPr id="6" name="Titel 1"/>
          <p:cNvSpPr txBox="1"/>
          <p:nvPr/>
        </p:nvSpPr>
        <p:spPr bwMode="auto">
          <a:xfrm>
            <a:off x="838200" y="468874"/>
            <a:ext cx="10515600" cy="779293"/>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lgn="ctr">
              <a:defRPr/>
            </a:pPr>
            <a:r>
              <a:rPr lang="de-DE" b="1">
                <a:ea typeface="Calibri"/>
                <a:cs typeface="Times New Roman"/>
              </a:rPr>
              <a:t>Die Geschichte der Nationalhymne</a:t>
            </a:r>
            <a:br>
              <a:rPr lang="de-DE">
                <a:ea typeface="Calibri"/>
                <a:cs typeface="Times New Roman"/>
              </a:rPr>
            </a:br>
            <a:endParaRPr lang="de-DE"/>
          </a:p>
        </p:txBody>
      </p:sp>
      <p:sp>
        <p:nvSpPr>
          <p:cNvPr id="7" name="Textfeld 6"/>
          <p:cNvSpPr txBox="1"/>
          <p:nvPr/>
        </p:nvSpPr>
        <p:spPr bwMode="auto">
          <a:xfrm>
            <a:off x="962976" y="4743214"/>
            <a:ext cx="2921000" cy="1569660"/>
          </a:xfrm>
          <a:prstGeom prst="rect">
            <a:avLst/>
          </a:prstGeom>
          <a:noFill/>
        </p:spPr>
        <p:txBody>
          <a:bodyPr wrap="square" rtlCol="0">
            <a:spAutoFit/>
          </a:bodyPr>
          <a:lstStyle/>
          <a:p>
            <a:pPr algn="ctr">
              <a:defRPr/>
            </a:pPr>
            <a:r>
              <a:rPr lang="de-DE" sz="2400" b="1">
                <a:latin typeface="Arial"/>
                <a:cs typeface="Arial"/>
              </a:rPr>
              <a:t>Joseph Haydn</a:t>
            </a:r>
            <a:endParaRPr/>
          </a:p>
          <a:p>
            <a:pPr algn="ctr">
              <a:defRPr/>
            </a:pPr>
            <a:r>
              <a:rPr lang="de-DE" sz="2400" b="1">
                <a:latin typeface="Arial"/>
                <a:cs typeface="Arial"/>
              </a:rPr>
              <a:t>1797</a:t>
            </a:r>
            <a:r>
              <a:rPr lang="de-DE" sz="2400">
                <a:latin typeface="Arial"/>
                <a:cs typeface="Arial"/>
              </a:rPr>
              <a:t> </a:t>
            </a:r>
            <a:endParaRPr/>
          </a:p>
          <a:p>
            <a:pPr algn="ctr">
              <a:defRPr/>
            </a:pPr>
            <a:r>
              <a:rPr lang="de-DE" sz="2400">
                <a:latin typeface="Arial"/>
                <a:cs typeface="Arial"/>
              </a:rPr>
              <a:t>Melodie „Kaiserhymne“</a:t>
            </a:r>
            <a:endParaRPr/>
          </a:p>
        </p:txBody>
      </p:sp>
      <p:pic>
        <p:nvPicPr>
          <p:cNvPr id="10" name="Grafik 9"/>
          <p:cNvPicPr>
            <a:picLocks noChangeAspect="1"/>
          </p:cNvPicPr>
          <p:nvPr/>
        </p:nvPicPr>
        <p:blipFill>
          <a:blip r:embed="rId4"/>
          <a:srcRect l="11565" t="14232" r="5028" b="21486"/>
          <a:stretch/>
        </p:blipFill>
        <p:spPr bwMode="auto">
          <a:xfrm>
            <a:off x="4572000" y="1248165"/>
            <a:ext cx="3145981" cy="3145981"/>
          </a:xfrm>
          <a:prstGeom prst="rect">
            <a:avLst/>
          </a:prstGeom>
        </p:spPr>
      </p:pic>
      <p:sp>
        <p:nvSpPr>
          <p:cNvPr id="12" name="Textfeld 11"/>
          <p:cNvSpPr txBox="1"/>
          <p:nvPr/>
        </p:nvSpPr>
        <p:spPr bwMode="auto">
          <a:xfrm>
            <a:off x="4684490" y="4743214"/>
            <a:ext cx="2921000" cy="1569660"/>
          </a:xfrm>
          <a:prstGeom prst="rect">
            <a:avLst/>
          </a:prstGeom>
          <a:noFill/>
        </p:spPr>
        <p:txBody>
          <a:bodyPr wrap="square" rtlCol="0">
            <a:spAutoFit/>
          </a:bodyPr>
          <a:lstStyle/>
          <a:p>
            <a:pPr algn="ctr">
              <a:defRPr/>
            </a:pPr>
            <a:r>
              <a:rPr lang="de-DE" sz="2400" b="1">
                <a:latin typeface="Arial"/>
                <a:cs typeface="Arial"/>
              </a:rPr>
              <a:t>Hoffmann von Fallersleben</a:t>
            </a:r>
            <a:endParaRPr/>
          </a:p>
          <a:p>
            <a:pPr algn="ctr">
              <a:defRPr/>
            </a:pPr>
            <a:r>
              <a:rPr lang="de-DE" sz="2400" b="1">
                <a:latin typeface="Arial"/>
                <a:cs typeface="Arial"/>
              </a:rPr>
              <a:t>1841</a:t>
            </a:r>
            <a:endParaRPr/>
          </a:p>
          <a:p>
            <a:pPr algn="ctr">
              <a:defRPr/>
            </a:pPr>
            <a:r>
              <a:rPr lang="de-DE" sz="2400">
                <a:latin typeface="Arial"/>
                <a:cs typeface="Arial"/>
              </a:rPr>
              <a:t>Text</a:t>
            </a:r>
            <a:endParaRPr/>
          </a:p>
        </p:txBody>
      </p:sp>
      <p:pic>
        <p:nvPicPr>
          <p:cNvPr id="14" name="Grafik 13"/>
          <p:cNvPicPr>
            <a:picLocks noChangeAspect="1"/>
          </p:cNvPicPr>
          <p:nvPr/>
        </p:nvPicPr>
        <p:blipFill>
          <a:blip r:embed="rId5"/>
          <a:srcRect t="7049" b="22313"/>
          <a:stretch/>
        </p:blipFill>
        <p:spPr bwMode="auto">
          <a:xfrm>
            <a:off x="8099496" y="1248165"/>
            <a:ext cx="3145981" cy="3145981"/>
          </a:xfrm>
          <a:prstGeom prst="rect">
            <a:avLst/>
          </a:prstGeom>
        </p:spPr>
      </p:pic>
      <p:sp>
        <p:nvSpPr>
          <p:cNvPr id="16" name="Textfeld 15"/>
          <p:cNvSpPr txBox="1"/>
          <p:nvPr/>
        </p:nvSpPr>
        <p:spPr bwMode="auto">
          <a:xfrm>
            <a:off x="8147565" y="4706140"/>
            <a:ext cx="2921000" cy="1569660"/>
          </a:xfrm>
          <a:prstGeom prst="rect">
            <a:avLst/>
          </a:prstGeom>
          <a:noFill/>
        </p:spPr>
        <p:txBody>
          <a:bodyPr wrap="square" rtlCol="0">
            <a:spAutoFit/>
          </a:bodyPr>
          <a:lstStyle/>
          <a:p>
            <a:pPr algn="ctr">
              <a:defRPr/>
            </a:pPr>
            <a:r>
              <a:rPr lang="de-DE" sz="2400" b="1">
                <a:latin typeface="Arial"/>
                <a:cs typeface="Arial"/>
              </a:rPr>
              <a:t>Friedrich Ebert</a:t>
            </a:r>
            <a:endParaRPr/>
          </a:p>
          <a:p>
            <a:pPr algn="ctr">
              <a:defRPr/>
            </a:pPr>
            <a:r>
              <a:rPr lang="de-DE" sz="2400" b="1">
                <a:latin typeface="Arial"/>
                <a:cs typeface="Arial"/>
              </a:rPr>
              <a:t>1922</a:t>
            </a:r>
            <a:endParaRPr/>
          </a:p>
          <a:p>
            <a:pPr algn="ctr">
              <a:defRPr/>
            </a:pPr>
            <a:r>
              <a:rPr lang="de-DE" sz="2400">
                <a:latin typeface="Arial"/>
                <a:cs typeface="Arial"/>
              </a:rPr>
              <a:t>Erklärung zur Nationalhymne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3"/>
          <p:cNvSpPr/>
          <p:nvPr/>
        </p:nvSpPr>
        <p:spPr bwMode="auto">
          <a:xfrm>
            <a:off x="4658169" y="1324367"/>
            <a:ext cx="3145981" cy="3145981"/>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Rechteck 11"/>
          <p:cNvSpPr/>
          <p:nvPr/>
        </p:nvSpPr>
        <p:spPr bwMode="auto">
          <a:xfrm>
            <a:off x="6908799" y="1248165"/>
            <a:ext cx="787400" cy="3124400"/>
          </a:xfrm>
          <a:prstGeom prst="rect">
            <a:avLst/>
          </a:prstGeom>
          <a:solidFill>
            <a:srgbClr val="F8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 name="Rechteck 2"/>
          <p:cNvSpPr/>
          <p:nvPr/>
        </p:nvSpPr>
        <p:spPr bwMode="auto">
          <a:xfrm>
            <a:off x="924876" y="1324367"/>
            <a:ext cx="3145981" cy="3145981"/>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 name="Rechteck 4"/>
          <p:cNvSpPr/>
          <p:nvPr/>
        </p:nvSpPr>
        <p:spPr bwMode="auto">
          <a:xfrm>
            <a:off x="8198365" y="1324367"/>
            <a:ext cx="3145981" cy="3145981"/>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7" name="Grafik 6"/>
          <p:cNvPicPr>
            <a:picLocks noChangeAspect="1"/>
          </p:cNvPicPr>
          <p:nvPr/>
        </p:nvPicPr>
        <p:blipFill>
          <a:blip r:embed="rId3"/>
          <a:srcRect l="15286" r="11230"/>
          <a:stretch/>
        </p:blipFill>
        <p:spPr bwMode="auto">
          <a:xfrm>
            <a:off x="727196" y="1248165"/>
            <a:ext cx="3279140" cy="3145982"/>
          </a:xfrm>
          <a:prstGeom prst="rect">
            <a:avLst/>
          </a:prstGeom>
        </p:spPr>
      </p:pic>
      <p:sp>
        <p:nvSpPr>
          <p:cNvPr id="8" name="Textfeld 7"/>
          <p:cNvSpPr txBox="1"/>
          <p:nvPr/>
        </p:nvSpPr>
        <p:spPr bwMode="auto">
          <a:xfrm>
            <a:off x="962976" y="4743214"/>
            <a:ext cx="2921000" cy="1938992"/>
          </a:xfrm>
          <a:prstGeom prst="rect">
            <a:avLst/>
          </a:prstGeom>
          <a:noFill/>
        </p:spPr>
        <p:txBody>
          <a:bodyPr wrap="square" rtlCol="0">
            <a:spAutoFit/>
          </a:bodyPr>
          <a:lstStyle/>
          <a:p>
            <a:pPr algn="ctr">
              <a:defRPr/>
            </a:pPr>
            <a:r>
              <a:rPr lang="de-DE" sz="2400" b="1" dirty="0">
                <a:latin typeface="Arial"/>
                <a:cs typeface="Arial"/>
              </a:rPr>
              <a:t>NS-Diktatur</a:t>
            </a:r>
            <a:endParaRPr dirty="0"/>
          </a:p>
          <a:p>
            <a:pPr algn="ctr">
              <a:defRPr/>
            </a:pPr>
            <a:r>
              <a:rPr lang="de-DE" sz="2400" b="1" dirty="0">
                <a:latin typeface="Arial"/>
                <a:cs typeface="Arial"/>
              </a:rPr>
              <a:t>1933-1945</a:t>
            </a:r>
            <a:endParaRPr dirty="0"/>
          </a:p>
          <a:p>
            <a:pPr algn="ctr">
              <a:defRPr/>
            </a:pPr>
            <a:r>
              <a:rPr lang="de-DE" sz="2400" dirty="0">
                <a:latin typeface="Arial"/>
                <a:cs typeface="Arial"/>
              </a:rPr>
              <a:t>nur 1. Strophe + Horst-Wessel-Lied </a:t>
            </a:r>
            <a:endParaRPr dirty="0"/>
          </a:p>
          <a:p>
            <a:pPr algn="ctr">
              <a:defRPr/>
            </a:pPr>
            <a:endParaRPr lang="de-DE" sz="2400" dirty="0">
              <a:latin typeface="Arial"/>
              <a:cs typeface="Arial"/>
            </a:endParaRPr>
          </a:p>
        </p:txBody>
      </p:sp>
      <p:sp>
        <p:nvSpPr>
          <p:cNvPr id="9" name="Textfeld 8"/>
          <p:cNvSpPr txBox="1"/>
          <p:nvPr/>
        </p:nvSpPr>
        <p:spPr bwMode="auto">
          <a:xfrm>
            <a:off x="4410518" y="4738354"/>
            <a:ext cx="3641281" cy="1938992"/>
          </a:xfrm>
          <a:prstGeom prst="rect">
            <a:avLst/>
          </a:prstGeom>
          <a:noFill/>
        </p:spPr>
        <p:txBody>
          <a:bodyPr wrap="square" rtlCol="0">
            <a:spAutoFit/>
          </a:bodyPr>
          <a:lstStyle/>
          <a:p>
            <a:pPr algn="ctr">
              <a:defRPr/>
            </a:pPr>
            <a:r>
              <a:rPr lang="de-DE" sz="2400" b="1">
                <a:latin typeface="Arial"/>
                <a:cs typeface="Arial"/>
              </a:rPr>
              <a:t>Bundesregierung 1952</a:t>
            </a:r>
            <a:endParaRPr/>
          </a:p>
          <a:p>
            <a:pPr algn="ctr">
              <a:defRPr/>
            </a:pPr>
            <a:r>
              <a:rPr lang="de-DE" sz="2400">
                <a:latin typeface="Arial"/>
                <a:cs typeface="Arial"/>
              </a:rPr>
              <a:t>BRD: Regierung erklärt Deutschlandlied zur Nationalhymne </a:t>
            </a:r>
            <a:endParaRPr/>
          </a:p>
          <a:p>
            <a:pPr algn="ctr">
              <a:defRPr/>
            </a:pPr>
            <a:endParaRPr lang="de-DE" sz="2400">
              <a:latin typeface="Arial"/>
              <a:cs typeface="Arial"/>
            </a:endParaRPr>
          </a:p>
        </p:txBody>
      </p:sp>
      <p:pic>
        <p:nvPicPr>
          <p:cNvPr id="11" name="Grafik 10"/>
          <p:cNvPicPr>
            <a:picLocks noChangeAspect="1"/>
          </p:cNvPicPr>
          <p:nvPr/>
        </p:nvPicPr>
        <p:blipFill>
          <a:blip r:embed="rId4"/>
          <a:stretch/>
        </p:blipFill>
        <p:spPr bwMode="auto">
          <a:xfrm>
            <a:off x="4593648" y="1248165"/>
            <a:ext cx="2315152" cy="3124400"/>
          </a:xfrm>
          <a:prstGeom prst="rect">
            <a:avLst/>
          </a:prstGeom>
        </p:spPr>
      </p:pic>
      <p:sp>
        <p:nvSpPr>
          <p:cNvPr id="13" name="Textfeld 12"/>
          <p:cNvSpPr txBox="1"/>
          <p:nvPr/>
        </p:nvSpPr>
        <p:spPr bwMode="auto">
          <a:xfrm>
            <a:off x="7950714" y="4738354"/>
            <a:ext cx="3641281" cy="1938992"/>
          </a:xfrm>
          <a:prstGeom prst="rect">
            <a:avLst/>
          </a:prstGeom>
          <a:noFill/>
        </p:spPr>
        <p:txBody>
          <a:bodyPr wrap="square" rtlCol="0">
            <a:spAutoFit/>
          </a:bodyPr>
          <a:lstStyle/>
          <a:p>
            <a:pPr algn="ctr">
              <a:defRPr/>
            </a:pPr>
            <a:r>
              <a:rPr lang="de-DE" sz="2400" b="1">
                <a:latin typeface="Arial"/>
                <a:cs typeface="Arial"/>
              </a:rPr>
              <a:t>Wiedervereinigung</a:t>
            </a:r>
            <a:endParaRPr/>
          </a:p>
          <a:p>
            <a:pPr algn="ctr">
              <a:defRPr/>
            </a:pPr>
            <a:r>
              <a:rPr lang="de-DE" sz="2400" b="1">
                <a:latin typeface="Arial"/>
                <a:cs typeface="Arial"/>
              </a:rPr>
              <a:t>1990</a:t>
            </a:r>
            <a:endParaRPr/>
          </a:p>
          <a:p>
            <a:pPr algn="ctr">
              <a:defRPr/>
            </a:pPr>
            <a:r>
              <a:rPr lang="de-DE" sz="2400">
                <a:latin typeface="Arial"/>
                <a:cs typeface="Arial"/>
              </a:rPr>
              <a:t>Deutschlandlied bleibt</a:t>
            </a:r>
            <a:endParaRPr/>
          </a:p>
          <a:p>
            <a:pPr algn="ctr">
              <a:defRPr/>
            </a:pPr>
            <a:r>
              <a:rPr lang="de-DE" sz="2400">
                <a:latin typeface="Arial"/>
                <a:cs typeface="Arial"/>
              </a:rPr>
              <a:t>Nationalhymne</a:t>
            </a:r>
            <a:endParaRPr/>
          </a:p>
          <a:p>
            <a:pPr algn="ctr">
              <a:defRPr/>
            </a:pPr>
            <a:endParaRPr lang="de-DE" sz="2400">
              <a:latin typeface="Arial"/>
              <a:cs typeface="Arial"/>
            </a:endParaRPr>
          </a:p>
        </p:txBody>
      </p:sp>
      <p:pic>
        <p:nvPicPr>
          <p:cNvPr id="15" name="Grafik 14"/>
          <p:cNvPicPr>
            <a:picLocks noChangeAspect="1"/>
          </p:cNvPicPr>
          <p:nvPr/>
        </p:nvPicPr>
        <p:blipFill>
          <a:blip r:embed="rId5"/>
          <a:srcRect l="36413" t="9480" r="6301"/>
          <a:stretch/>
        </p:blipFill>
        <p:spPr bwMode="auto">
          <a:xfrm>
            <a:off x="8090414" y="1248165"/>
            <a:ext cx="3145981" cy="3145980"/>
          </a:xfrm>
          <a:prstGeom prst="rect">
            <a:avLst/>
          </a:prstGeom>
        </p:spPr>
      </p:pic>
      <p:sp>
        <p:nvSpPr>
          <p:cNvPr id="16" name="Titel 1"/>
          <p:cNvSpPr txBox="1"/>
          <p:nvPr/>
        </p:nvSpPr>
        <p:spPr bwMode="auto">
          <a:xfrm>
            <a:off x="838200" y="468874"/>
            <a:ext cx="10515600" cy="779293"/>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lgn="ctr">
              <a:defRPr/>
            </a:pPr>
            <a:r>
              <a:rPr lang="de-DE" sz="3600">
                <a:ea typeface="Calibri"/>
                <a:cs typeface="Times New Roman"/>
              </a:rPr>
              <a:t>Warum wird heute die 3. Strophe gesungen?</a:t>
            </a:r>
            <a:endParaRPr lang="de-DE"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293106"/>
            <a:ext cx="10515600" cy="779293"/>
          </a:xfrm>
        </p:spPr>
        <p:txBody>
          <a:bodyPr/>
          <a:lstStyle/>
          <a:p>
            <a:pPr algn="ctr">
              <a:defRPr/>
            </a:pPr>
            <a:r>
              <a:rPr lang="de-DE" sz="4400" b="1">
                <a:latin typeface="Arial"/>
                <a:ea typeface="Calibri"/>
                <a:cs typeface="Times New Roman"/>
              </a:rPr>
              <a:t>Das Lied der Deutschen</a:t>
            </a:r>
            <a:br>
              <a:rPr lang="de-DE" sz="4400" b="1">
                <a:latin typeface="Arial"/>
                <a:ea typeface="Calibri"/>
                <a:cs typeface="Times New Roman"/>
              </a:rPr>
            </a:br>
            <a:r>
              <a:rPr lang="de-DE" sz="1600">
                <a:ea typeface="Calibri"/>
                <a:cs typeface="Times New Roman"/>
              </a:rPr>
              <a:t>Melodie: Joseph Haydn Text: August Hoffmann von Fallersleben</a:t>
            </a:r>
            <a:br>
              <a:rPr lang="de-DE" sz="4400">
                <a:latin typeface="Arial"/>
                <a:ea typeface="Calibri"/>
                <a:cs typeface="Times New Roman"/>
              </a:rPr>
            </a:br>
            <a:endParaRPr lang="de-DE"/>
          </a:p>
        </p:txBody>
      </p:sp>
      <p:sp>
        <p:nvSpPr>
          <p:cNvPr id="3" name="Inhaltsplatzhalter 2"/>
          <p:cNvSpPr>
            <a:spLocks noGrp="1"/>
          </p:cNvSpPr>
          <p:nvPr>
            <p:ph idx="1"/>
          </p:nvPr>
        </p:nvSpPr>
        <p:spPr bwMode="auto">
          <a:xfrm>
            <a:off x="106680" y="1642665"/>
            <a:ext cx="12776200" cy="3572670"/>
          </a:xfrm>
        </p:spPr>
        <p:txBody>
          <a:bodyPr numCol="3" spcCol="288000"/>
          <a:lstStyle/>
          <a:p>
            <a:pPr marL="0" indent="0" algn="ctr">
              <a:lnSpc>
                <a:spcPct val="114999"/>
              </a:lnSpc>
              <a:buNone/>
              <a:tabLst>
                <a:tab pos="2143125" algn="l"/>
              </a:tabLst>
              <a:defRPr/>
            </a:pPr>
            <a:r>
              <a:rPr lang="de-DE" sz="1800" dirty="0">
                <a:latin typeface="Arial"/>
                <a:ea typeface="Calibri"/>
                <a:cs typeface="Times New Roman"/>
              </a:rPr>
              <a:t>1</a:t>
            </a:r>
            <a:endParaRPr dirty="0"/>
          </a:p>
          <a:p>
            <a:pPr marL="0" indent="0">
              <a:lnSpc>
                <a:spcPct val="114999"/>
              </a:lnSpc>
              <a:spcBef>
                <a:spcPts val="600"/>
              </a:spcBef>
              <a:buNone/>
              <a:tabLst>
                <a:tab pos="2143125" algn="l"/>
              </a:tabLst>
              <a:defRPr/>
            </a:pPr>
            <a:r>
              <a:rPr lang="de-DE" sz="1800" dirty="0">
                <a:latin typeface="Arial"/>
                <a:ea typeface="Calibri"/>
                <a:cs typeface="Times New Roman"/>
              </a:rPr>
              <a:t>Deutschland, Deutschland über Alles,</a:t>
            </a:r>
            <a:endParaRPr dirty="0"/>
          </a:p>
          <a:p>
            <a:pPr marL="0" indent="0">
              <a:lnSpc>
                <a:spcPct val="114999"/>
              </a:lnSpc>
              <a:spcBef>
                <a:spcPts val="0"/>
              </a:spcBef>
              <a:spcAft>
                <a:spcPts val="600"/>
              </a:spcAft>
              <a:buNone/>
              <a:tabLst>
                <a:tab pos="2143125" algn="l"/>
              </a:tabLst>
              <a:defRPr/>
            </a:pPr>
            <a:r>
              <a:rPr lang="de-DE" sz="1800" dirty="0">
                <a:latin typeface="Arial"/>
                <a:ea typeface="Calibri"/>
                <a:cs typeface="Times New Roman"/>
              </a:rPr>
              <a:t>Über Alles in der Welt,</a:t>
            </a:r>
            <a:br>
              <a:rPr lang="de-DE" sz="1800" dirty="0">
                <a:latin typeface="Arial"/>
                <a:ea typeface="Calibri"/>
                <a:cs typeface="Times New Roman"/>
              </a:rPr>
            </a:br>
            <a:r>
              <a:rPr lang="de-DE" sz="1800" dirty="0">
                <a:latin typeface="Arial"/>
                <a:ea typeface="Calibri"/>
                <a:cs typeface="Times New Roman"/>
              </a:rPr>
              <a:t>Wenn es stets zu Schutz und Trutze</a:t>
            </a:r>
            <a:br>
              <a:rPr lang="de-DE" sz="1800" dirty="0">
                <a:latin typeface="Arial"/>
                <a:ea typeface="Calibri"/>
                <a:cs typeface="Times New Roman"/>
              </a:rPr>
            </a:br>
            <a:r>
              <a:rPr lang="de-DE" sz="1800" dirty="0">
                <a:latin typeface="Arial"/>
                <a:ea typeface="Calibri"/>
                <a:cs typeface="Times New Roman"/>
              </a:rPr>
              <a:t>Brüderlich zusammenhält.</a:t>
            </a:r>
            <a:br>
              <a:rPr lang="de-DE" sz="1800" dirty="0">
                <a:latin typeface="Arial"/>
                <a:ea typeface="Calibri"/>
                <a:cs typeface="Times New Roman"/>
              </a:rPr>
            </a:br>
            <a:r>
              <a:rPr lang="de-DE" sz="1800" dirty="0">
                <a:latin typeface="Arial"/>
                <a:ea typeface="Calibri"/>
                <a:cs typeface="Times New Roman"/>
              </a:rPr>
              <a:t>Von der Maas bis an die Memel,</a:t>
            </a:r>
            <a:br>
              <a:rPr lang="de-DE" sz="1800" dirty="0">
                <a:latin typeface="Arial"/>
                <a:ea typeface="Calibri"/>
                <a:cs typeface="Times New Roman"/>
              </a:rPr>
            </a:br>
            <a:r>
              <a:rPr lang="de-DE" sz="1800" dirty="0">
                <a:latin typeface="Arial"/>
                <a:ea typeface="Calibri"/>
                <a:cs typeface="Times New Roman"/>
              </a:rPr>
              <a:t>Von der Etsch bis an den Belt,</a:t>
            </a:r>
            <a:br>
              <a:rPr lang="de-DE" sz="1800" dirty="0">
                <a:latin typeface="Arial"/>
                <a:ea typeface="Calibri"/>
                <a:cs typeface="Times New Roman"/>
              </a:rPr>
            </a:br>
            <a:r>
              <a:rPr lang="de-DE" sz="1800" dirty="0">
                <a:latin typeface="Arial"/>
                <a:ea typeface="Calibri"/>
                <a:cs typeface="Times New Roman"/>
              </a:rPr>
              <a:t>Deutschland, Deutschland über Alles,</a:t>
            </a:r>
            <a:br>
              <a:rPr lang="de-DE" sz="1800" dirty="0">
                <a:latin typeface="Arial"/>
                <a:ea typeface="Calibri"/>
                <a:cs typeface="Times New Roman"/>
              </a:rPr>
            </a:br>
            <a:r>
              <a:rPr lang="de-DE" sz="1800" dirty="0">
                <a:latin typeface="Arial"/>
                <a:ea typeface="Calibri"/>
                <a:cs typeface="Times New Roman"/>
              </a:rPr>
              <a:t>Über Alles in der Welt!</a:t>
            </a:r>
            <a:endParaRPr dirty="0"/>
          </a:p>
          <a:p>
            <a:pPr marL="0" indent="0" algn="ctr">
              <a:lnSpc>
                <a:spcPct val="114999"/>
              </a:lnSpc>
              <a:spcAft>
                <a:spcPts val="600"/>
              </a:spcAft>
              <a:buNone/>
              <a:tabLst>
                <a:tab pos="2143125" algn="l"/>
              </a:tabLst>
              <a:defRPr/>
            </a:pPr>
            <a:endParaRPr lang="de-DE" sz="1800" dirty="0">
              <a:latin typeface="Arial"/>
              <a:ea typeface="Calibri"/>
              <a:cs typeface="Times New Roman"/>
            </a:endParaRPr>
          </a:p>
          <a:p>
            <a:pPr marL="0" indent="0" algn="ctr">
              <a:lnSpc>
                <a:spcPct val="114999"/>
              </a:lnSpc>
              <a:spcAft>
                <a:spcPts val="600"/>
              </a:spcAft>
              <a:buNone/>
              <a:tabLst>
                <a:tab pos="2143125" algn="l"/>
              </a:tabLst>
              <a:defRPr/>
            </a:pPr>
            <a:r>
              <a:rPr lang="de-DE" sz="1800" dirty="0">
                <a:latin typeface="Arial"/>
                <a:ea typeface="Calibri"/>
                <a:cs typeface="Times New Roman"/>
              </a:rPr>
              <a:t>2</a:t>
            </a:r>
            <a:endParaRPr dirty="0"/>
          </a:p>
          <a:p>
            <a:pPr marL="0" indent="0">
              <a:lnSpc>
                <a:spcPct val="114999"/>
              </a:lnSpc>
              <a:spcBef>
                <a:spcPts val="0"/>
              </a:spcBef>
              <a:buNone/>
              <a:tabLst>
                <a:tab pos="2143125" algn="l"/>
              </a:tabLst>
              <a:defRPr/>
            </a:pPr>
            <a:r>
              <a:rPr lang="de-DE" sz="1800" dirty="0">
                <a:latin typeface="Arial"/>
                <a:ea typeface="Calibri"/>
                <a:cs typeface="Times New Roman"/>
              </a:rPr>
              <a:t>Deutsche Frauen, Deutsche Treue,</a:t>
            </a:r>
            <a:endParaRPr dirty="0"/>
          </a:p>
          <a:p>
            <a:pPr marL="0" indent="0">
              <a:lnSpc>
                <a:spcPct val="114999"/>
              </a:lnSpc>
              <a:spcBef>
                <a:spcPts val="0"/>
              </a:spcBef>
              <a:buNone/>
              <a:tabLst>
                <a:tab pos="2143125" algn="l"/>
              </a:tabLst>
              <a:defRPr/>
            </a:pPr>
            <a:r>
              <a:rPr lang="de-DE" sz="1800" dirty="0">
                <a:latin typeface="Arial"/>
                <a:ea typeface="Calibri"/>
                <a:cs typeface="Times New Roman"/>
              </a:rPr>
              <a:t>Deutscher Wein und Deutscher Sang</a:t>
            </a:r>
            <a:br>
              <a:rPr lang="de-DE" sz="1800" dirty="0">
                <a:latin typeface="Arial"/>
                <a:ea typeface="Calibri"/>
                <a:cs typeface="Times New Roman"/>
              </a:rPr>
            </a:br>
            <a:r>
              <a:rPr lang="de-DE" sz="1800" dirty="0">
                <a:latin typeface="Arial"/>
                <a:ea typeface="Calibri"/>
                <a:cs typeface="Times New Roman"/>
              </a:rPr>
              <a:t>Sollen in der Welt behalten</a:t>
            </a:r>
            <a:br>
              <a:rPr lang="de-DE" sz="1800" dirty="0">
                <a:latin typeface="Arial"/>
                <a:ea typeface="Calibri"/>
                <a:cs typeface="Times New Roman"/>
              </a:rPr>
            </a:br>
            <a:r>
              <a:rPr lang="de-DE" sz="1800" dirty="0">
                <a:latin typeface="Arial"/>
                <a:ea typeface="Calibri"/>
                <a:cs typeface="Times New Roman"/>
              </a:rPr>
              <a:t>Ihren alten schönen Klang,</a:t>
            </a:r>
            <a:br>
              <a:rPr lang="de-DE" sz="1800" dirty="0">
                <a:latin typeface="Arial"/>
                <a:ea typeface="Calibri"/>
                <a:cs typeface="Times New Roman"/>
              </a:rPr>
            </a:br>
            <a:r>
              <a:rPr lang="de-DE" sz="1800" dirty="0">
                <a:latin typeface="Arial"/>
                <a:ea typeface="Calibri"/>
                <a:cs typeface="Times New Roman"/>
              </a:rPr>
              <a:t>Uns zu edler </a:t>
            </a:r>
            <a:r>
              <a:rPr lang="de-DE" sz="1800" dirty="0" err="1">
                <a:latin typeface="Arial"/>
                <a:ea typeface="Calibri"/>
                <a:cs typeface="Times New Roman"/>
              </a:rPr>
              <a:t>That</a:t>
            </a:r>
            <a:r>
              <a:rPr lang="de-DE" sz="1800" dirty="0">
                <a:latin typeface="Arial"/>
                <a:ea typeface="Calibri"/>
                <a:cs typeface="Times New Roman"/>
              </a:rPr>
              <a:t> begeistern</a:t>
            </a:r>
            <a:br>
              <a:rPr lang="de-DE" sz="1800" dirty="0">
                <a:latin typeface="Arial"/>
                <a:ea typeface="Calibri"/>
                <a:cs typeface="Times New Roman"/>
              </a:rPr>
            </a:br>
            <a:r>
              <a:rPr lang="de-DE" sz="1800" dirty="0">
                <a:latin typeface="Arial"/>
                <a:ea typeface="Calibri"/>
                <a:cs typeface="Times New Roman"/>
              </a:rPr>
              <a:t>Unser ganzes Leben lang —</a:t>
            </a:r>
            <a:br>
              <a:rPr lang="de-DE" sz="1800" dirty="0">
                <a:latin typeface="Arial"/>
                <a:ea typeface="Calibri"/>
                <a:cs typeface="Times New Roman"/>
              </a:rPr>
            </a:br>
            <a:r>
              <a:rPr lang="de-DE" sz="1800" dirty="0">
                <a:latin typeface="Arial"/>
                <a:ea typeface="Calibri"/>
                <a:cs typeface="Times New Roman"/>
              </a:rPr>
              <a:t>Deutsche Frauen, Deutsche Treue,</a:t>
            </a:r>
            <a:br>
              <a:rPr lang="de-DE" sz="1800" dirty="0">
                <a:latin typeface="Arial"/>
                <a:ea typeface="Calibri"/>
                <a:cs typeface="Times New Roman"/>
              </a:rPr>
            </a:br>
            <a:r>
              <a:rPr lang="de-DE" sz="1800" dirty="0">
                <a:latin typeface="Arial"/>
                <a:ea typeface="Calibri"/>
                <a:cs typeface="Times New Roman"/>
              </a:rPr>
              <a:t>Deutscher Wein und Deutscher Sang!</a:t>
            </a:r>
            <a:endParaRPr dirty="0"/>
          </a:p>
          <a:p>
            <a:pPr marL="0" indent="0" algn="ctr">
              <a:lnSpc>
                <a:spcPct val="114999"/>
              </a:lnSpc>
              <a:spcAft>
                <a:spcPts val="600"/>
              </a:spcAft>
              <a:buNone/>
              <a:tabLst>
                <a:tab pos="2143125" algn="l"/>
              </a:tabLst>
              <a:defRPr/>
            </a:pPr>
            <a:endParaRPr lang="de-DE" sz="1800" dirty="0">
              <a:latin typeface="Arial"/>
              <a:ea typeface="Calibri"/>
              <a:cs typeface="Times New Roman"/>
            </a:endParaRPr>
          </a:p>
          <a:p>
            <a:pPr marL="0" indent="0" algn="ctr">
              <a:lnSpc>
                <a:spcPct val="114999"/>
              </a:lnSpc>
              <a:spcAft>
                <a:spcPts val="600"/>
              </a:spcAft>
              <a:buNone/>
              <a:tabLst>
                <a:tab pos="2143125" algn="l"/>
              </a:tabLst>
              <a:defRPr/>
            </a:pPr>
            <a:r>
              <a:rPr lang="de-DE" sz="1800" dirty="0">
                <a:latin typeface="Arial"/>
                <a:ea typeface="Calibri"/>
                <a:cs typeface="Times New Roman"/>
              </a:rPr>
              <a:t>3</a:t>
            </a:r>
            <a:endParaRPr dirty="0"/>
          </a:p>
          <a:p>
            <a:pPr marL="0" indent="0">
              <a:lnSpc>
                <a:spcPct val="114999"/>
              </a:lnSpc>
              <a:spcBef>
                <a:spcPts val="0"/>
              </a:spcBef>
              <a:buNone/>
              <a:tabLst>
                <a:tab pos="2143125" algn="l"/>
              </a:tabLst>
              <a:defRPr/>
            </a:pPr>
            <a:r>
              <a:rPr lang="de-DE" sz="1800" dirty="0">
                <a:latin typeface="Arial"/>
                <a:ea typeface="Calibri"/>
                <a:cs typeface="Times New Roman"/>
              </a:rPr>
              <a:t>Einigkeit und Recht und Freiheit</a:t>
            </a:r>
            <a:endParaRPr dirty="0"/>
          </a:p>
          <a:p>
            <a:pPr marL="0" indent="0">
              <a:lnSpc>
                <a:spcPct val="114999"/>
              </a:lnSpc>
              <a:spcBef>
                <a:spcPts val="0"/>
              </a:spcBef>
              <a:buNone/>
              <a:tabLst>
                <a:tab pos="2143125" algn="l"/>
              </a:tabLst>
              <a:defRPr/>
            </a:pPr>
            <a:r>
              <a:rPr lang="de-DE" sz="1800" dirty="0">
                <a:latin typeface="Arial"/>
                <a:ea typeface="Calibri"/>
                <a:cs typeface="Times New Roman"/>
              </a:rPr>
              <a:t>Für das Deutsche Vaterland!</a:t>
            </a:r>
            <a:br>
              <a:rPr lang="de-DE" sz="1800" dirty="0">
                <a:latin typeface="Arial"/>
                <a:ea typeface="Calibri"/>
                <a:cs typeface="Times New Roman"/>
              </a:rPr>
            </a:br>
            <a:r>
              <a:rPr lang="de-DE" sz="1800" dirty="0">
                <a:latin typeface="Arial"/>
                <a:ea typeface="Calibri"/>
                <a:cs typeface="Times New Roman"/>
              </a:rPr>
              <a:t>Danach </a:t>
            </a:r>
            <a:r>
              <a:rPr lang="de-DE" sz="1800" dirty="0" err="1">
                <a:latin typeface="Arial"/>
                <a:ea typeface="Calibri"/>
                <a:cs typeface="Times New Roman"/>
              </a:rPr>
              <a:t>laßt</a:t>
            </a:r>
            <a:r>
              <a:rPr lang="de-DE" sz="1800" dirty="0">
                <a:latin typeface="Arial"/>
                <a:ea typeface="Calibri"/>
                <a:cs typeface="Times New Roman"/>
              </a:rPr>
              <a:t> uns alle streben</a:t>
            </a:r>
            <a:br>
              <a:rPr lang="de-DE" sz="1800" dirty="0">
                <a:latin typeface="Arial"/>
                <a:ea typeface="Calibri"/>
                <a:cs typeface="Times New Roman"/>
              </a:rPr>
            </a:br>
            <a:r>
              <a:rPr lang="de-DE" sz="1800" dirty="0">
                <a:latin typeface="Arial"/>
                <a:ea typeface="Calibri"/>
                <a:cs typeface="Times New Roman"/>
              </a:rPr>
              <a:t>Brüderlich mit Herz und Hand!</a:t>
            </a:r>
            <a:br>
              <a:rPr lang="de-DE" sz="1800" dirty="0">
                <a:latin typeface="Arial"/>
                <a:ea typeface="Calibri"/>
                <a:cs typeface="Times New Roman"/>
              </a:rPr>
            </a:br>
            <a:r>
              <a:rPr lang="de-DE" sz="1800" dirty="0">
                <a:latin typeface="Arial"/>
                <a:ea typeface="Calibri"/>
                <a:cs typeface="Times New Roman"/>
              </a:rPr>
              <a:t>Einigkeit und Recht und Freiheit</a:t>
            </a:r>
            <a:br>
              <a:rPr lang="de-DE" sz="1800" dirty="0">
                <a:latin typeface="Arial"/>
                <a:ea typeface="Calibri"/>
                <a:cs typeface="Times New Roman"/>
              </a:rPr>
            </a:br>
            <a:r>
              <a:rPr lang="de-DE" sz="1800" dirty="0">
                <a:latin typeface="Arial"/>
                <a:ea typeface="Calibri"/>
                <a:cs typeface="Times New Roman"/>
              </a:rPr>
              <a:t>Sind des Glückes Unterpfand —</a:t>
            </a:r>
            <a:br>
              <a:rPr lang="de-DE" sz="1800" dirty="0">
                <a:latin typeface="Arial"/>
                <a:ea typeface="Calibri"/>
                <a:cs typeface="Times New Roman"/>
              </a:rPr>
            </a:br>
            <a:r>
              <a:rPr lang="de-DE" sz="1800" dirty="0" err="1">
                <a:latin typeface="Arial"/>
                <a:ea typeface="Calibri"/>
                <a:cs typeface="Times New Roman"/>
              </a:rPr>
              <a:t>Blüh</a:t>
            </a:r>
            <a:r>
              <a:rPr lang="de-DE" sz="1800" dirty="0">
                <a:latin typeface="Arial"/>
                <a:ea typeface="Calibri"/>
                <a:cs typeface="Times New Roman"/>
              </a:rPr>
              <a:t>’ im Glanze dieses Glückes,</a:t>
            </a:r>
            <a:br>
              <a:rPr lang="de-DE" sz="1800" dirty="0">
                <a:latin typeface="Arial"/>
                <a:ea typeface="Calibri"/>
                <a:cs typeface="Times New Roman"/>
              </a:rPr>
            </a:br>
            <a:r>
              <a:rPr lang="de-DE" sz="1800" dirty="0">
                <a:latin typeface="Arial"/>
                <a:ea typeface="Calibri"/>
                <a:cs typeface="Times New Roman"/>
              </a:rPr>
              <a:t>Blühe Deutsches Vaterland! </a:t>
            </a:r>
            <a:endParaRPr dirty="0"/>
          </a:p>
          <a:p>
            <a:pPr marL="0" indent="0">
              <a:buNone/>
              <a:defRPr/>
            </a:pPr>
            <a:endParaRPr lang="de-DE" dirty="0"/>
          </a:p>
        </p:txBody>
      </p:sp>
      <p:sp>
        <p:nvSpPr>
          <p:cNvPr id="5" name="Textfeld 4">
            <a:extLst>
              <a:ext uri="{FF2B5EF4-FFF2-40B4-BE49-F238E27FC236}">
                <a16:creationId xmlns:a16="http://schemas.microsoft.com/office/drawing/2014/main" id="{9FC9970F-02FF-74DD-0ED8-397F070FD9F5}"/>
              </a:ext>
            </a:extLst>
          </p:cNvPr>
          <p:cNvSpPr txBox="1"/>
          <p:nvPr/>
        </p:nvSpPr>
        <p:spPr>
          <a:xfrm>
            <a:off x="812269" y="4981434"/>
            <a:ext cx="11273051" cy="830997"/>
          </a:xfrm>
          <a:prstGeom prst="rect">
            <a:avLst/>
          </a:prstGeom>
          <a:noFill/>
        </p:spPr>
        <p:txBody>
          <a:bodyPr wrap="square" rtlCol="0">
            <a:spAutoFit/>
          </a:bodyPr>
          <a:lstStyle/>
          <a:p>
            <a:pPr>
              <a:spcAft>
                <a:spcPts val="600"/>
              </a:spcAft>
            </a:pPr>
            <a:r>
              <a:rPr lang="de-DE" sz="2400" i="1" dirty="0">
                <a:latin typeface="Arial" panose="020B0604020202020204" pitchFamily="34" charset="0"/>
                <a:cs typeface="Arial" panose="020B0604020202020204" pitchFamily="34" charset="0"/>
              </a:rPr>
              <a:t>Erkläre, worin die Problematik von Strophe 1 und Strophe 2 liegen, so dass diese heute nicht mehr gesungen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E9EACC-69ED-44DA-A778-DBD14D3262B4}"/>
              </a:ext>
            </a:extLst>
          </p:cNvPr>
          <p:cNvSpPr/>
          <p:nvPr/>
        </p:nvSpPr>
        <p:spPr>
          <a:xfrm>
            <a:off x="1277816" y="1307013"/>
            <a:ext cx="5122985" cy="4154984"/>
          </a:xfrm>
          <a:prstGeom prst="rect">
            <a:avLst/>
          </a:prstGeom>
        </p:spPr>
        <p:txBody>
          <a:bodyPr wrap="square">
            <a:spAutoFit/>
          </a:bodyPr>
          <a:lstStyle/>
          <a:p>
            <a:r>
              <a:rPr lang="de-DE" sz="2400" dirty="0">
                <a:latin typeface="Arial" panose="020B0604020202020204" pitchFamily="34" charset="0"/>
                <a:cs typeface="Arial" panose="020B0604020202020204" pitchFamily="34" charset="0"/>
              </a:rPr>
              <a:t>Richard von Weizsäcker, ehemaliger Bundespräsident, betonte 1991 in einem Brief an Bundeskanzler Helmut Kohl: </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„Die 3. Strophe des ‚Liedes der Deutschen‘ von Hoffmann von Fallersleben mit der Melodie von Joseph Haydn ist die Nationalhymne für das deutsche Volk.“</a:t>
            </a:r>
          </a:p>
        </p:txBody>
      </p:sp>
      <p:pic>
        <p:nvPicPr>
          <p:cNvPr id="6" name="Grafik 5">
            <a:extLst>
              <a:ext uri="{FF2B5EF4-FFF2-40B4-BE49-F238E27FC236}">
                <a16:creationId xmlns:a16="http://schemas.microsoft.com/office/drawing/2014/main" id="{72049111-311F-46F6-A9D8-7D739A229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553" y="590922"/>
            <a:ext cx="3958847" cy="5469910"/>
          </a:xfrm>
          <a:prstGeom prst="rect">
            <a:avLst/>
          </a:prstGeom>
        </p:spPr>
      </p:pic>
    </p:spTree>
    <p:extLst>
      <p:ext uri="{BB962C8B-B14F-4D97-AF65-F5344CB8AC3E}">
        <p14:creationId xmlns:p14="http://schemas.microsoft.com/office/powerpoint/2010/main" val="310869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3"/>
          <p:cNvSpPr/>
          <p:nvPr/>
        </p:nvSpPr>
        <p:spPr bwMode="auto">
          <a:xfrm>
            <a:off x="1003518" y="983734"/>
            <a:ext cx="9740682" cy="1815882"/>
          </a:xfrm>
          <a:prstGeom prst="rect">
            <a:avLst/>
          </a:prstGeom>
        </p:spPr>
        <p:txBody>
          <a:bodyPr wrap="square">
            <a:spAutoFit/>
          </a:bodyPr>
          <a:lstStyle/>
          <a:p>
            <a:pPr>
              <a:defRPr/>
            </a:pPr>
            <a:r>
              <a:rPr lang="de-DE" sz="1400" dirty="0">
                <a:latin typeface="Arial" panose="020B0604020202020204" pitchFamily="34" charset="0"/>
                <a:cs typeface="Arial" panose="020B0604020202020204" pitchFamily="34" charset="0"/>
              </a:rPr>
              <a:t>Folie 2 Deutschlandfahne gemeinfrei</a:t>
            </a:r>
            <a:endParaRPr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3 Bild Haydn gemeinfrei, Bild Fallersleben gemeinfrei, Bild Friedrich Ebert Bundesarchiv,  </a:t>
            </a:r>
            <a:endParaRPr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            Bild 102-00015 / Georg Pahl / </a:t>
            </a:r>
            <a:r>
              <a:rPr lang="de-DE" sz="1400" u="sng" dirty="0">
                <a:latin typeface="Arial" panose="020B0604020202020204" pitchFamily="34" charset="0"/>
                <a:cs typeface="Arial" panose="020B0604020202020204" pitchFamily="34" charset="0"/>
                <a:hlinkClick r:id="rId3" tooltip="https://creativecommons.org/licenses/by-sa/3.0/de/deed.en"/>
              </a:rPr>
              <a:t>CC-BY-SA 3.0</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4 Lichterdom Reichsparteitagsgelände Nürnberg Bundesarchiv, Bild 183-1982-1130-502  </a:t>
            </a:r>
            <a:endParaRPr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            / </a:t>
            </a:r>
            <a:r>
              <a:rPr lang="de-DE" sz="1400" u="sng" dirty="0">
                <a:latin typeface="Arial" panose="020B0604020202020204" pitchFamily="34" charset="0"/>
                <a:cs typeface="Arial" panose="020B0604020202020204" pitchFamily="34" charset="0"/>
                <a:hlinkClick r:id="rId3" tooltip="https://creativecommons.org/licenses/by-sa/3.0/de/deed.en"/>
              </a:rPr>
              <a:t>CC-BY-SA 3.0</a:t>
            </a:r>
            <a:r>
              <a:rPr lang="de-DE" sz="1400" dirty="0">
                <a:latin typeface="Arial" panose="020B0604020202020204" pitchFamily="34" charset="0"/>
                <a:cs typeface="Arial" panose="020B0604020202020204" pitchFamily="34" charset="0"/>
              </a:rPr>
              <a:t>, Liedtext gemeinfrei, Wiedervereinigung Bundesarchiv, Bild 183-1990-  </a:t>
            </a:r>
            <a:endParaRPr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            1003-400 / Grimm, Peer / </a:t>
            </a:r>
            <a:r>
              <a:rPr lang="de-DE" sz="1400" u="sng" dirty="0">
                <a:latin typeface="Arial" panose="020B0604020202020204" pitchFamily="34" charset="0"/>
                <a:cs typeface="Arial" panose="020B0604020202020204" pitchFamily="34" charset="0"/>
              </a:rPr>
              <a:t>CC-BY-SA 3.0</a:t>
            </a:r>
          </a:p>
          <a:p>
            <a:pPr>
              <a:defRPr/>
            </a:pPr>
            <a:r>
              <a:rPr lang="de-DE" sz="1400" dirty="0">
                <a:latin typeface="Arial" panose="020B0604020202020204" pitchFamily="34" charset="0"/>
                <a:cs typeface="Arial" panose="020B0604020202020204" pitchFamily="34" charset="0"/>
              </a:rPr>
              <a:t>Folie 6 Richard von Weizsäcker, Bundesarchiv, Bild 146-1991-039-11 / CC-BY-SA 3.0</a:t>
            </a:r>
          </a:p>
          <a:p>
            <a:pPr>
              <a:defRPr/>
            </a:pPr>
            <a:endParaRPr lang="de-DE" sz="1400" dirty="0">
              <a:latin typeface="Arial" panose="020B0604020202020204" pitchFamily="34" charset="0"/>
              <a:cs typeface="Arial" panose="020B0604020202020204" pitchFamily="34" charset="0"/>
            </a:endParaRPr>
          </a:p>
        </p:txBody>
      </p:sp>
      <p:sp>
        <p:nvSpPr>
          <p:cNvPr id="5" name="Titel 1"/>
          <p:cNvSpPr txBox="1"/>
          <p:nvPr/>
        </p:nvSpPr>
        <p:spPr bwMode="auto">
          <a:xfrm>
            <a:off x="1003518" y="535334"/>
            <a:ext cx="10515600" cy="1325563"/>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400">
                <a:latin typeface="Arial"/>
                <a:cs typeface="Arial"/>
              </a:rPr>
              <a:t>Bildquellen</a:t>
            </a:r>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890</Words>
  <Application>Microsoft Office PowerPoint</Application>
  <DocSecurity>0</DocSecurity>
  <PresentationFormat>Breitbild</PresentationFormat>
  <Paragraphs>70</Paragraphs>
  <Slides>8</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Aptos</vt: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Das Lied der Deutschen Melodie: Joseph Haydn Text: August Hoffmann von Fallersleben </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28</cp:revision>
  <dcterms:created xsi:type="dcterms:W3CDTF">2024-06-12T15:52:19Z</dcterms:created>
  <dcterms:modified xsi:type="dcterms:W3CDTF">2025-04-27T14:08:57Z</dcterms:modified>
  <cp:category/>
  <dc:identifier/>
  <cp:contentStatus/>
  <dc:language/>
  <cp:version/>
</cp:coreProperties>
</file>