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90" r:id="rId6"/>
    <p:sldId id="284" r:id="rId7"/>
    <p:sldId id="276" r:id="rId8"/>
    <p:sldId id="285" r:id="rId9"/>
    <p:sldId id="291" r:id="rId10"/>
    <p:sldId id="288" r:id="rId11"/>
    <p:sldId id="277" r:id="rId12"/>
    <p:sldId id="258" r:id="rId13"/>
    <p:sldId id="259" r:id="rId14"/>
    <p:sldId id="273" r:id="rId15"/>
    <p:sldId id="274" r:id="rId16"/>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eber, Alexandra" initials="WA" lastIdx="3" clrIdx="0">
    <p:extLst>
      <p:ext uri="{19B8F6BF-5375-455C-9EA6-DF929625EA0E}">
        <p15:presenceInfo xmlns:p15="http://schemas.microsoft.com/office/powerpoint/2012/main" userId="4460ecbdd7165f0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52483"/>
    <a:srgbClr val="DDAA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0558876-65C9-40EC-A9F4-C283276FA6CD}" v="52" dt="2025-02-02T09:14:18.7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6406" autoAdjust="0"/>
  </p:normalViewPr>
  <p:slideViewPr>
    <p:cSldViewPr snapToGrid="0">
      <p:cViewPr varScale="1">
        <p:scale>
          <a:sx n="84" d="100"/>
          <a:sy n="84" d="100"/>
        </p:scale>
        <p:origin x="1494"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8DD912-43C0-4A50-86D5-90B3D97D7A93}" type="datetimeFigureOut">
              <a:rPr lang="de-DE" smtClean="0"/>
              <a:t>10.03.2025</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41ECA3-677E-4297-80A0-3CA22309C264}" type="slidenum">
              <a:rPr lang="de-DE" smtClean="0"/>
              <a:t>‹Nr.›</a:t>
            </a:fld>
            <a:endParaRPr lang="de-DE"/>
          </a:p>
        </p:txBody>
      </p:sp>
    </p:spTree>
    <p:extLst>
      <p:ext uri="{BB962C8B-B14F-4D97-AF65-F5344CB8AC3E}">
        <p14:creationId xmlns:p14="http://schemas.microsoft.com/office/powerpoint/2010/main" val="3414696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Residenz Würzburg</a:t>
            </a:r>
          </a:p>
          <a:p>
            <a:endParaRPr lang="de-DE" dirty="0"/>
          </a:p>
          <a:p>
            <a:r>
              <a:rPr lang="de-DE" i="0" dirty="0"/>
              <a:t>Zwischen 1740 und 1770 ausgestattet und zwischen 1765 und 1780 mit prachtvollen Gärten versehen, wird die Würzburger Residenz als das einheitlichste und außergewöhnlichste aller Barockschlösser betrachtet und veranschaulicht einen der </a:t>
            </a:r>
            <a:r>
              <a:rPr lang="de-DE" i="0" dirty="0" err="1"/>
              <a:t>strahlendsten</a:t>
            </a:r>
            <a:r>
              <a:rPr lang="de-DE" i="0" dirty="0"/>
              <a:t> Fürstenhöfe Europas. Sie ist einzigartig durch ihre Originalität, ihr ehrgeiziges Bauprogramm und die internationale Zusammensetzung des Baubüros.</a:t>
            </a:r>
          </a:p>
          <a:p>
            <a:endParaRPr lang="de-DE" i="0" dirty="0"/>
          </a:p>
          <a:p>
            <a:r>
              <a:rPr lang="de-DE" dirty="0"/>
              <a:t>(Quelle: Bayerische Schlösserverwaltung, in: https://www.residenz-wuerzburg.de/index.htm) </a:t>
            </a:r>
          </a:p>
        </p:txBody>
      </p:sp>
      <p:sp>
        <p:nvSpPr>
          <p:cNvPr id="4" name="Foliennummernplatzhalter 3"/>
          <p:cNvSpPr>
            <a:spLocks noGrp="1"/>
          </p:cNvSpPr>
          <p:nvPr>
            <p:ph type="sldNum" sz="quarter" idx="5"/>
          </p:nvPr>
        </p:nvSpPr>
        <p:spPr/>
        <p:txBody>
          <a:bodyPr/>
          <a:lstStyle/>
          <a:p>
            <a:fld id="{6741ECA3-677E-4297-80A0-3CA22309C264}" type="slidenum">
              <a:rPr lang="de-DE" smtClean="0"/>
              <a:t>3</a:t>
            </a:fld>
            <a:endParaRPr lang="de-DE"/>
          </a:p>
        </p:txBody>
      </p:sp>
    </p:spTree>
    <p:extLst>
      <p:ext uri="{BB962C8B-B14F-4D97-AF65-F5344CB8AC3E}">
        <p14:creationId xmlns:p14="http://schemas.microsoft.com/office/powerpoint/2010/main" val="39875579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Die Walhalla</a:t>
            </a:r>
          </a:p>
          <a:p>
            <a:endParaRPr lang="de-DE" dirty="0"/>
          </a:p>
          <a:p>
            <a:r>
              <a:rPr lang="de-DE" dirty="0"/>
              <a:t>Mit diesem klassizistischen Bau in Gestalt eines von Säulen umgebenen Tempels entstand hier im Auftrag des bayerischen Königs Ludwigs I. (reg. 1825-1848) eines der bedeutendsten deutschen Nationaldenkmäler des 19. Jahrhunderts. Vor dem Hintergrund des als schmachvoll empfundenen Siegeszugs der napoleonischen Armeen wuchs in Ludwig, damals noch Kronprinz, ab 1807 die Idee für einen Gedächtnisort, an dem verdiente deutschsprachige Männer und Frauen gewürdigt werden sollten. Unter Einfluss des Historikers Johannes von Müller, der auch eine erste Auswahl zu ehrender Persönlichkeiten traf, wurde der Name »Walhalla« mit Bezug auf das gleichnamige Kriegerparadies der germanischen Mythologie gewählt. </a:t>
            </a:r>
          </a:p>
          <a:p>
            <a:endParaRPr lang="de-DE" dirty="0"/>
          </a:p>
          <a:p>
            <a:r>
              <a:rPr lang="de-DE" dirty="0"/>
              <a:t>Seit 1962 werden die ursprünglich 96 Büsten in Abständen von fünf bis sieben Jahren wieder ergänzt. Die Auswahl erfolgt durch den bayerischen Ministerrat auf Empfehlung der Bayerischen Akademie der Wissenschaften. </a:t>
            </a:r>
          </a:p>
          <a:p>
            <a:r>
              <a:rPr lang="de-DE" dirty="0"/>
              <a:t>(Quelle: Bayerische Schlösserverwaltung, in: https://www.schloesser.bayern.de/deutsch/schloss/objekte/walhalla.htm) </a:t>
            </a:r>
          </a:p>
        </p:txBody>
      </p:sp>
      <p:sp>
        <p:nvSpPr>
          <p:cNvPr id="4" name="Foliennummernplatzhalter 3"/>
          <p:cNvSpPr>
            <a:spLocks noGrp="1"/>
          </p:cNvSpPr>
          <p:nvPr>
            <p:ph type="sldNum" sz="quarter" idx="5"/>
          </p:nvPr>
        </p:nvSpPr>
        <p:spPr/>
        <p:txBody>
          <a:bodyPr/>
          <a:lstStyle/>
          <a:p>
            <a:fld id="{6741ECA3-677E-4297-80A0-3CA22309C264}" type="slidenum">
              <a:rPr lang="de-DE" smtClean="0"/>
              <a:t>4</a:t>
            </a:fld>
            <a:endParaRPr lang="de-DE"/>
          </a:p>
        </p:txBody>
      </p:sp>
    </p:spTree>
    <p:extLst>
      <p:ext uri="{BB962C8B-B14F-4D97-AF65-F5344CB8AC3E}">
        <p14:creationId xmlns:p14="http://schemas.microsoft.com/office/powerpoint/2010/main" val="2189582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Alte Saline in Bad Reichenhall, Ausgrabung im mittleren Innenhof im September 2018, Fundament eines Vorgängerbaus, vermutlich aus dem 16. Jahrhundert vor oder nach dem Stadtbrand von 1515 – Quelle: https://de.wikipedia.org/wiki/Bodendenkmal#/media/Datei:REI_Alte_Saline_18-15.jpg </a:t>
            </a:r>
          </a:p>
        </p:txBody>
      </p:sp>
      <p:sp>
        <p:nvSpPr>
          <p:cNvPr id="4" name="Foliennummernplatzhalter 3"/>
          <p:cNvSpPr>
            <a:spLocks noGrp="1"/>
          </p:cNvSpPr>
          <p:nvPr>
            <p:ph type="sldNum" sz="quarter" idx="5"/>
          </p:nvPr>
        </p:nvSpPr>
        <p:spPr/>
        <p:txBody>
          <a:bodyPr/>
          <a:lstStyle/>
          <a:p>
            <a:fld id="{6741ECA3-677E-4297-80A0-3CA22309C264}" type="slidenum">
              <a:rPr lang="de-DE" smtClean="0"/>
              <a:t>5</a:t>
            </a:fld>
            <a:endParaRPr lang="de-DE"/>
          </a:p>
        </p:txBody>
      </p:sp>
    </p:spTree>
    <p:extLst>
      <p:ext uri="{BB962C8B-B14F-4D97-AF65-F5344CB8AC3E}">
        <p14:creationId xmlns:p14="http://schemas.microsoft.com/office/powerpoint/2010/main" val="27025753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a:t>1937 vom </a:t>
            </a:r>
            <a:r>
              <a:rPr lang="de-DE" dirty="0" err="1"/>
              <a:t>Lokomotivenhersteller</a:t>
            </a:r>
            <a:r>
              <a:rPr lang="de-DE" dirty="0"/>
              <a:t> Henschel &amp; Sohn erbaut, bis 1968 im Einsatz. Im Sommer 1969 wurde die Lok als Leihgabe an die Stadt Treuchtlingen abgegeben und am </a:t>
            </a:r>
            <a:r>
              <a:rPr lang="de-DE"/>
              <a:t>17. Juli </a:t>
            </a:r>
            <a:r>
              <a:rPr lang="de-DE" dirty="0"/>
              <a:t>1969 aus Anlass des Jubiläums "100 Jahre Bahnhof Treuchtlingen" in einem Park am </a:t>
            </a:r>
            <a:r>
              <a:rPr lang="de-DE" dirty="0" err="1"/>
              <a:t>Altmühlufer</a:t>
            </a:r>
            <a:r>
              <a:rPr lang="de-DE" dirty="0"/>
              <a:t> als Denkmallok aufgestellt. Quelle: https://eisenbahn-museumsfahrzeuge.de/index.php/deutschland/staatsbahnfahrzeuge/dampflokomotiven/baureihe-01/01-220 </a:t>
            </a:r>
          </a:p>
        </p:txBody>
      </p:sp>
      <p:sp>
        <p:nvSpPr>
          <p:cNvPr id="4" name="Foliennummernplatzhalter 3"/>
          <p:cNvSpPr>
            <a:spLocks noGrp="1"/>
          </p:cNvSpPr>
          <p:nvPr>
            <p:ph type="sldNum" sz="quarter" idx="5"/>
          </p:nvPr>
        </p:nvSpPr>
        <p:spPr/>
        <p:txBody>
          <a:bodyPr/>
          <a:lstStyle/>
          <a:p>
            <a:fld id="{6741ECA3-677E-4297-80A0-3CA22309C264}" type="slidenum">
              <a:rPr lang="de-DE" smtClean="0"/>
              <a:t>6</a:t>
            </a:fld>
            <a:endParaRPr lang="de-DE"/>
          </a:p>
        </p:txBody>
      </p:sp>
    </p:spTree>
    <p:extLst>
      <p:ext uri="{BB962C8B-B14F-4D97-AF65-F5344CB8AC3E}">
        <p14:creationId xmlns:p14="http://schemas.microsoft.com/office/powerpoint/2010/main" val="26134794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de-DE" dirty="0"/>
              <a:t>Denkmäler sind „von Menschen geschaffene Sachen oder Teile davon aus vergangener Zeit, deren Erhaltung wegen ihrer geschichtlichen, künstlerischen, städtebaulichen, wissenschaftlichen oder volkskundlichen Bedeutung im Interesse der Allgemeinheit liegt“</a:t>
            </a:r>
          </a:p>
          <a:p>
            <a:pPr marL="0" indent="0">
              <a:buNone/>
            </a:pPr>
            <a:r>
              <a:rPr lang="de-DE" dirty="0"/>
              <a:t>Quelle: Bayerisches Denkmalschutzgesetz Art. 1 Abs 1</a:t>
            </a:r>
          </a:p>
          <a:p>
            <a:endParaRPr lang="de-DE" dirty="0"/>
          </a:p>
        </p:txBody>
      </p:sp>
      <p:sp>
        <p:nvSpPr>
          <p:cNvPr id="4" name="Foliennummernplatzhalter 3"/>
          <p:cNvSpPr>
            <a:spLocks noGrp="1"/>
          </p:cNvSpPr>
          <p:nvPr>
            <p:ph type="sldNum" sz="quarter" idx="5"/>
          </p:nvPr>
        </p:nvSpPr>
        <p:spPr/>
        <p:txBody>
          <a:bodyPr/>
          <a:lstStyle/>
          <a:p>
            <a:fld id="{6741ECA3-677E-4297-80A0-3CA22309C264}" type="slidenum">
              <a:rPr lang="de-DE" smtClean="0"/>
              <a:t>7</a:t>
            </a:fld>
            <a:endParaRPr lang="de-DE"/>
          </a:p>
        </p:txBody>
      </p:sp>
    </p:spTree>
    <p:extLst>
      <p:ext uri="{BB962C8B-B14F-4D97-AF65-F5344CB8AC3E}">
        <p14:creationId xmlns:p14="http://schemas.microsoft.com/office/powerpoint/2010/main" val="27049104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dirty="0"/>
              <a:t>Ein Naturdenkmal, als ein nicht vom Menschen erschaffenes Denkmal, ist definiert „als von der Natur hervorgebrachtes, besonders imposantes Gebilde, das wegen seiner Seltenheit, Schönheit o. Ä. unter besonderen Schutz gestellt ist“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a:p>
            <a:r>
              <a:rPr lang="de-DE" dirty="0"/>
              <a:t>Der </a:t>
            </a:r>
            <a:r>
              <a:rPr lang="de-DE" dirty="0" err="1"/>
              <a:t>Platnersberg</a:t>
            </a:r>
            <a:r>
              <a:rPr lang="de-DE" dirty="0"/>
              <a:t> mit seiner großzügigen Parkanlage und dem mehr als 500 Jahre alten Bärenbrunnen gehört zum Stadtteil Erlenstegen. Eine dieser alten Eichen ist mindestens 350 Jahre alt und gehört zu den sechs Eichen, die vom Bärenbrunnen aus gesehen in einer Reihe nach Nordosten ausgerichtet stehen. Alle sechs Bäume stehen als Naturdenkmäler unter besonderem Schutz. </a:t>
            </a:r>
          </a:p>
          <a:p>
            <a:endParaRPr lang="de-DE" dirty="0"/>
          </a:p>
          <a:p>
            <a:endParaRPr lang="de-DE" dirty="0"/>
          </a:p>
        </p:txBody>
      </p:sp>
      <p:sp>
        <p:nvSpPr>
          <p:cNvPr id="4" name="Foliennummernplatzhalter 3"/>
          <p:cNvSpPr>
            <a:spLocks noGrp="1"/>
          </p:cNvSpPr>
          <p:nvPr>
            <p:ph type="sldNum" sz="quarter" idx="5"/>
          </p:nvPr>
        </p:nvSpPr>
        <p:spPr/>
        <p:txBody>
          <a:bodyPr/>
          <a:lstStyle/>
          <a:p>
            <a:fld id="{6741ECA3-677E-4297-80A0-3CA22309C264}" type="slidenum">
              <a:rPr lang="de-DE" smtClean="0"/>
              <a:t>8</a:t>
            </a:fld>
            <a:endParaRPr lang="de-DE"/>
          </a:p>
        </p:txBody>
      </p:sp>
    </p:spTree>
    <p:extLst>
      <p:ext uri="{BB962C8B-B14F-4D97-AF65-F5344CB8AC3E}">
        <p14:creationId xmlns:p14="http://schemas.microsoft.com/office/powerpoint/2010/main" val="2655816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1143000"/>
            <a:ext cx="5486400" cy="3086100"/>
          </a:xfrm>
          <a:prstGeom prst="rect">
            <a:avLst/>
          </a:prstGeom>
          <a:noFill/>
          <a:ln w="12700">
            <a:solidFill>
              <a:prstClr val="black"/>
            </a:solidFill>
          </a:ln>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e-DE" dirty="0"/>
          </a:p>
        </p:txBody>
      </p:sp>
      <p:sp>
        <p:nvSpPr>
          <p:cNvPr id="4" name="Foliennummernplatzhalter 3"/>
          <p:cNvSpPr>
            <a:spLocks noGrp="1"/>
          </p:cNvSpPr>
          <p:nvPr>
            <p:ph type="sldNum" sz="quarter" idx="10"/>
          </p:nvPr>
        </p:nvSpPr>
        <p:spPr/>
        <p:txBody>
          <a:bodyPr/>
          <a:lstStyle/>
          <a:p>
            <a:pPr>
              <a:defRPr/>
            </a:pPr>
            <a:endParaRPr lang="de-DE"/>
          </a:p>
        </p:txBody>
      </p:sp>
    </p:spTree>
    <p:extLst>
      <p:ext uri="{BB962C8B-B14F-4D97-AF65-F5344CB8AC3E}">
        <p14:creationId xmlns:p14="http://schemas.microsoft.com/office/powerpoint/2010/main" val="30352356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e-DE" sz="1800">
                <a:effectLst/>
                <a:latin typeface="Arial" panose="020B0604020202020204" pitchFamily="34" charset="0"/>
                <a:ea typeface="Calibri" panose="020F0502020204030204" pitchFamily="34" charset="0"/>
                <a:cs typeface="Times New Roman" panose="02020603050405020304" pitchFamily="18" charset="0"/>
              </a:rPr>
              <a:t>Hinweise: Da </a:t>
            </a:r>
            <a:r>
              <a:rPr lang="de-DE" sz="1800" dirty="0">
                <a:effectLst/>
                <a:latin typeface="Arial" panose="020B0604020202020204" pitchFamily="34" charset="0"/>
                <a:ea typeface="Calibri" panose="020F0502020204030204" pitchFamily="34" charset="0"/>
                <a:cs typeface="Times New Roman" panose="02020603050405020304" pitchFamily="18" charset="0"/>
              </a:rPr>
              <a:t>Denkmäler oft errichtet wurden, um die Macht und den Einfluss bestimmter Gruppen zu feiern, können sich andere Gruppen, auf deren Kosten dieser Einfluss gewonnen wurde, durch diese Denkmäler diskriminiert fühlen. Auch sind Denkmäler sichtbare Symbole der Werte und Ideologien, die eine Gesellschaft zu einem bestimmten Zeitpunkt hochhält. Diese Werte und Symbole können zu einem späteren Zeitpunkt als diskriminierend oder rassistisch wahrgenommen werden. Erst die Art und Weise, wie eine Gesellschaft mit ihren Denkmälern umgeht, zeigt ihre Bereitschaft, sich mit ihrer Geschichte auseinanderzusetzen und aus ihr zu lernen.</a:t>
            </a:r>
          </a:p>
          <a:p>
            <a:endParaRPr lang="de-DE" dirty="0"/>
          </a:p>
        </p:txBody>
      </p:sp>
      <p:sp>
        <p:nvSpPr>
          <p:cNvPr id="4" name="Foliennummernplatzhalter 3"/>
          <p:cNvSpPr>
            <a:spLocks noGrp="1"/>
          </p:cNvSpPr>
          <p:nvPr>
            <p:ph type="sldNum" sz="quarter" idx="5"/>
          </p:nvPr>
        </p:nvSpPr>
        <p:spPr/>
        <p:txBody>
          <a:bodyPr/>
          <a:lstStyle/>
          <a:p>
            <a:fld id="{6741ECA3-677E-4297-80A0-3CA22309C264}" type="slidenum">
              <a:rPr lang="de-DE" smtClean="0"/>
              <a:t>10</a:t>
            </a:fld>
            <a:endParaRPr lang="de-DE"/>
          </a:p>
        </p:txBody>
      </p:sp>
    </p:spTree>
    <p:extLst>
      <p:ext uri="{BB962C8B-B14F-4D97-AF65-F5344CB8AC3E}">
        <p14:creationId xmlns:p14="http://schemas.microsoft.com/office/powerpoint/2010/main" val="3098027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23827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129AFAA-9BBE-47EE-BC62-46FF2FF09C68}"/>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5B652B30-99BE-477D-859B-7E833BDECF82}"/>
              </a:ext>
            </a:extLst>
          </p:cNvPr>
          <p:cNvSpPr>
            <a:spLocks noGrp="1"/>
          </p:cNvSpPr>
          <p:nvPr>
            <p:ph idx="1"/>
          </p:nvPr>
        </p:nvSpPr>
        <p:spPr>
          <a:xfrm>
            <a:off x="838200" y="1825625"/>
            <a:ext cx="10515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a:extLst>
              <a:ext uri="{FF2B5EF4-FFF2-40B4-BE49-F238E27FC236}">
                <a16:creationId xmlns:a16="http://schemas.microsoft.com/office/drawing/2014/main" id="{13A791FF-ABFC-42B0-890B-000BBA4C8B97}"/>
              </a:ext>
            </a:extLst>
          </p:cNvPr>
          <p:cNvSpPr>
            <a:spLocks noGrp="1"/>
          </p:cNvSpPr>
          <p:nvPr>
            <p:ph type="dt" sz="half" idx="10"/>
          </p:nvPr>
        </p:nvSpPr>
        <p:spPr>
          <a:xfrm>
            <a:off x="838200" y="6356350"/>
            <a:ext cx="2743200" cy="365125"/>
          </a:xfrm>
          <a:prstGeom prst="rect">
            <a:avLst/>
          </a:prstGeom>
        </p:spPr>
        <p:txBody>
          <a:bodyPr/>
          <a:lstStyle/>
          <a:p>
            <a:fld id="{645091C5-ED85-481D-827A-0F8B76C05C06}" type="datetimeFigureOut">
              <a:rPr lang="de-DE" smtClean="0"/>
              <a:t>10.03.2025</a:t>
            </a:fld>
            <a:endParaRPr lang="de-DE"/>
          </a:p>
        </p:txBody>
      </p:sp>
      <p:sp>
        <p:nvSpPr>
          <p:cNvPr id="5" name="Fußzeilenplatzhalter 4">
            <a:extLst>
              <a:ext uri="{FF2B5EF4-FFF2-40B4-BE49-F238E27FC236}">
                <a16:creationId xmlns:a16="http://schemas.microsoft.com/office/drawing/2014/main" id="{662929F7-1BA9-4B28-B4CA-BB1F70B8723A}"/>
              </a:ext>
            </a:extLst>
          </p:cNvPr>
          <p:cNvSpPr>
            <a:spLocks noGrp="1"/>
          </p:cNvSpPr>
          <p:nvPr>
            <p:ph type="ftr" sz="quarter" idx="11"/>
          </p:nvPr>
        </p:nvSpPr>
        <p:spPr>
          <a:xfrm>
            <a:off x="4038600" y="6356350"/>
            <a:ext cx="4114800" cy="365125"/>
          </a:xfrm>
          <a:prstGeom prst="rect">
            <a:avLst/>
          </a:prstGeom>
        </p:spPr>
        <p:txBody>
          <a:bodyPr/>
          <a:lstStyle/>
          <a:p>
            <a:endParaRPr lang="de-DE"/>
          </a:p>
        </p:txBody>
      </p:sp>
      <p:sp>
        <p:nvSpPr>
          <p:cNvPr id="6" name="Foliennummernplatzhalter 5">
            <a:extLst>
              <a:ext uri="{FF2B5EF4-FFF2-40B4-BE49-F238E27FC236}">
                <a16:creationId xmlns:a16="http://schemas.microsoft.com/office/drawing/2014/main" id="{B0E23B97-D320-4598-B2FE-753F17C89D4B}"/>
              </a:ext>
            </a:extLst>
          </p:cNvPr>
          <p:cNvSpPr>
            <a:spLocks noGrp="1"/>
          </p:cNvSpPr>
          <p:nvPr>
            <p:ph type="sldNum" sz="quarter" idx="12"/>
          </p:nvPr>
        </p:nvSpPr>
        <p:spPr>
          <a:xfrm>
            <a:off x="8610600" y="6356350"/>
            <a:ext cx="2743200" cy="365125"/>
          </a:xfrm>
          <a:prstGeom prst="rect">
            <a:avLst/>
          </a:prstGeom>
        </p:spPr>
        <p:txBody>
          <a:bodyPr/>
          <a:lstStyle/>
          <a:p>
            <a:fld id="{63EE1BBA-F88F-4D44-8D8D-8BC0C6D210A6}" type="slidenum">
              <a:rPr lang="de-DE" smtClean="0"/>
              <a:t>‹Nr.›</a:t>
            </a:fld>
            <a:endParaRPr lang="de-DE"/>
          </a:p>
        </p:txBody>
      </p:sp>
    </p:spTree>
    <p:extLst>
      <p:ext uri="{BB962C8B-B14F-4D97-AF65-F5344CB8AC3E}">
        <p14:creationId xmlns:p14="http://schemas.microsoft.com/office/powerpoint/2010/main" val="36085475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575306-EFD4-4D54-AF33-1632B8273DE8}"/>
              </a:ext>
            </a:extLst>
          </p:cNvPr>
          <p:cNvSpPr>
            <a:spLocks noGrp="1"/>
          </p:cNvSpPr>
          <p:nvPr>
            <p:ph type="title"/>
          </p:nvPr>
        </p:nvSpPr>
        <p:spPr>
          <a:xfrm>
            <a:off x="831850" y="1709738"/>
            <a:ext cx="10515600" cy="2852737"/>
          </a:xfrm>
          <a:prstGeom prst="rect">
            <a:avLst/>
          </a:prstGeom>
        </p:spPr>
        <p:txBody>
          <a:bodyPr anchor="b"/>
          <a:lstStyle>
            <a:lvl1pPr>
              <a:defRPr sz="6000">
                <a:latin typeface="Arial" panose="020B0604020202020204" pitchFamily="34" charset="0"/>
                <a:cs typeface="Arial" panose="020B0604020202020204" pitchFamily="34" charset="0"/>
              </a:defRPr>
            </a:lvl1pPr>
          </a:lstStyle>
          <a:p>
            <a:r>
              <a:rPr lang="de-DE" dirty="0"/>
              <a:t>Mastertitelformat bearbeiten</a:t>
            </a:r>
          </a:p>
        </p:txBody>
      </p:sp>
      <p:sp>
        <p:nvSpPr>
          <p:cNvPr id="3" name="Textplatzhalter 2">
            <a:extLst>
              <a:ext uri="{FF2B5EF4-FFF2-40B4-BE49-F238E27FC236}">
                <a16:creationId xmlns:a16="http://schemas.microsoft.com/office/drawing/2014/main" id="{BD5D1008-A0C8-4790-972A-2B2A6ECDF515}"/>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latin typeface="Arial" panose="020B0604020202020204" pitchFamily="34" charset="0"/>
                <a:cs typeface="Arial" panose="020B0604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dirty="0"/>
              <a:t>Mastertextformat bearbeiten</a:t>
            </a:r>
          </a:p>
        </p:txBody>
      </p:sp>
    </p:spTree>
    <p:extLst>
      <p:ext uri="{BB962C8B-B14F-4D97-AF65-F5344CB8AC3E}">
        <p14:creationId xmlns:p14="http://schemas.microsoft.com/office/powerpoint/2010/main" val="736914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F934D2-AAFC-4114-9CDC-3828731EE364}"/>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
        <p:nvSpPr>
          <p:cNvPr id="3" name="Inhaltsplatzhalter 2">
            <a:extLst>
              <a:ext uri="{FF2B5EF4-FFF2-40B4-BE49-F238E27FC236}">
                <a16:creationId xmlns:a16="http://schemas.microsoft.com/office/drawing/2014/main" id="{262A0235-45BC-440E-AAF4-723CC0A54215}"/>
              </a:ext>
            </a:extLst>
          </p:cNvPr>
          <p:cNvSpPr>
            <a:spLocks noGrp="1"/>
          </p:cNvSpPr>
          <p:nvPr>
            <p:ph sz="half" idx="1"/>
          </p:nvPr>
        </p:nvSpPr>
        <p:spPr>
          <a:xfrm>
            <a:off x="838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Inhaltsplatzhalter 3">
            <a:extLst>
              <a:ext uri="{FF2B5EF4-FFF2-40B4-BE49-F238E27FC236}">
                <a16:creationId xmlns:a16="http://schemas.microsoft.com/office/drawing/2014/main" id="{6736CD9D-B741-44C8-8E35-1BC3D57C3182}"/>
              </a:ext>
            </a:extLst>
          </p:cNvPr>
          <p:cNvSpPr>
            <a:spLocks noGrp="1"/>
          </p:cNvSpPr>
          <p:nvPr>
            <p:ph sz="half" idx="2"/>
          </p:nvPr>
        </p:nvSpPr>
        <p:spPr>
          <a:xfrm>
            <a:off x="6172200" y="1825625"/>
            <a:ext cx="5181600" cy="435133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Tree>
    <p:extLst>
      <p:ext uri="{BB962C8B-B14F-4D97-AF65-F5344CB8AC3E}">
        <p14:creationId xmlns:p14="http://schemas.microsoft.com/office/powerpoint/2010/main" val="23333356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8427AC-9839-4219-9A0F-73207DE99C76}"/>
              </a:ext>
            </a:extLst>
          </p:cNvPr>
          <p:cNvSpPr>
            <a:spLocks noGrp="1"/>
          </p:cNvSpPr>
          <p:nvPr>
            <p:ph type="title"/>
          </p:nvPr>
        </p:nvSpPr>
        <p:spPr>
          <a:xfrm>
            <a:off x="838200" y="365125"/>
            <a:ext cx="10515600" cy="1325563"/>
          </a:xfrm>
          <a:prstGeom prst="rect">
            <a:avLst/>
          </a:prstGeom>
        </p:spPr>
        <p:txBody>
          <a:bodyPr/>
          <a:lstStyle>
            <a:lvl1pPr>
              <a:defRPr>
                <a:latin typeface="Arial" panose="020B0604020202020204" pitchFamily="34" charset="0"/>
                <a:cs typeface="Arial" panose="020B0604020202020204" pitchFamily="34" charset="0"/>
              </a:defRPr>
            </a:lvl1pPr>
          </a:lstStyle>
          <a:p>
            <a:r>
              <a:rPr lang="de-DE" dirty="0"/>
              <a:t>Mastertitelformat bearbeiten</a:t>
            </a:r>
          </a:p>
        </p:txBody>
      </p:sp>
    </p:spTree>
    <p:extLst>
      <p:ext uri="{BB962C8B-B14F-4D97-AF65-F5344CB8AC3E}">
        <p14:creationId xmlns:p14="http://schemas.microsoft.com/office/powerpoint/2010/main" val="1120899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12435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12"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sv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Grafik 6" descr="Ein Pinselstrich">
            <a:extLst>
              <a:ext uri="{FF2B5EF4-FFF2-40B4-BE49-F238E27FC236}">
                <a16:creationId xmlns:a16="http://schemas.microsoft.com/office/drawing/2014/main" id="{7008F972-9B76-4015-868C-BBE8F604C2D6}"/>
              </a:ext>
            </a:extLst>
          </p:cNvPr>
          <p:cNvPicPr>
            <a:picLocks noChangeAspect="1"/>
          </p:cNvPicPr>
          <p:nvPr userDrawn="1"/>
        </p:nvPicPr>
        <p:blipFill>
          <a:blip r:embed="rId8">
            <a:extLst>
              <a:ext uri="{96DAC541-7B7A-43D3-8B79-37D633B846F1}">
                <asvg:svgBlip xmlns:asvg="http://schemas.microsoft.com/office/drawing/2016/SVG/main" r:embed="rId9"/>
              </a:ext>
            </a:extLst>
          </a:blip>
          <a:stretch/>
        </p:blipFill>
        <p:spPr bwMode="auto">
          <a:xfrm>
            <a:off x="4137197" y="6088478"/>
            <a:ext cx="3590234" cy="944310"/>
          </a:xfrm>
          <a:prstGeom prst="rect">
            <a:avLst/>
          </a:prstGeom>
        </p:spPr>
      </p:pic>
      <p:sp>
        <p:nvSpPr>
          <p:cNvPr id="8" name="Slide Number Placeholder 5">
            <a:extLst>
              <a:ext uri="{FF2B5EF4-FFF2-40B4-BE49-F238E27FC236}">
                <a16:creationId xmlns:a16="http://schemas.microsoft.com/office/drawing/2014/main" id="{7B1F0C98-E287-4848-A344-09F890479653}"/>
              </a:ext>
            </a:extLst>
          </p:cNvPr>
          <p:cNvSpPr txBox="1"/>
          <p:nvPr userDrawn="1"/>
        </p:nvSpPr>
        <p:spPr bwMode="auto">
          <a:xfrm>
            <a:off x="4498462" y="6466152"/>
            <a:ext cx="2212789" cy="188964"/>
          </a:xfrm>
          <a:prstGeom prst="rect">
            <a:avLst/>
          </a:prstGeom>
          <a:grpFill/>
        </p:spPr>
        <p:txBody>
          <a:bodyPr vert="horz" lIns="91440" tIns="45720" rIns="91440" bIns="45720" rtlCol="0" anchor="ctr"/>
          <a:lstStyle>
            <a:defPPr>
              <a:defRPr lang="en-US"/>
            </a:defPPr>
            <a:lvl1pPr marL="0" algn="r" defTabSz="457200">
              <a:defRPr sz="1100">
                <a:solidFill>
                  <a:srgbClr val="8C98C5"/>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de-DE" sz="600" b="0" dirty="0">
                <a:solidFill>
                  <a:schemeClr val="bg1"/>
                </a:solidFill>
                <a:latin typeface="Arial"/>
                <a:ea typeface="Calibri"/>
                <a:cs typeface="Arial"/>
              </a:rPr>
              <a:t>www.politischebildung.schule.bayern.de</a:t>
            </a:r>
            <a:endParaRPr sz="1050" dirty="0"/>
          </a:p>
        </p:txBody>
      </p:sp>
      <p:pic>
        <p:nvPicPr>
          <p:cNvPr id="9" name="Grafik 8" descr="Ein Pinselstrich">
            <a:extLst>
              <a:ext uri="{FF2B5EF4-FFF2-40B4-BE49-F238E27FC236}">
                <a16:creationId xmlns:a16="http://schemas.microsoft.com/office/drawing/2014/main" id="{7FDA39BC-BE98-435A-BC33-E85D11D1275A}"/>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338983" y="6281628"/>
            <a:ext cx="4244335" cy="466878"/>
          </a:xfrm>
          <a:prstGeom prst="rect">
            <a:avLst/>
          </a:prstGeom>
        </p:spPr>
      </p:pic>
      <p:pic>
        <p:nvPicPr>
          <p:cNvPr id="10" name="Grafik 9" descr="Ein Pinselstrich">
            <a:extLst>
              <a:ext uri="{FF2B5EF4-FFF2-40B4-BE49-F238E27FC236}">
                <a16:creationId xmlns:a16="http://schemas.microsoft.com/office/drawing/2014/main" id="{0C2AAF5E-8FF3-4D66-8639-03C6929170D6}"/>
              </a:ext>
            </a:extLst>
          </p:cNvPr>
          <p:cNvPicPr>
            <a:picLocks noChangeAspect="1"/>
          </p:cNvPicPr>
          <p:nvPr userDrawn="1"/>
        </p:nvPicPr>
        <p:blipFill>
          <a:blip r:embed="rId10">
            <a:extLst>
              <a:ext uri="{96DAC541-7B7A-43D3-8B79-37D633B846F1}">
                <asvg:svgBlip xmlns:asvg="http://schemas.microsoft.com/office/drawing/2016/SVG/main" r:embed="rId11"/>
              </a:ext>
            </a:extLst>
          </a:blip>
          <a:stretch/>
        </p:blipFill>
        <p:spPr bwMode="auto">
          <a:xfrm>
            <a:off x="6940684" y="6327194"/>
            <a:ext cx="4912333" cy="466878"/>
          </a:xfrm>
          <a:prstGeom prst="rect">
            <a:avLst/>
          </a:prstGeom>
        </p:spPr>
      </p:pic>
      <p:pic>
        <p:nvPicPr>
          <p:cNvPr id="3" name="Grafik 2">
            <a:extLst>
              <a:ext uri="{FF2B5EF4-FFF2-40B4-BE49-F238E27FC236}">
                <a16:creationId xmlns:a16="http://schemas.microsoft.com/office/drawing/2014/main" id="{108CF5A1-5613-4C54-B25E-8A34897FCEB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231918" y="6358056"/>
            <a:ext cx="390450" cy="390450"/>
          </a:xfrm>
          <a:prstGeom prst="rect">
            <a:avLst/>
          </a:prstGeom>
        </p:spPr>
      </p:pic>
    </p:spTree>
    <p:extLst>
      <p:ext uri="{BB962C8B-B14F-4D97-AF65-F5344CB8AC3E}">
        <p14:creationId xmlns:p14="http://schemas.microsoft.com/office/powerpoint/2010/main" val="3757143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de.wikipedia.org/wiki/Schnellzuglokomotive_01_220#/media/Datei:Deutsche_Bundesbahn_01_220.jpg" TargetMode="External"/><Relationship Id="rId2" Type="http://schemas.openxmlformats.org/officeDocument/2006/relationships/hyperlink" Target="https://upload.wikimedia.org/wikipedia/commons/7/79/REI_Alte_Saline_18-15.jpg" TargetMode="External"/><Relationship Id="rId1" Type="http://schemas.openxmlformats.org/officeDocument/2006/relationships/slideLayout" Target="../slideLayouts/slideLayout2.xml"/><Relationship Id="rId4" Type="http://schemas.openxmlformats.org/officeDocument/2006/relationships/hyperlink" Target="https://upload.wikimedia.org/wikipedia/commons/7/7e/Naturdenkmal_350-j%C3%A4hrige_Eiche_auf_dem_Platnersberg_in_N%C3%BCrnberg_20170825_120016a.jpg"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C7469676-6126-4408-83BC-0E3E5F2BEE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3726" y="1242204"/>
            <a:ext cx="9784548" cy="4153288"/>
          </a:xfrm>
          <a:prstGeom prst="rect">
            <a:avLst/>
          </a:prstGeom>
        </p:spPr>
      </p:pic>
    </p:spTree>
    <p:extLst>
      <p:ext uri="{BB962C8B-B14F-4D97-AF65-F5344CB8AC3E}">
        <p14:creationId xmlns:p14="http://schemas.microsoft.com/office/powerpoint/2010/main" val="36946979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A6C77A-EBDF-FDAD-508E-51D6D7524F9C}"/>
              </a:ext>
            </a:extLst>
          </p:cNvPr>
          <p:cNvSpPr>
            <a:spLocks noGrp="1"/>
          </p:cNvSpPr>
          <p:nvPr>
            <p:ph type="title"/>
          </p:nvPr>
        </p:nvSpPr>
        <p:spPr>
          <a:xfrm>
            <a:off x="1042447" y="699782"/>
            <a:ext cx="10515600" cy="1325563"/>
          </a:xfrm>
        </p:spPr>
        <p:txBody>
          <a:bodyPr>
            <a:normAutofit/>
          </a:bodyPr>
          <a:lstStyle/>
          <a:p>
            <a:r>
              <a:rPr lang="de-DE" sz="3600" dirty="0"/>
              <a:t>Diskutiert: Wie hängen diese Begriffe zusammen?</a:t>
            </a:r>
            <a:endParaRPr lang="fr-FR" sz="3600" dirty="0"/>
          </a:p>
        </p:txBody>
      </p:sp>
      <p:sp>
        <p:nvSpPr>
          <p:cNvPr id="4" name="Inhaltsplatzhalter 3">
            <a:extLst>
              <a:ext uri="{FF2B5EF4-FFF2-40B4-BE49-F238E27FC236}">
                <a16:creationId xmlns:a16="http://schemas.microsoft.com/office/drawing/2014/main" id="{5F4E5134-C7E5-0105-A0DF-5C03C6F9E464}"/>
              </a:ext>
            </a:extLst>
          </p:cNvPr>
          <p:cNvSpPr>
            <a:spLocks noGrp="1"/>
          </p:cNvSpPr>
          <p:nvPr>
            <p:ph idx="1"/>
          </p:nvPr>
        </p:nvSpPr>
        <p:spPr>
          <a:xfrm>
            <a:off x="1729040" y="4259557"/>
            <a:ext cx="3630646" cy="1522770"/>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indent="0" algn="ctr">
              <a:buNone/>
            </a:pPr>
            <a:r>
              <a:rPr lang="de-DE" dirty="0"/>
              <a:t>ERINNERUNG</a:t>
            </a:r>
            <a:endParaRPr lang="fr-FR" dirty="0"/>
          </a:p>
        </p:txBody>
      </p:sp>
      <p:sp>
        <p:nvSpPr>
          <p:cNvPr id="5" name="Inhaltsplatzhalter 3">
            <a:extLst>
              <a:ext uri="{FF2B5EF4-FFF2-40B4-BE49-F238E27FC236}">
                <a16:creationId xmlns:a16="http://schemas.microsoft.com/office/drawing/2014/main" id="{80EAD98C-889E-13C6-107F-9ECB498D3F9B}"/>
              </a:ext>
            </a:extLst>
          </p:cNvPr>
          <p:cNvSpPr txBox="1">
            <a:spLocks/>
          </p:cNvSpPr>
          <p:nvPr/>
        </p:nvSpPr>
        <p:spPr>
          <a:xfrm>
            <a:off x="1729040" y="2025345"/>
            <a:ext cx="3630645" cy="1522770"/>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de-DE" dirty="0">
                <a:latin typeface="Arial" panose="020B0604020202020204" pitchFamily="34" charset="0"/>
                <a:cs typeface="Arial" panose="020B0604020202020204" pitchFamily="34" charset="0"/>
              </a:rPr>
              <a:t>DENKMAL</a:t>
            </a:r>
            <a:endParaRPr lang="fr-FR" dirty="0">
              <a:latin typeface="Arial" panose="020B0604020202020204" pitchFamily="34" charset="0"/>
              <a:cs typeface="Arial" panose="020B0604020202020204" pitchFamily="34" charset="0"/>
            </a:endParaRPr>
          </a:p>
        </p:txBody>
      </p:sp>
      <p:sp>
        <p:nvSpPr>
          <p:cNvPr id="6" name="Inhaltsplatzhalter 3">
            <a:extLst>
              <a:ext uri="{FF2B5EF4-FFF2-40B4-BE49-F238E27FC236}">
                <a16:creationId xmlns:a16="http://schemas.microsoft.com/office/drawing/2014/main" id="{E9602A1B-E9A0-512B-998B-EDC2BB926C94}"/>
              </a:ext>
            </a:extLst>
          </p:cNvPr>
          <p:cNvSpPr txBox="1">
            <a:spLocks/>
          </p:cNvSpPr>
          <p:nvPr/>
        </p:nvSpPr>
        <p:spPr>
          <a:xfrm>
            <a:off x="6832315" y="4265737"/>
            <a:ext cx="3537583" cy="1522770"/>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de-DE" dirty="0">
                <a:latin typeface="Arial" panose="020B0604020202020204" pitchFamily="34" charset="0"/>
                <a:cs typeface="Arial" panose="020B0604020202020204" pitchFamily="34" charset="0"/>
              </a:rPr>
              <a:t>DISKRIMINIERUNG</a:t>
            </a:r>
            <a:endParaRPr lang="fr-FR" dirty="0">
              <a:latin typeface="Arial" panose="020B0604020202020204" pitchFamily="34" charset="0"/>
              <a:cs typeface="Arial" panose="020B0604020202020204" pitchFamily="34" charset="0"/>
            </a:endParaRPr>
          </a:p>
        </p:txBody>
      </p:sp>
      <p:sp>
        <p:nvSpPr>
          <p:cNvPr id="7" name="Inhaltsplatzhalter 3">
            <a:extLst>
              <a:ext uri="{FF2B5EF4-FFF2-40B4-BE49-F238E27FC236}">
                <a16:creationId xmlns:a16="http://schemas.microsoft.com/office/drawing/2014/main" id="{A3886029-33A9-8382-AF22-BEF5CA94D87B}"/>
              </a:ext>
            </a:extLst>
          </p:cNvPr>
          <p:cNvSpPr txBox="1">
            <a:spLocks/>
          </p:cNvSpPr>
          <p:nvPr/>
        </p:nvSpPr>
        <p:spPr>
          <a:xfrm>
            <a:off x="6832316" y="2025345"/>
            <a:ext cx="3537582" cy="1522770"/>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Font typeface="Arial" panose="020B0604020202020204" pitchFamily="34" charset="0"/>
              <a:buNone/>
            </a:pPr>
            <a:r>
              <a:rPr lang="de-DE" dirty="0">
                <a:latin typeface="Arial" panose="020B0604020202020204" pitchFamily="34" charset="0"/>
                <a:cs typeface="Arial" panose="020B0604020202020204" pitchFamily="34" charset="0"/>
              </a:rPr>
              <a:t>GESCHICHTE</a:t>
            </a:r>
            <a:endParaRPr lang="fr-FR"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090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7616D20-CA53-49A5-B434-41CC377F238D}"/>
              </a:ext>
            </a:extLst>
          </p:cNvPr>
          <p:cNvSpPr>
            <a:spLocks noGrp="1"/>
          </p:cNvSpPr>
          <p:nvPr>
            <p:ph type="title"/>
          </p:nvPr>
        </p:nvSpPr>
        <p:spPr>
          <a:xfrm>
            <a:off x="838200" y="618326"/>
            <a:ext cx="10515600" cy="1325563"/>
          </a:xfrm>
        </p:spPr>
        <p:txBody>
          <a:bodyPr/>
          <a:lstStyle/>
          <a:p>
            <a:r>
              <a:rPr lang="de-DE" sz="2400" dirty="0">
                <a:latin typeface="Arial" panose="020B0604020202020204" pitchFamily="34" charset="0"/>
                <a:cs typeface="Arial" panose="020B0604020202020204" pitchFamily="34" charset="0"/>
              </a:rPr>
              <a:t>Bildquellen</a:t>
            </a:r>
          </a:p>
        </p:txBody>
      </p:sp>
      <p:sp>
        <p:nvSpPr>
          <p:cNvPr id="4" name="Textfeld 3">
            <a:extLst>
              <a:ext uri="{FF2B5EF4-FFF2-40B4-BE49-F238E27FC236}">
                <a16:creationId xmlns:a16="http://schemas.microsoft.com/office/drawing/2014/main" id="{91048FF9-02BE-4CDB-AC43-7FA6630461C1}"/>
              </a:ext>
            </a:extLst>
          </p:cNvPr>
          <p:cNvSpPr txBox="1"/>
          <p:nvPr/>
        </p:nvSpPr>
        <p:spPr>
          <a:xfrm>
            <a:off x="838200" y="1046097"/>
            <a:ext cx="10515600" cy="3539430"/>
          </a:xfrm>
          <a:prstGeom prst="rect">
            <a:avLst/>
          </a:prstGeom>
          <a:noFill/>
        </p:spPr>
        <p:txBody>
          <a:bodyPr wrap="square" rtlCol="0">
            <a:spAutoFit/>
          </a:bodyPr>
          <a:lstStyle/>
          <a:p>
            <a:r>
              <a:rPr lang="de-DE" sz="1400" dirty="0">
                <a:latin typeface="Arial" panose="020B0604020202020204" pitchFamily="34" charset="0"/>
                <a:cs typeface="Arial" panose="020B0604020202020204" pitchFamily="34" charset="0"/>
              </a:rPr>
              <a:t>Folie 2	Residenz Würzburg, Daniel Seßler, via </a:t>
            </a:r>
            <a:r>
              <a:rPr lang="de-DE" sz="1400" dirty="0" err="1">
                <a:latin typeface="Arial" panose="020B0604020202020204" pitchFamily="34" charset="0"/>
                <a:cs typeface="Arial" panose="020B0604020202020204" pitchFamily="34" charset="0"/>
              </a:rPr>
              <a:t>unsplash</a:t>
            </a:r>
            <a:r>
              <a:rPr lang="de-DE" sz="1400" dirty="0">
                <a:latin typeface="Arial" panose="020B0604020202020204" pitchFamily="34" charset="0"/>
                <a:cs typeface="Arial" panose="020B0604020202020204" pitchFamily="34" charset="0"/>
              </a:rPr>
              <a:t>, 28.01.2025 (ebenso Folie 3)</a:t>
            </a:r>
          </a:p>
          <a:p>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Wallhala</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Mahamad</a:t>
            </a:r>
            <a:r>
              <a:rPr lang="de-DE" sz="1400" dirty="0">
                <a:latin typeface="Arial" panose="020B0604020202020204" pitchFamily="34" charset="0"/>
                <a:cs typeface="Arial" panose="020B0604020202020204" pitchFamily="34" charset="0"/>
              </a:rPr>
              <a:t> B. via </a:t>
            </a:r>
            <a:r>
              <a:rPr lang="de-DE" sz="1400" dirty="0" err="1">
                <a:latin typeface="Arial" panose="020B0604020202020204" pitchFamily="34" charset="0"/>
                <a:cs typeface="Arial" panose="020B0604020202020204" pitchFamily="34" charset="0"/>
              </a:rPr>
              <a:t>unsplash</a:t>
            </a:r>
            <a:r>
              <a:rPr lang="de-DE" sz="1400" dirty="0">
                <a:latin typeface="Arial" panose="020B0604020202020204" pitchFamily="34" charset="0"/>
                <a:cs typeface="Arial" panose="020B0604020202020204" pitchFamily="34" charset="0"/>
              </a:rPr>
              <a:t>, 22.11.2024 (ebenso Folie 4)</a:t>
            </a:r>
          </a:p>
          <a:p>
            <a:r>
              <a:rPr lang="de-DE" sz="1400" dirty="0">
                <a:latin typeface="Arial" panose="020B0604020202020204" pitchFamily="34" charset="0"/>
                <a:cs typeface="Arial" panose="020B0604020202020204" pitchFamily="34" charset="0"/>
              </a:rPr>
              <a:t>	Mauerreste Alte Saline Bad Reichenhall, </a:t>
            </a:r>
            <a:r>
              <a:rPr lang="de-DE" sz="1400" dirty="0" err="1">
                <a:latin typeface="Arial" panose="020B0604020202020204" pitchFamily="34" charset="0"/>
                <a:cs typeface="Arial" panose="020B0604020202020204" pitchFamily="34" charset="0"/>
              </a:rPr>
              <a:t>Luitold</a:t>
            </a:r>
            <a:r>
              <a:rPr lang="de-DE" sz="1400" dirty="0">
                <a:latin typeface="Arial" panose="020B0604020202020204" pitchFamily="34" charset="0"/>
                <a:cs typeface="Arial" panose="020B0604020202020204" pitchFamily="34" charset="0"/>
              </a:rPr>
              <a:t> via Wikipedia Commons, CC </a:t>
            </a:r>
            <a:r>
              <a:rPr lang="de-DE" sz="1400" dirty="0" err="1">
                <a:latin typeface="Arial" panose="020B0604020202020204" pitchFamily="34" charset="0"/>
                <a:cs typeface="Arial" panose="020B0604020202020204" pitchFamily="34" charset="0"/>
              </a:rPr>
              <a:t>by</a:t>
            </a:r>
            <a:r>
              <a:rPr lang="de-DE" sz="1400" dirty="0">
                <a:latin typeface="Arial" panose="020B0604020202020204" pitchFamily="34" charset="0"/>
                <a:cs typeface="Arial" panose="020B0604020202020204" pitchFamily="34" charset="0"/>
              </a:rPr>
              <a:t> SA 4.0, in: </a:t>
            </a:r>
          </a:p>
          <a:p>
            <a:r>
              <a:rPr lang="de-DE" sz="1400" dirty="0">
                <a:latin typeface="Arial" panose="020B0604020202020204" pitchFamily="34" charset="0"/>
                <a:cs typeface="Arial" panose="020B0604020202020204" pitchFamily="34" charset="0"/>
              </a:rPr>
              <a:t>	</a:t>
            </a:r>
            <a:r>
              <a:rPr lang="de-DE" sz="1400" dirty="0">
                <a:latin typeface="Arial" panose="020B0604020202020204" pitchFamily="34" charset="0"/>
                <a:cs typeface="Arial" panose="020B0604020202020204" pitchFamily="34" charset="0"/>
                <a:hlinkClick r:id="rId2"/>
              </a:rPr>
              <a:t>https://upload.wikimedia.org/wikipedia/commons/7/79/REI_Alte_Saline_18-15.jpg</a:t>
            </a:r>
            <a:r>
              <a:rPr lang="de-DE" sz="1400" dirty="0">
                <a:latin typeface="Arial" panose="020B0604020202020204" pitchFamily="34" charset="0"/>
                <a:cs typeface="Arial" panose="020B0604020202020204" pitchFamily="34" charset="0"/>
              </a:rPr>
              <a:t> (DL vom 28.01.2025) (ebenso Folie 5)</a:t>
            </a:r>
          </a:p>
          <a:p>
            <a:r>
              <a:rPr lang="de-DE" sz="1400" dirty="0">
                <a:latin typeface="Arial" panose="020B0604020202020204" pitchFamily="34" charset="0"/>
                <a:cs typeface="Arial" panose="020B0604020202020204" pitchFamily="34" charset="0"/>
              </a:rPr>
              <a:t>	Schnellzuglokomotive 01 220, </a:t>
            </a:r>
            <a:r>
              <a:rPr lang="de-DE" sz="1400" dirty="0" err="1">
                <a:latin typeface="Arial" panose="020B0604020202020204" pitchFamily="34" charset="0"/>
                <a:cs typeface="Arial" panose="020B0604020202020204" pitchFamily="34" charset="0"/>
              </a:rPr>
              <a:t>Benreis</a:t>
            </a:r>
            <a:r>
              <a:rPr lang="de-DE" sz="1400" dirty="0">
                <a:latin typeface="Arial" panose="020B0604020202020204" pitchFamily="34" charset="0"/>
                <a:cs typeface="Arial" panose="020B0604020202020204" pitchFamily="34" charset="0"/>
              </a:rPr>
              <a:t> auf </a:t>
            </a:r>
            <a:r>
              <a:rPr lang="de-DE" sz="1400" dirty="0" err="1">
                <a:latin typeface="Arial" panose="020B0604020202020204" pitchFamily="34" charset="0"/>
                <a:cs typeface="Arial" panose="020B0604020202020204" pitchFamily="34" charset="0"/>
              </a:rPr>
              <a:t>wikivoyage</a:t>
            </a:r>
            <a:r>
              <a:rPr lang="de-DE" sz="1400" dirty="0">
                <a:latin typeface="Arial" panose="020B0604020202020204" pitchFamily="34" charset="0"/>
                <a:cs typeface="Arial" panose="020B0604020202020204" pitchFamily="34" charset="0"/>
              </a:rPr>
              <a:t> </a:t>
            </a:r>
            <a:r>
              <a:rPr lang="de-DE" sz="1400" dirty="0" err="1">
                <a:latin typeface="Arial" panose="020B0604020202020204" pitchFamily="34" charset="0"/>
                <a:cs typeface="Arial" panose="020B0604020202020204" pitchFamily="34" charset="0"/>
              </a:rPr>
              <a:t>shared</a:t>
            </a:r>
            <a:r>
              <a:rPr lang="de-DE" sz="1400" dirty="0">
                <a:latin typeface="Arial" panose="020B0604020202020204" pitchFamily="34" charset="0"/>
                <a:cs typeface="Arial" panose="020B0604020202020204" pitchFamily="34" charset="0"/>
              </a:rPr>
              <a:t>, CC </a:t>
            </a:r>
            <a:r>
              <a:rPr lang="de-DE" sz="1400" dirty="0" err="1">
                <a:latin typeface="Arial" panose="020B0604020202020204" pitchFamily="34" charset="0"/>
                <a:cs typeface="Arial" panose="020B0604020202020204" pitchFamily="34" charset="0"/>
              </a:rPr>
              <a:t>by</a:t>
            </a:r>
            <a:r>
              <a:rPr lang="de-DE" sz="1400" dirty="0">
                <a:latin typeface="Arial" panose="020B0604020202020204" pitchFamily="34" charset="0"/>
                <a:cs typeface="Arial" panose="020B0604020202020204" pitchFamily="34" charset="0"/>
              </a:rPr>
              <a:t> SA 3.0, in: 	</a:t>
            </a:r>
            <a:r>
              <a:rPr lang="de-DE" sz="1400" dirty="0">
                <a:latin typeface="Arial" panose="020B0604020202020204" pitchFamily="34" charset="0"/>
                <a:cs typeface="Arial" panose="020B0604020202020204" pitchFamily="34" charset="0"/>
                <a:hlinkClick r:id="rId3"/>
              </a:rPr>
              <a:t>https://de.wikipedia.org/wiki/Schnellzuglokomotive_01_220#/media/Datei:Deutsche_Bundesbahn_01_220.jpg</a:t>
            </a:r>
            <a:r>
              <a:rPr lang="de-DE" sz="1400" dirty="0">
                <a:latin typeface="Arial" panose="020B0604020202020204" pitchFamily="34" charset="0"/>
                <a:cs typeface="Arial" panose="020B0604020202020204" pitchFamily="34" charset="0"/>
              </a:rPr>
              <a:t> (DL vom 	28.01.2025) (ebenso Folie 6)</a:t>
            </a:r>
          </a:p>
          <a:p>
            <a:r>
              <a:rPr lang="de-DE" sz="1400" dirty="0">
                <a:latin typeface="Arial" panose="020B0604020202020204" pitchFamily="34" charset="0"/>
                <a:cs typeface="Arial" panose="020B0604020202020204" pitchFamily="34" charset="0"/>
              </a:rPr>
              <a:t>Folie 8	Bäreneiche Nürnberg, Buendia22 via Wikipedia Commons, CC </a:t>
            </a:r>
            <a:r>
              <a:rPr lang="de-DE" sz="1400" dirty="0" err="1">
                <a:latin typeface="Arial" panose="020B0604020202020204" pitchFamily="34" charset="0"/>
                <a:cs typeface="Arial" panose="020B0604020202020204" pitchFamily="34" charset="0"/>
              </a:rPr>
              <a:t>by</a:t>
            </a:r>
            <a:r>
              <a:rPr lang="de-DE" sz="1400" dirty="0">
                <a:latin typeface="Arial" panose="020B0604020202020204" pitchFamily="34" charset="0"/>
                <a:cs typeface="Arial" panose="020B0604020202020204" pitchFamily="34" charset="0"/>
              </a:rPr>
              <a:t> SA 4.0, in: 	</a:t>
            </a:r>
            <a:r>
              <a:rPr lang="de-DE" sz="1400" dirty="0">
                <a:latin typeface="Arial" panose="020B0604020202020204" pitchFamily="34" charset="0"/>
                <a:cs typeface="Arial" panose="020B0604020202020204" pitchFamily="34" charset="0"/>
                <a:hlinkClick r:id="rId4"/>
              </a:rPr>
              <a:t>https://upload.wikimedia.org/wikipedia/commons/7/7e/Naturdenkmal_350-	j%C3%A4hrige_Eiche_auf_dem_Platnersberg_in_N%C3%BCrnberg_20170825_120016a.jpg</a:t>
            </a:r>
            <a:r>
              <a:rPr lang="de-DE" sz="1400" dirty="0">
                <a:latin typeface="Arial" panose="020B0604020202020204" pitchFamily="34" charset="0"/>
                <a:cs typeface="Arial" panose="020B0604020202020204" pitchFamily="34" charset="0"/>
              </a:rPr>
              <a:t> (DL vom 23.11.2024) </a:t>
            </a: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a:latin typeface="Arial"/>
              <a:cs typeface="Arial"/>
            </a:endParaRP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a:p>
            <a:endParaRPr lang="de-DE"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360681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D40C73E3-138E-4A69-89A8-9720B76450A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92424" y="2371113"/>
            <a:ext cx="4593336" cy="1322324"/>
          </a:xfrm>
          <a:prstGeom prst="rect">
            <a:avLst/>
          </a:prstGeom>
        </p:spPr>
      </p:pic>
      <p:sp>
        <p:nvSpPr>
          <p:cNvPr id="6" name="Textfeld 5">
            <a:extLst>
              <a:ext uri="{FF2B5EF4-FFF2-40B4-BE49-F238E27FC236}">
                <a16:creationId xmlns:a16="http://schemas.microsoft.com/office/drawing/2014/main" id="{AEAC8428-AEA9-4B82-8EC6-909ACC209338}"/>
              </a:ext>
            </a:extLst>
          </p:cNvPr>
          <p:cNvSpPr txBox="1"/>
          <p:nvPr/>
        </p:nvSpPr>
        <p:spPr>
          <a:xfrm>
            <a:off x="1280160" y="3949469"/>
            <a:ext cx="9500616" cy="369332"/>
          </a:xfrm>
          <a:prstGeom prst="rect">
            <a:avLst/>
          </a:prstGeom>
          <a:noFill/>
        </p:spPr>
        <p:txBody>
          <a:bodyPr wrap="square" rtlCol="0">
            <a:spAutoFit/>
          </a:bodyPr>
          <a:lstStyle/>
          <a:p>
            <a:pPr algn="ctr"/>
            <a:r>
              <a:rPr lang="de-DE" dirty="0">
                <a:latin typeface="Arial" panose="020B0604020202020204" pitchFamily="34" charset="0"/>
                <a:cs typeface="Arial" panose="020B0604020202020204" pitchFamily="34" charset="0"/>
              </a:rPr>
              <a:t>Dieses Material wurde im Arbeitskreis Politische Bildung erstellt. </a:t>
            </a:r>
          </a:p>
        </p:txBody>
      </p:sp>
    </p:spTree>
    <p:extLst>
      <p:ext uri="{BB962C8B-B14F-4D97-AF65-F5344CB8AC3E}">
        <p14:creationId xmlns:p14="http://schemas.microsoft.com/office/powerpoint/2010/main" val="14243522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3774C65-0438-2873-F404-2A2BB4F55BC2}"/>
              </a:ext>
            </a:extLst>
          </p:cNvPr>
          <p:cNvSpPr>
            <a:spLocks noGrp="1"/>
          </p:cNvSpPr>
          <p:nvPr>
            <p:ph type="title"/>
          </p:nvPr>
        </p:nvSpPr>
        <p:spPr>
          <a:xfrm>
            <a:off x="1244600" y="2968625"/>
            <a:ext cx="10515600" cy="1325563"/>
          </a:xfrm>
        </p:spPr>
        <p:txBody>
          <a:bodyPr/>
          <a:lstStyle/>
          <a:p>
            <a:pPr algn="ctr"/>
            <a:r>
              <a:rPr lang="de-DE" dirty="0"/>
              <a:t>Denkmäler in Bayern</a:t>
            </a:r>
          </a:p>
        </p:txBody>
      </p:sp>
      <p:pic>
        <p:nvPicPr>
          <p:cNvPr id="4" name="Grafik 3" descr="Ein Bild, das Pflanze, Gras, draußen, Gelände enthält.&#10;&#10;Automatisch generierte Beschreibung">
            <a:extLst>
              <a:ext uri="{FF2B5EF4-FFF2-40B4-BE49-F238E27FC236}">
                <a16:creationId xmlns:a16="http://schemas.microsoft.com/office/drawing/2014/main" id="{A9B5BEF2-DA5A-F45F-6850-925E15085E8F}"/>
              </a:ext>
            </a:extLst>
          </p:cNvPr>
          <p:cNvPicPr>
            <a:picLocks noChangeAspect="1"/>
          </p:cNvPicPr>
          <p:nvPr/>
        </p:nvPicPr>
        <p:blipFill>
          <a:blip r:embed="rId2">
            <a:alphaModFix/>
            <a:extLst>
              <a:ext uri="{28A0092B-C50C-407E-A947-70E740481C1C}">
                <a14:useLocalDpi xmlns:a14="http://schemas.microsoft.com/office/drawing/2010/main" val="0"/>
              </a:ext>
            </a:extLst>
          </a:blip>
          <a:srcRect t="7688" b="8272"/>
          <a:stretch/>
        </p:blipFill>
        <p:spPr>
          <a:xfrm>
            <a:off x="7090320" y="365125"/>
            <a:ext cx="4411989" cy="2484264"/>
          </a:xfrm>
          <a:prstGeom prst="rect">
            <a:avLst/>
          </a:prstGeom>
        </p:spPr>
      </p:pic>
      <p:pic>
        <p:nvPicPr>
          <p:cNvPr id="5" name="Inhaltsplatzhalter 4" descr="Ein Bild, das draußen, Himmel, Antike römische Architektur, Säule enthält.&#10;&#10;Automatisch generierte Beschreibung">
            <a:extLst>
              <a:ext uri="{FF2B5EF4-FFF2-40B4-BE49-F238E27FC236}">
                <a16:creationId xmlns:a16="http://schemas.microsoft.com/office/drawing/2014/main" id="{8584DF85-BA5E-4920-DBD9-8DD3A173A814}"/>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t="14391" b="1254"/>
          <a:stretch/>
        </p:blipFill>
        <p:spPr>
          <a:xfrm>
            <a:off x="1000551" y="365125"/>
            <a:ext cx="4411989" cy="2484264"/>
          </a:xfrm>
          <a:prstGeom prst="rect">
            <a:avLst/>
          </a:prstGeom>
        </p:spPr>
      </p:pic>
      <p:pic>
        <p:nvPicPr>
          <p:cNvPr id="6" name="Grafik 5" descr="Ein Bild, das draußen, Wolke, Himmel, Pflanze enthält.&#10;&#10;Automatisch generierte Beschreibung">
            <a:extLst>
              <a:ext uri="{FF2B5EF4-FFF2-40B4-BE49-F238E27FC236}">
                <a16:creationId xmlns:a16="http://schemas.microsoft.com/office/drawing/2014/main" id="{2B4D92B1-8515-82F9-DBCB-A13104F556AB}"/>
              </a:ext>
            </a:extLst>
          </p:cNvPr>
          <p:cNvPicPr>
            <a:picLocks noChangeAspect="1"/>
          </p:cNvPicPr>
          <p:nvPr/>
        </p:nvPicPr>
        <p:blipFill>
          <a:blip r:embed="rId4">
            <a:alphaModFix/>
            <a:extLst>
              <a:ext uri="{28A0092B-C50C-407E-A947-70E740481C1C}">
                <a14:useLocalDpi xmlns:a14="http://schemas.microsoft.com/office/drawing/2010/main" val="0"/>
              </a:ext>
            </a:extLst>
          </a:blip>
          <a:srcRect t="11885" b="3760"/>
          <a:stretch/>
        </p:blipFill>
        <p:spPr>
          <a:xfrm>
            <a:off x="7093068" y="3791985"/>
            <a:ext cx="4411989" cy="2484272"/>
          </a:xfrm>
          <a:prstGeom prst="rect">
            <a:avLst/>
          </a:prstGeom>
        </p:spPr>
      </p:pic>
      <p:pic>
        <p:nvPicPr>
          <p:cNvPr id="7" name="Inhaltsplatzhalter 10" descr="Ein Bild, das Dampf, draußen, Eisenbahn, Baum enthält.&#10;&#10;Automatisch generierte Beschreibung">
            <a:extLst>
              <a:ext uri="{FF2B5EF4-FFF2-40B4-BE49-F238E27FC236}">
                <a16:creationId xmlns:a16="http://schemas.microsoft.com/office/drawing/2014/main" id="{0B177116-3C9D-7B9A-FD82-7B2D571F9C38}"/>
              </a:ext>
            </a:extLst>
          </p:cNvPr>
          <p:cNvPicPr>
            <a:picLocks noChangeAspect="1"/>
          </p:cNvPicPr>
          <p:nvPr/>
        </p:nvPicPr>
        <p:blipFill>
          <a:blip r:embed="rId5">
            <a:alphaModFix/>
            <a:extLst>
              <a:ext uri="{28A0092B-C50C-407E-A947-70E740481C1C}">
                <a14:useLocalDpi xmlns:a14="http://schemas.microsoft.com/office/drawing/2010/main" val="0"/>
              </a:ext>
            </a:extLst>
          </a:blip>
          <a:srcRect t="12661" b="2984"/>
          <a:stretch/>
        </p:blipFill>
        <p:spPr>
          <a:xfrm>
            <a:off x="1003299" y="3791985"/>
            <a:ext cx="4411989" cy="2484272"/>
          </a:xfrm>
          <a:prstGeom prst="rect">
            <a:avLst/>
          </a:prstGeom>
        </p:spPr>
      </p:pic>
    </p:spTree>
    <p:extLst>
      <p:ext uri="{BB962C8B-B14F-4D97-AF65-F5344CB8AC3E}">
        <p14:creationId xmlns:p14="http://schemas.microsoft.com/office/powerpoint/2010/main" val="3510025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descr="Ein Bild, das draußen, Wolke, Himmel, Pflanze enthält.&#10;&#10;Automatisch generierte Beschreibung">
            <a:extLst>
              <a:ext uri="{FF2B5EF4-FFF2-40B4-BE49-F238E27FC236}">
                <a16:creationId xmlns:a16="http://schemas.microsoft.com/office/drawing/2014/main" id="{FFABA925-97B8-E9A7-9E0F-0AF558372828}"/>
              </a:ext>
            </a:extLst>
          </p:cNvPr>
          <p:cNvPicPr>
            <a:picLocks noChangeAspect="1"/>
          </p:cNvPicPr>
          <p:nvPr/>
        </p:nvPicPr>
        <p:blipFill>
          <a:blip r:embed="rId3">
            <a:extLst>
              <a:ext uri="{28A0092B-C50C-407E-A947-70E740481C1C}">
                <a14:useLocalDpi xmlns:a14="http://schemas.microsoft.com/office/drawing/2010/main" val="0"/>
              </a:ext>
            </a:extLst>
          </a:blip>
          <a:srcRect t="12135" r="-1" b="4009"/>
          <a:stretch/>
        </p:blipFill>
        <p:spPr>
          <a:xfrm>
            <a:off x="1092199" y="738086"/>
            <a:ext cx="9614963" cy="5381827"/>
          </a:xfrm>
          <a:prstGeom prst="rect">
            <a:avLst/>
          </a:prstGeom>
        </p:spPr>
      </p:pic>
      <p:sp>
        <p:nvSpPr>
          <p:cNvPr id="2" name="Titel 1">
            <a:extLst>
              <a:ext uri="{FF2B5EF4-FFF2-40B4-BE49-F238E27FC236}">
                <a16:creationId xmlns:a16="http://schemas.microsoft.com/office/drawing/2014/main" id="{FC95323D-EBFA-35A2-F7E3-F255C6736B5F}"/>
              </a:ext>
            </a:extLst>
          </p:cNvPr>
          <p:cNvSpPr>
            <a:spLocks noGrp="1"/>
          </p:cNvSpPr>
          <p:nvPr>
            <p:ph type="title"/>
          </p:nvPr>
        </p:nvSpPr>
        <p:spPr>
          <a:xfrm>
            <a:off x="0" y="123953"/>
            <a:ext cx="11704320" cy="1325563"/>
          </a:xfrm>
        </p:spPr>
        <p:txBody>
          <a:bodyPr/>
          <a:lstStyle/>
          <a:p>
            <a:pPr algn="ctr"/>
            <a:r>
              <a:rPr lang="de-DE" sz="3600" dirty="0"/>
              <a:t>Beispiel für ein Baudenkmal</a:t>
            </a:r>
          </a:p>
        </p:txBody>
      </p:sp>
      <p:sp>
        <p:nvSpPr>
          <p:cNvPr id="3" name="Rechteck 2">
            <a:extLst>
              <a:ext uri="{FF2B5EF4-FFF2-40B4-BE49-F238E27FC236}">
                <a16:creationId xmlns:a16="http://schemas.microsoft.com/office/drawing/2014/main" id="{F8E0BDEA-DE58-479A-AB06-0D4BA2F7B504}"/>
              </a:ext>
            </a:extLst>
          </p:cNvPr>
          <p:cNvSpPr/>
          <p:nvPr/>
        </p:nvSpPr>
        <p:spPr>
          <a:xfrm>
            <a:off x="3323446" y="5473582"/>
            <a:ext cx="5545108" cy="646331"/>
          </a:xfrm>
          <a:prstGeom prst="rect">
            <a:avLst/>
          </a:prstGeom>
        </p:spPr>
        <p:txBody>
          <a:bodyPr wrap="none">
            <a:spAutoFit/>
          </a:bodyPr>
          <a:lstStyle/>
          <a:p>
            <a:pPr algn="r"/>
            <a:r>
              <a:rPr lang="de-DE" sz="3600" dirty="0">
                <a:solidFill>
                  <a:schemeClr val="bg1"/>
                </a:solidFill>
                <a:latin typeface="Arial" panose="020B0604020202020204" pitchFamily="34" charset="0"/>
                <a:cs typeface="Arial" panose="020B0604020202020204" pitchFamily="34" charset="0"/>
              </a:rPr>
              <a:t>Die Residenz in Würzburg</a:t>
            </a:r>
          </a:p>
        </p:txBody>
      </p:sp>
    </p:spTree>
    <p:extLst>
      <p:ext uri="{BB962C8B-B14F-4D97-AF65-F5344CB8AC3E}">
        <p14:creationId xmlns:p14="http://schemas.microsoft.com/office/powerpoint/2010/main" val="29711917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95323D-EBFA-35A2-F7E3-F255C6736B5F}"/>
              </a:ext>
            </a:extLst>
          </p:cNvPr>
          <p:cNvSpPr>
            <a:spLocks noGrp="1"/>
          </p:cNvSpPr>
          <p:nvPr>
            <p:ph type="title"/>
          </p:nvPr>
        </p:nvSpPr>
        <p:spPr>
          <a:xfrm>
            <a:off x="243840" y="5815745"/>
            <a:ext cx="11704320" cy="1325563"/>
          </a:xfrm>
        </p:spPr>
        <p:txBody>
          <a:bodyPr/>
          <a:lstStyle/>
          <a:p>
            <a:pPr algn="ctr"/>
            <a:r>
              <a:rPr lang="de-DE" sz="3600" dirty="0"/>
              <a:t>Beispiel für ein Kunst- und Geschichtsdenkmal</a:t>
            </a:r>
          </a:p>
        </p:txBody>
      </p:sp>
      <p:pic>
        <p:nvPicPr>
          <p:cNvPr id="5" name="Inhaltsplatzhalter 4" descr="Ein Bild, das draußen, Himmel, Antike römische Architektur, Säule enthält.&#10;&#10;Automatisch generierte Beschreibung">
            <a:extLst>
              <a:ext uri="{FF2B5EF4-FFF2-40B4-BE49-F238E27FC236}">
                <a16:creationId xmlns:a16="http://schemas.microsoft.com/office/drawing/2014/main" id="{504B5176-F4A0-23EE-4D19-144EE93C25D6}"/>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14219" b="10900"/>
          <a:stretch/>
        </p:blipFill>
        <p:spPr>
          <a:xfrm>
            <a:off x="890384" y="618496"/>
            <a:ext cx="10411231" cy="5197249"/>
          </a:xfrm>
        </p:spPr>
      </p:pic>
      <p:sp>
        <p:nvSpPr>
          <p:cNvPr id="3" name="Rechteck 2">
            <a:extLst>
              <a:ext uri="{FF2B5EF4-FFF2-40B4-BE49-F238E27FC236}">
                <a16:creationId xmlns:a16="http://schemas.microsoft.com/office/drawing/2014/main" id="{F8E0BDEA-DE58-479A-AB06-0D4BA2F7B504}"/>
              </a:ext>
            </a:extLst>
          </p:cNvPr>
          <p:cNvSpPr/>
          <p:nvPr/>
        </p:nvSpPr>
        <p:spPr>
          <a:xfrm>
            <a:off x="7498477" y="2828835"/>
            <a:ext cx="3373551" cy="1200329"/>
          </a:xfrm>
          <a:prstGeom prst="rect">
            <a:avLst/>
          </a:prstGeom>
        </p:spPr>
        <p:txBody>
          <a:bodyPr wrap="none">
            <a:spAutoFit/>
          </a:bodyPr>
          <a:lstStyle/>
          <a:p>
            <a:pPr algn="r"/>
            <a:r>
              <a:rPr lang="de-DE" sz="3600" dirty="0">
                <a:solidFill>
                  <a:schemeClr val="bg1"/>
                </a:solidFill>
                <a:latin typeface="Arial" panose="020B0604020202020204" pitchFamily="34" charset="0"/>
                <a:cs typeface="Arial" panose="020B0604020202020204" pitchFamily="34" charset="0"/>
              </a:rPr>
              <a:t>Die Walhalla in </a:t>
            </a:r>
          </a:p>
          <a:p>
            <a:pPr algn="r"/>
            <a:r>
              <a:rPr lang="de-DE" sz="3600" dirty="0">
                <a:solidFill>
                  <a:schemeClr val="bg1"/>
                </a:solidFill>
                <a:latin typeface="Arial" panose="020B0604020202020204" pitchFamily="34" charset="0"/>
                <a:cs typeface="Arial" panose="020B0604020202020204" pitchFamily="34" charset="0"/>
              </a:rPr>
              <a:t>Donaustauf</a:t>
            </a:r>
          </a:p>
        </p:txBody>
      </p:sp>
    </p:spTree>
    <p:extLst>
      <p:ext uri="{BB962C8B-B14F-4D97-AF65-F5344CB8AC3E}">
        <p14:creationId xmlns:p14="http://schemas.microsoft.com/office/powerpoint/2010/main" val="4036026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B20E62-F35D-6113-3933-8B9948233D1B}"/>
              </a:ext>
            </a:extLst>
          </p:cNvPr>
          <p:cNvSpPr>
            <a:spLocks noGrp="1"/>
          </p:cNvSpPr>
          <p:nvPr>
            <p:ph type="title"/>
          </p:nvPr>
        </p:nvSpPr>
        <p:spPr>
          <a:xfrm>
            <a:off x="6526315" y="698256"/>
            <a:ext cx="5602185" cy="1325563"/>
          </a:xfrm>
        </p:spPr>
        <p:txBody>
          <a:bodyPr/>
          <a:lstStyle/>
          <a:p>
            <a:r>
              <a:rPr lang="de-DE" sz="4000" dirty="0"/>
              <a:t>Beispiel für ein Bodendenkmal</a:t>
            </a:r>
            <a:br>
              <a:rPr lang="de-DE" sz="4000" dirty="0"/>
            </a:br>
            <a:r>
              <a:rPr lang="de-DE" sz="4000" dirty="0"/>
              <a:t> </a:t>
            </a:r>
            <a:br>
              <a:rPr lang="de-DE" sz="4000" dirty="0"/>
            </a:br>
            <a:r>
              <a:rPr lang="de-DE" sz="4000" dirty="0"/>
              <a:t>Ausgrabungen von</a:t>
            </a:r>
            <a:br>
              <a:rPr lang="de-DE" sz="4000" dirty="0"/>
            </a:br>
            <a:r>
              <a:rPr lang="de-DE" sz="4000" dirty="0"/>
              <a:t>Mauerresten alter</a:t>
            </a:r>
            <a:br>
              <a:rPr lang="de-DE" sz="4000" dirty="0"/>
            </a:br>
            <a:r>
              <a:rPr lang="de-DE" sz="4000" dirty="0"/>
              <a:t>Anlagen im Bereich</a:t>
            </a:r>
            <a:br>
              <a:rPr lang="de-DE" sz="4000" dirty="0"/>
            </a:br>
            <a:r>
              <a:rPr lang="de-DE" sz="4000" dirty="0"/>
              <a:t>der Alten Saline in</a:t>
            </a:r>
            <a:br>
              <a:rPr lang="de-DE" sz="4000" dirty="0"/>
            </a:br>
            <a:r>
              <a:rPr lang="de-DE" sz="4000" dirty="0"/>
              <a:t>Bad Reichenhall</a:t>
            </a:r>
          </a:p>
        </p:txBody>
      </p:sp>
      <p:pic>
        <p:nvPicPr>
          <p:cNvPr id="3" name="Grafik 2" descr="Ein Bild, das Pflanze, Gras, draußen, Gelände enthält.&#10;&#10;Automatisch generierte Beschreibung">
            <a:extLst>
              <a:ext uri="{FF2B5EF4-FFF2-40B4-BE49-F238E27FC236}">
                <a16:creationId xmlns:a16="http://schemas.microsoft.com/office/drawing/2014/main" id="{81BC7FB7-ABC6-8EFA-918B-87F781DAED80}"/>
              </a:ext>
            </a:extLst>
          </p:cNvPr>
          <p:cNvPicPr>
            <a:picLocks noChangeAspect="1"/>
          </p:cNvPicPr>
          <p:nvPr/>
        </p:nvPicPr>
        <p:blipFill>
          <a:blip r:embed="rId3">
            <a:extLst>
              <a:ext uri="{28A0092B-C50C-407E-A947-70E740481C1C}">
                <a14:useLocalDpi xmlns:a14="http://schemas.microsoft.com/office/drawing/2010/main" val="0"/>
              </a:ext>
            </a:extLst>
          </a:blip>
          <a:srcRect l="16112" r="25036" b="-1"/>
          <a:stretch/>
        </p:blipFill>
        <p:spPr>
          <a:xfrm>
            <a:off x="690366" y="406400"/>
            <a:ext cx="4975320" cy="5664190"/>
          </a:xfrm>
          <a:prstGeom prst="rect">
            <a:avLst/>
          </a:prstGeom>
        </p:spPr>
      </p:pic>
    </p:spTree>
    <p:extLst>
      <p:ext uri="{BB962C8B-B14F-4D97-AF65-F5344CB8AC3E}">
        <p14:creationId xmlns:p14="http://schemas.microsoft.com/office/powerpoint/2010/main" val="2386231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B20E62-F35D-6113-3933-8B9948233D1B}"/>
              </a:ext>
            </a:extLst>
          </p:cNvPr>
          <p:cNvSpPr>
            <a:spLocks noGrp="1"/>
          </p:cNvSpPr>
          <p:nvPr>
            <p:ph type="title"/>
          </p:nvPr>
        </p:nvSpPr>
        <p:spPr>
          <a:xfrm>
            <a:off x="322066" y="129137"/>
            <a:ext cx="11768334" cy="1325563"/>
          </a:xfrm>
        </p:spPr>
        <p:txBody>
          <a:bodyPr/>
          <a:lstStyle/>
          <a:p>
            <a:r>
              <a:rPr lang="de-DE" sz="4000" dirty="0"/>
              <a:t>Beispiel für ein technisches Denkmal und ein bewegliches Denkmal:							</a:t>
            </a:r>
            <a:br>
              <a:rPr lang="de-DE" sz="3200" dirty="0"/>
            </a:br>
            <a:r>
              <a:rPr lang="de-DE" sz="3200" dirty="0"/>
              <a:t> </a:t>
            </a:r>
            <a:br>
              <a:rPr lang="de-DE" sz="3200" dirty="0"/>
            </a:br>
            <a:endParaRPr lang="de-DE" sz="3200" dirty="0"/>
          </a:p>
        </p:txBody>
      </p:sp>
      <p:pic>
        <p:nvPicPr>
          <p:cNvPr id="4" name="Inhaltsplatzhalter 10" descr="Ein Bild, das Dampf, draußen, Eisenbahn, Baum enthält.&#10;&#10;Automatisch generierte Beschreibung">
            <a:extLst>
              <a:ext uri="{FF2B5EF4-FFF2-40B4-BE49-F238E27FC236}">
                <a16:creationId xmlns:a16="http://schemas.microsoft.com/office/drawing/2014/main" id="{C604365B-FAC9-AF55-28A3-A7EBA3E3253A}"/>
              </a:ext>
            </a:extLst>
          </p:cNvPr>
          <p:cNvPicPr>
            <a:picLocks noChangeAspect="1"/>
          </p:cNvPicPr>
          <p:nvPr/>
        </p:nvPicPr>
        <p:blipFill>
          <a:blip r:embed="rId3">
            <a:alphaModFix/>
            <a:extLst>
              <a:ext uri="{28A0092B-C50C-407E-A947-70E740481C1C}">
                <a14:useLocalDpi xmlns:a14="http://schemas.microsoft.com/office/drawing/2010/main" val="0"/>
              </a:ext>
            </a:extLst>
          </a:blip>
          <a:srcRect t="12661" b="2984"/>
          <a:stretch/>
        </p:blipFill>
        <p:spPr>
          <a:xfrm>
            <a:off x="1447800" y="1330242"/>
            <a:ext cx="8966200" cy="5048626"/>
          </a:xfrm>
          <a:prstGeom prst="rect">
            <a:avLst/>
          </a:prstGeom>
        </p:spPr>
      </p:pic>
      <p:sp>
        <p:nvSpPr>
          <p:cNvPr id="6" name="Textfeld 5">
            <a:extLst>
              <a:ext uri="{FF2B5EF4-FFF2-40B4-BE49-F238E27FC236}">
                <a16:creationId xmlns:a16="http://schemas.microsoft.com/office/drawing/2014/main" id="{0D7C73B5-E527-156C-0A0C-AFBA09DC31DC}"/>
              </a:ext>
            </a:extLst>
          </p:cNvPr>
          <p:cNvSpPr txBox="1"/>
          <p:nvPr/>
        </p:nvSpPr>
        <p:spPr>
          <a:xfrm>
            <a:off x="1447800" y="5646794"/>
            <a:ext cx="10236200" cy="523220"/>
          </a:xfrm>
          <a:prstGeom prst="rect">
            <a:avLst/>
          </a:prstGeom>
          <a:noFill/>
        </p:spPr>
        <p:txBody>
          <a:bodyPr wrap="square">
            <a:spAutoFit/>
          </a:bodyPr>
          <a:lstStyle/>
          <a:p>
            <a:r>
              <a:rPr lang="de-DE" sz="2800" dirty="0">
                <a:solidFill>
                  <a:schemeClr val="bg1"/>
                </a:solidFill>
                <a:latin typeface="Arial" panose="020B0604020202020204" pitchFamily="34" charset="0"/>
                <a:cs typeface="Arial" panose="020B0604020202020204" pitchFamily="34" charset="0"/>
              </a:rPr>
              <a:t>Die Schnellzuglokomotive 01 220 in Treuchtlingen</a:t>
            </a:r>
          </a:p>
        </p:txBody>
      </p:sp>
    </p:spTree>
    <p:extLst>
      <p:ext uri="{BB962C8B-B14F-4D97-AF65-F5344CB8AC3E}">
        <p14:creationId xmlns:p14="http://schemas.microsoft.com/office/powerpoint/2010/main" val="30486873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F3CA9F-D8DD-1D5E-F684-28EC08B7F8B1}"/>
              </a:ext>
            </a:extLst>
          </p:cNvPr>
          <p:cNvSpPr>
            <a:spLocks noGrp="1"/>
          </p:cNvSpPr>
          <p:nvPr>
            <p:ph type="title"/>
          </p:nvPr>
        </p:nvSpPr>
        <p:spPr/>
        <p:txBody>
          <a:bodyPr/>
          <a:lstStyle/>
          <a:p>
            <a:pPr algn="ctr"/>
            <a:r>
              <a:rPr lang="de-DE" dirty="0"/>
              <a:t>Was ist ein Denkmal?</a:t>
            </a:r>
          </a:p>
        </p:txBody>
      </p:sp>
    </p:spTree>
    <p:extLst>
      <p:ext uri="{BB962C8B-B14F-4D97-AF65-F5344CB8AC3E}">
        <p14:creationId xmlns:p14="http://schemas.microsoft.com/office/powerpoint/2010/main" val="201251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B20E62-F35D-6113-3933-8B9948233D1B}"/>
              </a:ext>
            </a:extLst>
          </p:cNvPr>
          <p:cNvSpPr>
            <a:spLocks noGrp="1"/>
          </p:cNvSpPr>
          <p:nvPr>
            <p:ph type="title"/>
          </p:nvPr>
        </p:nvSpPr>
        <p:spPr>
          <a:xfrm>
            <a:off x="1290989" y="787156"/>
            <a:ext cx="5602185" cy="1325563"/>
          </a:xfrm>
        </p:spPr>
        <p:txBody>
          <a:bodyPr/>
          <a:lstStyle/>
          <a:p>
            <a:r>
              <a:rPr lang="de-DE" sz="4000" dirty="0"/>
              <a:t>Beispiel für ein Naturdenkmal</a:t>
            </a:r>
            <a:br>
              <a:rPr lang="de-DE" sz="4000" dirty="0"/>
            </a:br>
            <a:r>
              <a:rPr lang="de-DE" sz="4000" dirty="0"/>
              <a:t> </a:t>
            </a:r>
            <a:br>
              <a:rPr lang="de-DE" sz="4000" dirty="0"/>
            </a:br>
            <a:r>
              <a:rPr lang="de-DE" sz="4000" dirty="0"/>
              <a:t>Die Bäreneiche in Nürnberg</a:t>
            </a:r>
          </a:p>
        </p:txBody>
      </p:sp>
      <p:pic>
        <p:nvPicPr>
          <p:cNvPr id="1026" name="Picture 2">
            <a:extLst>
              <a:ext uri="{FF2B5EF4-FFF2-40B4-BE49-F238E27FC236}">
                <a16:creationId xmlns:a16="http://schemas.microsoft.com/office/drawing/2014/main" id="{A1558FC0-7D5E-6D56-F2E0-C44A35B5462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71" b="7506"/>
          <a:stretch/>
        </p:blipFill>
        <p:spPr bwMode="auto">
          <a:xfrm>
            <a:off x="6410850" y="787156"/>
            <a:ext cx="3778179" cy="4895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994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AC23DA5B-11C0-D22D-B554-A061FE50B373}"/>
              </a:ext>
            </a:extLst>
          </p:cNvPr>
          <p:cNvSpPr>
            <a:spLocks noGrp="1"/>
          </p:cNvSpPr>
          <p:nvPr>
            <p:ph idx="1"/>
          </p:nvPr>
        </p:nvSpPr>
        <p:spPr>
          <a:xfrm>
            <a:off x="1237247" y="1502061"/>
            <a:ext cx="9717505" cy="3853877"/>
          </a:xfrm>
          <a:solidFill>
            <a:schemeClr val="bg1">
              <a:alpha val="50000"/>
            </a:schemeClr>
          </a:solidFill>
          <a:ln>
            <a:noFill/>
          </a:ln>
        </p:spPr>
        <p:style>
          <a:lnRef idx="0">
            <a:scrgbClr r="0" g="0" b="0"/>
          </a:lnRef>
          <a:fillRef idx="0">
            <a:scrgbClr r="0" g="0" b="0"/>
          </a:fillRef>
          <a:effectRef idx="0">
            <a:scrgbClr r="0" g="0" b="0"/>
          </a:effectRef>
          <a:fontRef idx="minor">
            <a:schemeClr val="lt1"/>
          </a:fontRef>
        </p:style>
        <p:txBody>
          <a:bodyPr/>
          <a:lstStyle/>
          <a:p>
            <a:pPr marL="0" indent="0" algn="just">
              <a:buNone/>
            </a:pPr>
            <a:r>
              <a:rPr lang="de-DE" dirty="0">
                <a:solidFill>
                  <a:schemeClr val="tx1"/>
                </a:solidFill>
                <a:effectLst/>
                <a:latin typeface="Arial" panose="020B0604020202020204" pitchFamily="34" charset="0"/>
                <a:ea typeface="Times New Roman" panose="02020603050405020304" pitchFamily="18" charset="0"/>
              </a:rPr>
              <a:t>Staat, Gemeinden und Körperschaften des öffentlichen Rechts haben die Aufgabe, </a:t>
            </a:r>
          </a:p>
          <a:p>
            <a:pPr marL="457200" lvl="1" indent="0" algn="just">
              <a:buNone/>
            </a:pPr>
            <a:r>
              <a:rPr lang="de-DE" sz="2800" dirty="0">
                <a:solidFill>
                  <a:schemeClr val="tx1"/>
                </a:solidFill>
                <a:effectLst/>
                <a:latin typeface="Arial" panose="020B0604020202020204" pitchFamily="34" charset="0"/>
                <a:ea typeface="Times New Roman" panose="02020603050405020304" pitchFamily="18" charset="0"/>
              </a:rPr>
              <a:t>die Denkmäler der Kunst, der Geschichte und der Natur sowie die Landschaft zu schützen und zu pflegen, </a:t>
            </a:r>
          </a:p>
          <a:p>
            <a:pPr marL="457200" lvl="1" indent="0" algn="just">
              <a:buNone/>
            </a:pPr>
            <a:r>
              <a:rPr lang="de-DE" sz="2800" dirty="0">
                <a:solidFill>
                  <a:schemeClr val="tx1"/>
                </a:solidFill>
                <a:effectLst/>
                <a:latin typeface="Arial" panose="020B0604020202020204" pitchFamily="34" charset="0"/>
                <a:ea typeface="Times New Roman" panose="02020603050405020304" pitchFamily="18" charset="0"/>
              </a:rPr>
              <a:t>herabgewürdigte Denkmäler der Kunst und der Geschichte möglichst ihrer früheren Bestimmung wieder zuzuführen, </a:t>
            </a:r>
          </a:p>
          <a:p>
            <a:pPr marL="457200" lvl="1" indent="0" algn="just">
              <a:buNone/>
            </a:pPr>
            <a:r>
              <a:rPr lang="de-DE" sz="2800" dirty="0">
                <a:solidFill>
                  <a:schemeClr val="tx1"/>
                </a:solidFill>
                <a:effectLst/>
                <a:latin typeface="Arial" panose="020B0604020202020204" pitchFamily="34" charset="0"/>
                <a:ea typeface="Times New Roman" panose="02020603050405020304" pitchFamily="18" charset="0"/>
              </a:rPr>
              <a:t>die Abwanderung deutschen Kunstbesitzes ins Ausland zu verhüten.</a:t>
            </a:r>
            <a:endParaRPr lang="de-DE" sz="2800" dirty="0">
              <a:solidFill>
                <a:schemeClr val="tx1"/>
              </a:solidFill>
              <a:latin typeface="+mj-ea"/>
              <a:ea typeface="+mj-ea"/>
            </a:endParaRPr>
          </a:p>
        </p:txBody>
      </p:sp>
      <p:sp>
        <p:nvSpPr>
          <p:cNvPr id="4" name="Rechteck 3">
            <a:extLst>
              <a:ext uri="{FF2B5EF4-FFF2-40B4-BE49-F238E27FC236}">
                <a16:creationId xmlns:a16="http://schemas.microsoft.com/office/drawing/2014/main" id="{474C01D7-739F-44C6-A7F2-B154B35BA49E}"/>
              </a:ext>
            </a:extLst>
          </p:cNvPr>
          <p:cNvSpPr/>
          <p:nvPr/>
        </p:nvSpPr>
        <p:spPr>
          <a:xfrm>
            <a:off x="637563" y="419450"/>
            <a:ext cx="10515600" cy="771227"/>
          </a:xfrm>
          <a:prstGeom prst="rect">
            <a:avLst/>
          </a:prstGeom>
          <a:solidFill>
            <a:srgbClr val="65248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3600" dirty="0">
                <a:latin typeface="Arial" panose="020B0604020202020204" pitchFamily="34" charset="0"/>
                <a:cs typeface="Arial" panose="020B0604020202020204" pitchFamily="34" charset="0"/>
              </a:rPr>
              <a:t>Artikel 141 Abs. 2 BV</a:t>
            </a:r>
          </a:p>
        </p:txBody>
      </p:sp>
    </p:spTree>
    <p:extLst>
      <p:ext uri="{BB962C8B-B14F-4D97-AF65-F5344CB8AC3E}">
        <p14:creationId xmlns:p14="http://schemas.microsoft.com/office/powerpoint/2010/main" val="300729934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e732cc10-fd0a-46e2-a485-aaf38ab29ec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E15D073C92678346AAB779FDA0173CA1" ma:contentTypeVersion="16" ma:contentTypeDescription="Ein neues Dokument erstellen." ma:contentTypeScope="" ma:versionID="f08ef2905bd7ddee2dfdd925b01975aa">
  <xsd:schema xmlns:xsd="http://www.w3.org/2001/XMLSchema" xmlns:xs="http://www.w3.org/2001/XMLSchema" xmlns:p="http://schemas.microsoft.com/office/2006/metadata/properties" xmlns:ns3="e732cc10-fd0a-46e2-a485-aaf38ab29eca" xmlns:ns4="93d03c46-aa6f-4929-86c8-8c5b72a0fb01" targetNamespace="http://schemas.microsoft.com/office/2006/metadata/properties" ma:root="true" ma:fieldsID="15c5a08426777254cad2555a1b7d4541" ns3:_="" ns4:_="">
    <xsd:import namespace="e732cc10-fd0a-46e2-a485-aaf38ab29eca"/>
    <xsd:import namespace="93d03c46-aa6f-4929-86c8-8c5b72a0fb01"/>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LengthInSeconds" minOccurs="0"/>
                <xsd:element ref="ns3:_activity" minOccurs="0"/>
                <xsd:element ref="ns3:MediaServiceSearchProperties" minOccurs="0"/>
                <xsd:element ref="ns3:MediaServiceLocation" minOccurs="0"/>
                <xsd:element ref="ns3:MediaServiceObjectDetectorVersion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732cc10-fd0a-46e2-a485-aaf38ab29ec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_activity" ma:index="19" nillable="true" ma:displayName="_activity" ma:hidden="true" ma:internalName="_activity">
      <xsd:simpleType>
        <xsd:restriction base="dms:Note"/>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Location" ma:index="21" nillable="true" ma:displayName="Location" ma:indexed="true"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ystemTags" ma:index="23"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d03c46-aa6f-4929-86c8-8c5b72a0fb01" elementFormDefault="qualified">
    <xsd:import namespace="http://schemas.microsoft.com/office/2006/documentManagement/types"/>
    <xsd:import namespace="http://schemas.microsoft.com/office/infopath/2007/PartnerControls"/>
    <xsd:element name="SharedWithUsers" ma:index="1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Freigegeben für - Details" ma:internalName="SharedWithDetails" ma:readOnly="true">
      <xsd:simpleType>
        <xsd:restriction base="dms:Note">
          <xsd:maxLength value="255"/>
        </xsd:restriction>
      </xsd:simpleType>
    </xsd:element>
    <xsd:element name="SharingHintHash" ma:index="12" nillable="true" ma:displayName="Freigabehinweis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90FFC29-9399-4C90-974F-5DD1E622EBC3}">
  <ds:schemaRefs>
    <ds:schemaRef ds:uri="http://schemas.microsoft.com/sharepoint/v3/contenttype/forms"/>
  </ds:schemaRefs>
</ds:datastoreItem>
</file>

<file path=customXml/itemProps2.xml><?xml version="1.0" encoding="utf-8"?>
<ds:datastoreItem xmlns:ds="http://schemas.openxmlformats.org/officeDocument/2006/customXml" ds:itemID="{FFD62801-8DE2-40C6-ADCA-FBCE9C72C34E}">
  <ds:schemaRefs>
    <ds:schemaRef ds:uri="http://purl.org/dc/dcmitype/"/>
    <ds:schemaRef ds:uri="http://schemas.microsoft.com/office/2006/metadata/properties"/>
    <ds:schemaRef ds:uri="http://schemas.microsoft.com/office/2006/documentManagement/types"/>
    <ds:schemaRef ds:uri="http://purl.org/dc/elements/1.1/"/>
    <ds:schemaRef ds:uri="http://purl.org/dc/terms/"/>
    <ds:schemaRef ds:uri="http://www.w3.org/XML/1998/namespace"/>
    <ds:schemaRef ds:uri="e732cc10-fd0a-46e2-a485-aaf38ab29eca"/>
    <ds:schemaRef ds:uri="http://schemas.microsoft.com/office/infopath/2007/PartnerControls"/>
    <ds:schemaRef ds:uri="http://schemas.openxmlformats.org/package/2006/metadata/core-properties"/>
    <ds:schemaRef ds:uri="93d03c46-aa6f-4929-86c8-8c5b72a0fb01"/>
  </ds:schemaRefs>
</ds:datastoreItem>
</file>

<file path=customXml/itemProps3.xml><?xml version="1.0" encoding="utf-8"?>
<ds:datastoreItem xmlns:ds="http://schemas.openxmlformats.org/officeDocument/2006/customXml" ds:itemID="{DD0CAE68-4DA5-4F53-A77D-21AE393E5E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732cc10-fd0a-46e2-a485-aaf38ab29eca"/>
    <ds:schemaRef ds:uri="93d03c46-aa6f-4929-86c8-8c5b72a0fb0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1001</Words>
  <Application>Microsoft Office PowerPoint</Application>
  <PresentationFormat>Breitbild</PresentationFormat>
  <Paragraphs>59</Paragraphs>
  <Slides>12</Slides>
  <Notes>8</Notes>
  <HiddenSlides>1</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12</vt:i4>
      </vt:variant>
    </vt:vector>
  </HeadingPairs>
  <TitlesOfParts>
    <vt:vector size="16" baseType="lpstr">
      <vt:lpstr>Arial</vt:lpstr>
      <vt:lpstr>Calibri</vt:lpstr>
      <vt:lpstr>Times New Roman</vt:lpstr>
      <vt:lpstr>Office</vt:lpstr>
      <vt:lpstr>PowerPoint-Präsentation</vt:lpstr>
      <vt:lpstr>Denkmäler in Bayern</vt:lpstr>
      <vt:lpstr>Beispiel für ein Baudenkmal</vt:lpstr>
      <vt:lpstr>Beispiel für ein Kunst- und Geschichtsdenkmal</vt:lpstr>
      <vt:lpstr>Beispiel für ein Bodendenkmal   Ausgrabungen von Mauerresten alter Anlagen im Bereich der Alten Saline in Bad Reichenhall</vt:lpstr>
      <vt:lpstr>Beispiel für ein technisches Denkmal und ein bewegliches Denkmal:          </vt:lpstr>
      <vt:lpstr>Was ist ein Denkmal?</vt:lpstr>
      <vt:lpstr>Beispiel für ein Naturdenkmal   Die Bäreneiche in Nürnberg</vt:lpstr>
      <vt:lpstr>PowerPoint-Präsentation</vt:lpstr>
      <vt:lpstr>Diskutiert: Wie hängen diese Begriffe zusammen?</vt:lpstr>
      <vt:lpstr>Bildquellen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ISB München</dc:creator>
  <cp:lastModifiedBy>Weber, Alexandra</cp:lastModifiedBy>
  <cp:revision>21</cp:revision>
  <dcterms:created xsi:type="dcterms:W3CDTF">2024-06-12T15:52:19Z</dcterms:created>
  <dcterms:modified xsi:type="dcterms:W3CDTF">2025-03-10T13:02:18Z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0x010100E15D073C92678346AAB779FDA0173CA1</vt:lpwstr>
  </property>
</Properties>
</file>