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5" r:id="rId3"/>
    <p:sldId id="276" r:id="rId4"/>
    <p:sldId id="277" r:id="rId5"/>
    <p:sldId id="278" r:id="rId6"/>
    <p:sldId id="273" r:id="rId7"/>
    <p:sldId id="274"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F47B855-7D81-43B6-9883-A39B1B6C8C40}">
          <p14:sldIdLst>
            <p14:sldId id="256"/>
            <p14:sldId id="275"/>
            <p14:sldId id="276"/>
            <p14:sldId id="277"/>
            <p14:sldId id="278"/>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3"/>
    <a:srgbClr val="E61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105" d="100"/>
          <a:sy n="105" d="100"/>
        </p:scale>
        <p:origin x="33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70537-CDF4-4024-BE00-0DAD90F9D01E}" type="datetimeFigureOut">
              <a:rPr lang="de-DE" smtClean="0"/>
              <a:t>03.09.2024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6A04E-FA78-401A-AA1B-55AFFBD00212}" type="slidenum">
              <a:rPr lang="de-DE" smtClean="0"/>
              <a:t>‹Nr.›</a:t>
            </a:fld>
            <a:endParaRPr lang="de-DE"/>
          </a:p>
        </p:txBody>
      </p:sp>
    </p:spTree>
    <p:extLst>
      <p:ext uri="{BB962C8B-B14F-4D97-AF65-F5344CB8AC3E}">
        <p14:creationId xmlns:p14="http://schemas.microsoft.com/office/powerpoint/2010/main" val="49674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wird in der Bayerischen Verfassung festgelegt. Dementsprechend finden wir sowohl im Bayerischen Staatswappen als auch in der Bayerischen Staatsflagge die Farben Weiß und Blau fest verankert. Gleichzeitig ist ganz klar in einer Anordnung festgelegt, wie die bayerische Flagge konkret aussieht. </a:t>
            </a:r>
          </a:p>
        </p:txBody>
      </p:sp>
      <p:sp>
        <p:nvSpPr>
          <p:cNvPr id="4" name="Foliennummernplatzhalter 3"/>
          <p:cNvSpPr>
            <a:spLocks noGrp="1"/>
          </p:cNvSpPr>
          <p:nvPr>
            <p:ph type="sldNum" sz="quarter" idx="5"/>
          </p:nvPr>
        </p:nvSpPr>
        <p:spPr/>
        <p:txBody>
          <a:bodyPr/>
          <a:lstStyle/>
          <a:p>
            <a:fld id="{9256A04E-FA78-401A-AA1B-55AFFBD00212}" type="slidenum">
              <a:rPr lang="de-DE" smtClean="0"/>
              <a:t>4</a:t>
            </a:fld>
            <a:endParaRPr lang="de-DE"/>
          </a:p>
        </p:txBody>
      </p:sp>
    </p:spTree>
    <p:extLst>
      <p:ext uri="{BB962C8B-B14F-4D97-AF65-F5344CB8AC3E}">
        <p14:creationId xmlns:p14="http://schemas.microsoft.com/office/powerpoint/2010/main" val="77330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65B0F-0A00-42E9-82B9-AA68CBC9FF1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CEDEFC-5F9F-4E2F-93D9-6F9B954B7C4A}"/>
              </a:ext>
            </a:extLst>
          </p:cNvPr>
          <p:cNvSpPr>
            <a:spLocks noGrp="1"/>
          </p:cNvSpPr>
          <p:nvPr>
            <p:ph type="body" orient="vert" idx="1"/>
          </p:nvPr>
        </p:nvSpPr>
        <p:spPr>
          <a:xfrm>
            <a:off x="838200" y="1825625"/>
            <a:ext cx="105156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29D3B6-5C2A-4CEB-8EE4-206C598CCF82}"/>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5" name="Fußzeilenplatzhalter 4">
            <a:extLst>
              <a:ext uri="{FF2B5EF4-FFF2-40B4-BE49-F238E27FC236}">
                <a16:creationId xmlns:a16="http://schemas.microsoft.com/office/drawing/2014/main" id="{525992BD-D02E-42E4-86C4-232FD9CFFA1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045253BC-A39E-4AC4-8AC8-41D542845AE3}"/>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10540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76076CC-91F6-4498-B4B0-E531212D58EB}"/>
              </a:ext>
            </a:extLst>
          </p:cNvPr>
          <p:cNvSpPr>
            <a:spLocks noGrp="1"/>
          </p:cNvSpPr>
          <p:nvPr>
            <p:ph type="title" orient="vert"/>
          </p:nvPr>
        </p:nvSpPr>
        <p:spPr>
          <a:xfrm>
            <a:off x="8724900" y="365125"/>
            <a:ext cx="2628900"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F29ABE67-4776-4B13-BD66-0C2EEE91EFD6}"/>
              </a:ext>
            </a:extLst>
          </p:cNvPr>
          <p:cNvSpPr>
            <a:spLocks noGrp="1"/>
          </p:cNvSpPr>
          <p:nvPr>
            <p:ph type="body" orient="vert" idx="1"/>
          </p:nvPr>
        </p:nvSpPr>
        <p:spPr>
          <a:xfrm>
            <a:off x="838200" y="365125"/>
            <a:ext cx="7734300"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287ECC4-787A-4B85-9911-B7E1CDD8F819}"/>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5" name="Fußzeilenplatzhalter 4">
            <a:extLst>
              <a:ext uri="{FF2B5EF4-FFF2-40B4-BE49-F238E27FC236}">
                <a16:creationId xmlns:a16="http://schemas.microsoft.com/office/drawing/2014/main" id="{345EEE9E-A3CF-47E6-AA44-9B7B1D45731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E06FD461-7FE9-4436-A8EE-5A036192301E}"/>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78763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66BF283-31F9-4301-9489-8F776934CB49}"/>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5" name="Fußzeilenplatzhalter 4">
            <a:extLst>
              <a:ext uri="{FF2B5EF4-FFF2-40B4-BE49-F238E27FC236}">
                <a16:creationId xmlns:a16="http://schemas.microsoft.com/office/drawing/2014/main" id="{F3F209BE-5429-45A9-BE04-94268D03588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5F8EB246-6D96-4369-A274-433C7F1B3EB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5817A2B-977F-4119-88E5-B7FE6A03A80C}"/>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6" name="Fußzeilenplatzhalter 5">
            <a:extLst>
              <a:ext uri="{FF2B5EF4-FFF2-40B4-BE49-F238E27FC236}">
                <a16:creationId xmlns:a16="http://schemas.microsoft.com/office/drawing/2014/main" id="{0121462C-2511-4466-9D8A-444299BA5917}"/>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DD754599-890C-41DA-8F66-978C658DA638}"/>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1CEAD7-6E63-4471-A84D-CD0051147173}"/>
              </a:ext>
            </a:extLst>
          </p:cNvPr>
          <p:cNvSpPr>
            <a:spLocks noGrp="1"/>
          </p:cNvSpPr>
          <p:nvPr>
            <p:ph type="title"/>
          </p:nvPr>
        </p:nvSpPr>
        <p:spPr>
          <a:xfrm>
            <a:off x="839788" y="365125"/>
            <a:ext cx="105156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A2423EAB-5DB0-4998-AF0A-D7B267DF17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7BCA158-B4B1-45E7-B4EB-13F124D61C35}"/>
              </a:ext>
            </a:extLst>
          </p:cNvPr>
          <p:cNvSpPr>
            <a:spLocks noGrp="1"/>
          </p:cNvSpPr>
          <p:nvPr>
            <p:ph sz="half" idx="2"/>
          </p:nvPr>
        </p:nvSpPr>
        <p:spPr>
          <a:xfrm>
            <a:off x="839788" y="2505075"/>
            <a:ext cx="515778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623D3F-7349-4D6F-AED0-7ECAC81AB2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A33EA96-DC84-4226-BC0B-F3B158CB87EC}"/>
              </a:ext>
            </a:extLst>
          </p:cNvPr>
          <p:cNvSpPr>
            <a:spLocks noGrp="1"/>
          </p:cNvSpPr>
          <p:nvPr>
            <p:ph sz="quarter" idx="4"/>
          </p:nvPr>
        </p:nvSpPr>
        <p:spPr>
          <a:xfrm>
            <a:off x="6172200" y="2505075"/>
            <a:ext cx="51831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6461685-CF42-41CD-80C1-80E2BD4C6D9F}"/>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8" name="Fußzeilenplatzhalter 7">
            <a:extLst>
              <a:ext uri="{FF2B5EF4-FFF2-40B4-BE49-F238E27FC236}">
                <a16:creationId xmlns:a16="http://schemas.microsoft.com/office/drawing/2014/main" id="{CDA89079-8E06-4707-8B65-463671F88F10}"/>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a:extLst>
              <a:ext uri="{FF2B5EF4-FFF2-40B4-BE49-F238E27FC236}">
                <a16:creationId xmlns:a16="http://schemas.microsoft.com/office/drawing/2014/main" id="{202BAE7B-C7C4-4991-8519-C4B1BBC19439}"/>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400023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2792711A-B23C-4A9E-BBDE-B72A9A952170}"/>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4" name="Fußzeilenplatzhalter 3">
            <a:extLst>
              <a:ext uri="{FF2B5EF4-FFF2-40B4-BE49-F238E27FC236}">
                <a16:creationId xmlns:a16="http://schemas.microsoft.com/office/drawing/2014/main" id="{3BF85788-23AA-4D3D-8846-F5F6F1FF0EE9}"/>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515508CF-176D-43C7-B756-4EA9DF796CBA}"/>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112089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0AC3BD-1F95-44FE-ACC8-BFC8F80E18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3" name="Fußzeilenplatzhalter 2">
            <a:extLst>
              <a:ext uri="{FF2B5EF4-FFF2-40B4-BE49-F238E27FC236}">
                <a16:creationId xmlns:a16="http://schemas.microsoft.com/office/drawing/2014/main" id="{68880488-36BB-45EA-9C71-2DF7C1920E8B}"/>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a:extLst>
              <a:ext uri="{FF2B5EF4-FFF2-40B4-BE49-F238E27FC236}">
                <a16:creationId xmlns:a16="http://schemas.microsoft.com/office/drawing/2014/main" id="{94A4A0FF-5019-405C-A740-ED16B668E64D}"/>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4712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43DA-3011-4223-BC77-6391F1344C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A397C7B-417A-4087-A673-6F094DABEC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5264489-741B-47D1-99C0-7D75A440FF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1F7D30-E558-4518-A9D3-C9E64D5D925C}"/>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6" name="Fußzeilenplatzhalter 5">
            <a:extLst>
              <a:ext uri="{FF2B5EF4-FFF2-40B4-BE49-F238E27FC236}">
                <a16:creationId xmlns:a16="http://schemas.microsoft.com/office/drawing/2014/main" id="{54C4BE66-A516-495E-8D3F-0F0D87D7D95F}"/>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B84BE4E6-5C0F-4288-86EB-87AFE95E03D9}"/>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73320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4CA9B-4FE7-4F8C-9CBB-46155896FB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19FADE6-3297-4C8D-BE9A-23D13A8AB5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9F1C4C8-FD63-4367-8262-3EB2CE5B81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F6596B-C309-48A9-ABC5-D4F8795950B4}"/>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03.09.2024</a:t>
            </a:fld>
            <a:endParaRPr lang="de-DE"/>
          </a:p>
        </p:txBody>
      </p:sp>
      <p:sp>
        <p:nvSpPr>
          <p:cNvPr id="6" name="Fußzeilenplatzhalter 5">
            <a:extLst>
              <a:ext uri="{FF2B5EF4-FFF2-40B4-BE49-F238E27FC236}">
                <a16:creationId xmlns:a16="http://schemas.microsoft.com/office/drawing/2014/main" id="{D91BA43E-326C-4D9B-B47F-9B43E5E6A055}"/>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a:extLst>
              <a:ext uri="{FF2B5EF4-FFF2-40B4-BE49-F238E27FC236}">
                <a16:creationId xmlns:a16="http://schemas.microsoft.com/office/drawing/2014/main" id="{12D3457A-E59A-4331-92CC-5E87BB68076F}"/>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254550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p:blipFill>
        <p:spPr bwMode="auto">
          <a:xfrm>
            <a:off x="6940684" y="6327194"/>
            <a:ext cx="4912333" cy="466878"/>
          </a:xfrm>
          <a:prstGeom prst="rect">
            <a:avLst/>
          </a:prstGeom>
        </p:spPr>
      </p:pic>
      <p:pic>
        <p:nvPicPr>
          <p:cNvPr id="6" name="Picture 2" descr="https://www.politischebildung.schule.bayern.de/fileadmin/user_upload/Logo/logo-isb.png">
            <a:extLst>
              <a:ext uri="{FF2B5EF4-FFF2-40B4-BE49-F238E27FC236}">
                <a16:creationId xmlns:a16="http://schemas.microsoft.com/office/drawing/2014/main" id="{B66B2757-C7C8-455B-BCFF-77ED89AA8A7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67793" y="6327797"/>
            <a:ext cx="360045" cy="3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bayern.landtag.de/parlament/staatssymbole/staatsflag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9098D58-1CE7-46D9-811C-0804E7E1BB03}"/>
              </a:ext>
            </a:extLst>
          </p:cNvPr>
          <p:cNvPicPr>
            <a:picLocks noChangeAspect="1"/>
          </p:cNvPicPr>
          <p:nvPr/>
        </p:nvPicPr>
        <p:blipFill rotWithShape="1">
          <a:blip r:embed="rId2">
            <a:extLst>
              <a:ext uri="{28A0092B-C50C-407E-A947-70E740481C1C}">
                <a14:useLocalDpi xmlns:a14="http://schemas.microsoft.com/office/drawing/2010/main" val="0"/>
              </a:ext>
            </a:extLst>
          </a:blip>
          <a:srcRect t="14883" b="15987"/>
          <a:stretch/>
        </p:blipFill>
        <p:spPr>
          <a:xfrm>
            <a:off x="850392" y="658368"/>
            <a:ext cx="10229088" cy="5303520"/>
          </a:xfrm>
          <a:prstGeom prst="rect">
            <a:avLst/>
          </a:prstGeom>
        </p:spPr>
      </p:pic>
    </p:spTree>
    <p:extLst>
      <p:ext uri="{BB962C8B-B14F-4D97-AF65-F5344CB8AC3E}">
        <p14:creationId xmlns:p14="http://schemas.microsoft.com/office/powerpoint/2010/main" val="276359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EF96D21-2B3F-42CA-A62C-D6ABF7FC4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 y="338327"/>
            <a:ext cx="10576560" cy="5949315"/>
          </a:xfrm>
          <a:prstGeom prst="rect">
            <a:avLst/>
          </a:prstGeom>
        </p:spPr>
      </p:pic>
    </p:spTree>
    <p:extLst>
      <p:ext uri="{BB962C8B-B14F-4D97-AF65-F5344CB8AC3E}">
        <p14:creationId xmlns:p14="http://schemas.microsoft.com/office/powerpoint/2010/main" val="279360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315A5B5-CFAE-4135-BB49-294DBE61489A}"/>
              </a:ext>
            </a:extLst>
          </p:cNvPr>
          <p:cNvSpPr txBox="1"/>
          <p:nvPr/>
        </p:nvSpPr>
        <p:spPr>
          <a:xfrm>
            <a:off x="2941320" y="1097280"/>
            <a:ext cx="6309360" cy="1077218"/>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Bayerische Verfassung</a:t>
            </a:r>
          </a:p>
          <a:p>
            <a:pPr algn="ctr"/>
            <a:r>
              <a:rPr lang="de-DE" sz="3200" dirty="0">
                <a:latin typeface="Arial" panose="020B0604020202020204" pitchFamily="34" charset="0"/>
                <a:cs typeface="Arial" panose="020B0604020202020204" pitchFamily="34" charset="0"/>
              </a:rPr>
              <a:t>Art. 1 (2)</a:t>
            </a:r>
          </a:p>
        </p:txBody>
      </p:sp>
      <p:sp>
        <p:nvSpPr>
          <p:cNvPr id="3" name="Textfeld 2">
            <a:extLst>
              <a:ext uri="{FF2B5EF4-FFF2-40B4-BE49-F238E27FC236}">
                <a16:creationId xmlns:a16="http://schemas.microsoft.com/office/drawing/2014/main" id="{DC9CD514-3EA6-497D-A564-AE4E4C673589}"/>
              </a:ext>
            </a:extLst>
          </p:cNvPr>
          <p:cNvSpPr txBox="1"/>
          <p:nvPr/>
        </p:nvSpPr>
        <p:spPr>
          <a:xfrm>
            <a:off x="1856232" y="3087624"/>
            <a:ext cx="8558784" cy="584775"/>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Die Landesfarben sind Weiß und Blau.</a:t>
            </a:r>
          </a:p>
        </p:txBody>
      </p:sp>
    </p:spTree>
    <p:extLst>
      <p:ext uri="{BB962C8B-B14F-4D97-AF65-F5344CB8AC3E}">
        <p14:creationId xmlns:p14="http://schemas.microsoft.com/office/powerpoint/2010/main" val="503299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B833E6D-C064-492A-A1FD-0AA83C7E22DE}"/>
              </a:ext>
            </a:extLst>
          </p:cNvPr>
          <p:cNvSpPr txBox="1"/>
          <p:nvPr/>
        </p:nvSpPr>
        <p:spPr>
          <a:xfrm>
            <a:off x="950976" y="930658"/>
            <a:ext cx="10259568" cy="4401205"/>
          </a:xfrm>
          <a:prstGeom prst="rect">
            <a:avLst/>
          </a:prstGeom>
          <a:noFill/>
        </p:spPr>
        <p:txBody>
          <a:bodyPr wrap="square" rtlCol="0">
            <a:spAutoFit/>
          </a:bodyPr>
          <a:lstStyle/>
          <a:p>
            <a:pPr algn="ctr"/>
            <a:r>
              <a:rPr lang="de-DE" sz="2800" dirty="0">
                <a:latin typeface="Arial" panose="020B0604020202020204" pitchFamily="34" charset="0"/>
                <a:cs typeface="Arial" panose="020B0604020202020204" pitchFamily="34" charset="0"/>
              </a:rPr>
              <a:t>Bayerische Staatsflaggen sind die Streifenflagge und die </a:t>
            </a:r>
            <a:r>
              <a:rPr lang="de-DE" sz="2800" dirty="0" err="1">
                <a:latin typeface="Arial" panose="020B0604020202020204" pitchFamily="34" charset="0"/>
                <a:cs typeface="Arial" panose="020B0604020202020204" pitchFamily="34" charset="0"/>
              </a:rPr>
              <a:t>Rautenflagge</a:t>
            </a:r>
            <a:r>
              <a:rPr lang="de-DE" sz="2800" dirty="0">
                <a:latin typeface="Arial" panose="020B0604020202020204" pitchFamily="34" charset="0"/>
                <a:cs typeface="Arial" panose="020B0604020202020204" pitchFamily="34" charset="0"/>
              </a:rPr>
              <a:t> [...].</a:t>
            </a:r>
          </a:p>
          <a:p>
            <a:pPr algn="ctr"/>
            <a:endParaRPr lang="de-DE" sz="2800" dirty="0">
              <a:latin typeface="Arial" panose="020B0604020202020204" pitchFamily="34" charset="0"/>
              <a:cs typeface="Arial" panose="020B0604020202020204" pitchFamily="34" charset="0"/>
            </a:endParaRPr>
          </a:p>
          <a:p>
            <a:pPr algn="ctr"/>
            <a:r>
              <a:rPr lang="de-DE" sz="2800" dirty="0">
                <a:latin typeface="Arial" panose="020B0604020202020204" pitchFamily="34" charset="0"/>
                <a:cs typeface="Arial" panose="020B0604020202020204" pitchFamily="34" charset="0"/>
              </a:rPr>
              <a:t>Die Streifenflagge besteht aus zwei gleich breiten Querstreifen in den Landesfarben, oben weiß, unten blau.</a:t>
            </a:r>
          </a:p>
          <a:p>
            <a:pPr algn="ctr"/>
            <a:endParaRPr lang="de-DE" sz="2800" dirty="0">
              <a:latin typeface="Arial" panose="020B0604020202020204" pitchFamily="34" charset="0"/>
              <a:cs typeface="Arial" panose="020B0604020202020204" pitchFamily="34" charset="0"/>
            </a:endParaRPr>
          </a:p>
          <a:p>
            <a:pPr algn="ctr"/>
            <a:r>
              <a:rPr lang="de-DE" sz="2800" dirty="0">
                <a:latin typeface="Arial" panose="020B0604020202020204" pitchFamily="34" charset="0"/>
                <a:cs typeface="Arial" panose="020B0604020202020204" pitchFamily="34" charset="0"/>
              </a:rPr>
              <a:t>Die </a:t>
            </a:r>
            <a:r>
              <a:rPr lang="de-DE" sz="2800" dirty="0" err="1">
                <a:latin typeface="Arial" panose="020B0604020202020204" pitchFamily="34" charset="0"/>
                <a:cs typeface="Arial" panose="020B0604020202020204" pitchFamily="34" charset="0"/>
              </a:rPr>
              <a:t>Rautenflagge</a:t>
            </a:r>
            <a:r>
              <a:rPr lang="de-DE" sz="2800" dirty="0">
                <a:latin typeface="Arial" panose="020B0604020202020204" pitchFamily="34" charset="0"/>
                <a:cs typeface="Arial" panose="020B0604020202020204" pitchFamily="34" charset="0"/>
              </a:rPr>
              <a:t> enthält mindestens einundzwanzig weiße und blaue Rauten (Wecken) […]. In jedem Fall ist […] die rechte obere Ecke des Flaggentuchs für eine angeschnittene weiße Raute bestimmt.</a:t>
            </a:r>
          </a:p>
        </p:txBody>
      </p:sp>
      <p:sp>
        <p:nvSpPr>
          <p:cNvPr id="3" name="Textfeld 2">
            <a:extLst>
              <a:ext uri="{FF2B5EF4-FFF2-40B4-BE49-F238E27FC236}">
                <a16:creationId xmlns:a16="http://schemas.microsoft.com/office/drawing/2014/main" id="{55E3676E-8516-4E47-97A6-4CEA7F1FBCB0}"/>
              </a:ext>
            </a:extLst>
          </p:cNvPr>
          <p:cNvSpPr txBox="1"/>
          <p:nvPr/>
        </p:nvSpPr>
        <p:spPr>
          <a:xfrm>
            <a:off x="868680" y="5870448"/>
            <a:ext cx="10341864" cy="276999"/>
          </a:xfrm>
          <a:prstGeom prst="rect">
            <a:avLst/>
          </a:prstGeom>
          <a:noFill/>
        </p:spPr>
        <p:txBody>
          <a:bodyPr wrap="square" rtlCol="0">
            <a:spAutoFit/>
          </a:bodyPr>
          <a:lstStyle/>
          <a:p>
            <a:pPr algn="r"/>
            <a:r>
              <a:rPr lang="de-DE" sz="1200" dirty="0">
                <a:latin typeface="Arial" panose="020B0604020202020204" pitchFamily="34" charset="0"/>
                <a:cs typeface="Arial" panose="020B0604020202020204" pitchFamily="34" charset="0"/>
              </a:rPr>
              <a:t>(Verwaltungsanordnung über die bayerischen Staatsflaggen und die Dienstflaggen an Kraftfahrzeugen)</a:t>
            </a:r>
          </a:p>
        </p:txBody>
      </p:sp>
    </p:spTree>
    <p:extLst>
      <p:ext uri="{BB962C8B-B14F-4D97-AF65-F5344CB8AC3E}">
        <p14:creationId xmlns:p14="http://schemas.microsoft.com/office/powerpoint/2010/main" val="51007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Bildquellen/Video</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158240"/>
            <a:ext cx="10387149"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a:t>
            </a:r>
            <a:r>
              <a:rPr lang="de-DE" sz="1400" dirty="0" err="1">
                <a:latin typeface="Arial" panose="020B0604020202020204" pitchFamily="34" charset="0"/>
                <a:cs typeface="Arial" panose="020B0604020202020204" pitchFamily="34" charset="0"/>
              </a:rPr>
              <a:t>Ritam</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Baishya</a:t>
            </a:r>
            <a:r>
              <a:rPr lang="de-DE" sz="1400" dirty="0">
                <a:latin typeface="Arial" panose="020B0604020202020204" pitchFamily="34" charset="0"/>
                <a:cs typeface="Arial" panose="020B0604020202020204" pitchFamily="34" charset="0"/>
              </a:rPr>
              <a:t> via unsplash.com (DL vom 03.09.2024)</a:t>
            </a:r>
          </a:p>
          <a:p>
            <a:r>
              <a:rPr lang="de-DE" sz="1400" dirty="0">
                <a:latin typeface="Arial" panose="020B0604020202020204" pitchFamily="34" charset="0"/>
                <a:cs typeface="Arial" panose="020B0604020202020204" pitchFamily="34" charset="0"/>
              </a:rPr>
              <a:t>Folie 3 Flagge Bayern, Bildarchiv Bayerischer Landtag</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2825950"/>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38200" y="3317969"/>
            <a:ext cx="10110651"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Bayerischer Landtag, Staatsflagge, in: </a:t>
            </a:r>
            <a:r>
              <a:rPr lang="de-DE" sz="1400" dirty="0">
                <a:latin typeface="Arial" panose="020B0604020202020204" pitchFamily="34" charset="0"/>
                <a:cs typeface="Arial" panose="020B0604020202020204" pitchFamily="34" charset="0"/>
                <a:hlinkClick r:id="rId2"/>
              </a:rPr>
              <a:t>https://www.bayern.landtag.de/parlament/staatssymbole/staatsflagge/</a:t>
            </a:r>
            <a:r>
              <a:rPr lang="de-DE" sz="1400" dirty="0">
                <a:latin typeface="Arial" panose="020B0604020202020204" pitchFamily="34" charset="0"/>
                <a:cs typeface="Arial" panose="020B0604020202020204" pitchFamily="34" charset="0"/>
              </a:rPr>
              <a:t> (DL vom 02.09.2024)</a:t>
            </a:r>
          </a:p>
        </p:txBody>
      </p:sp>
    </p:spTree>
    <p:extLst>
      <p:ext uri="{BB962C8B-B14F-4D97-AF65-F5344CB8AC3E}">
        <p14:creationId xmlns:p14="http://schemas.microsoft.com/office/powerpoint/2010/main" val="289360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Words>
  <Application>Microsoft Office PowerPoint</Application>
  <PresentationFormat>Breitbild</PresentationFormat>
  <Paragraphs>17</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Bildquellen/Video</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Alexandra</dc:creator>
  <cp:lastModifiedBy>Weber, Alexandra</cp:lastModifiedBy>
  <cp:revision>32</cp:revision>
  <dcterms:created xsi:type="dcterms:W3CDTF">2024-06-12T15:52:19Z</dcterms:created>
  <dcterms:modified xsi:type="dcterms:W3CDTF">2024-09-03T16:50:23Z</dcterms:modified>
</cp:coreProperties>
</file>