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7" r:id="rId4"/>
    <p:sldId id="259" r:id="rId5"/>
    <p:sldId id="260" r:id="rId6"/>
    <p:sldId id="261" r:id="rId7"/>
    <p:sldId id="262" r:id="rId8"/>
    <p:sldId id="273" r:id="rId9"/>
    <p:sldId id="274"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F40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E57A2-7619-F849-A11B-DC818E4F13AA}" v="1" dt="2024-07-21T16:23:22.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p:cViewPr varScale="1">
        <p:scale>
          <a:sx n="105" d="100"/>
          <a:sy n="105" d="100"/>
        </p:scale>
        <p:origin x="72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EBE52A-7365-1829-D121-130BC95FC707}"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Hier kann auch ggf. das Impulsvideo zu Artikel 1 (s. Verfassungsviertelstunde/Impulsvideos – Link: https://www.politischebildung.schule.bayern.de/verfassungsviertelstunde/impulsvideos/) herangezogen werden.</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03523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A15394-FC5A-E3A2-CFEB-E47CD70651BA}"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A15394-FC5A-E3A2-CFEB-E47CD70651BA}" type="slidenum">
              <a:rPr/>
              <a:t>4</a:t>
            </a:fld>
            <a:endParaRPr/>
          </a:p>
        </p:txBody>
      </p:sp>
    </p:spTree>
    <p:extLst>
      <p:ext uri="{BB962C8B-B14F-4D97-AF65-F5344CB8AC3E}">
        <p14:creationId xmlns:p14="http://schemas.microsoft.com/office/powerpoint/2010/main" val="317367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A15394-FC5A-E3A2-CFEB-E47CD70651BA}" type="slidenum">
              <a:rPr/>
              <a:t>5</a:t>
            </a:fld>
            <a:endParaRPr/>
          </a:p>
        </p:txBody>
      </p:sp>
    </p:spTree>
    <p:extLst>
      <p:ext uri="{BB962C8B-B14F-4D97-AF65-F5344CB8AC3E}">
        <p14:creationId xmlns:p14="http://schemas.microsoft.com/office/powerpoint/2010/main" val="30425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A15394-FC5A-E3A2-CFEB-E47CD70651BA}" type="slidenum">
              <a:rPr/>
              <a:t>6</a:t>
            </a:fld>
            <a:endParaRPr/>
          </a:p>
        </p:txBody>
      </p:sp>
    </p:spTree>
    <p:extLst>
      <p:ext uri="{BB962C8B-B14F-4D97-AF65-F5344CB8AC3E}">
        <p14:creationId xmlns:p14="http://schemas.microsoft.com/office/powerpoint/2010/main" val="272580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A15394-FC5A-E3A2-CFEB-E47CD70651BA}" type="slidenum">
              <a:rPr/>
              <a:t>7</a:t>
            </a:fld>
            <a:endParaRPr/>
          </a:p>
        </p:txBody>
      </p:sp>
    </p:spTree>
    <p:extLst>
      <p:ext uri="{BB962C8B-B14F-4D97-AF65-F5344CB8AC3E}">
        <p14:creationId xmlns:p14="http://schemas.microsoft.com/office/powerpoint/2010/main" val="265671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1825625"/>
            <a:ext cx="10515600" cy="4351338"/>
          </a:xfrm>
          <a:prstGeom prst="rect">
            <a:avLst/>
          </a:prstGeom>
        </p:spPr>
        <p:txBody>
          <a:bodyPr vert="eaVert"/>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a:prstGeom prst="rect">
            <a:avLst/>
          </a:prstGeo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a:prstGeom prst="rect">
            <a:avLst/>
          </a:prstGeom>
        </p:spPr>
        <p:txBody>
          <a:bodyPr vert="eaVert"/>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5" name="Datumsplatzhalter 4"/>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6" name="Fußzeilenplatzhalter 5"/>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7" name="Foliennummernplatzhalter 6"/>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a:prstGeom prst="rect">
            <a:avLst/>
          </a:prstGeo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p>
        </p:txBody>
      </p:sp>
      <p:sp>
        <p:nvSpPr>
          <p:cNvPr id="4" name="Inhaltsplatzhalter 3"/>
          <p:cNvSpPr>
            <a:spLocks noGrp="1"/>
          </p:cNvSpPr>
          <p:nvPr>
            <p:ph sz="half" idx="2"/>
          </p:nvPr>
        </p:nvSpPr>
        <p:spPr bwMode="auto">
          <a:xfrm>
            <a:off x="839788" y="2505074"/>
            <a:ext cx="5157787" cy="3684588"/>
          </a:xfrm>
          <a:prstGeom prst="rect">
            <a:avLst/>
          </a:prstGeom>
        </p:spPr>
        <p:txBody>
          <a:body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p>
        </p:txBody>
      </p:sp>
      <p:sp>
        <p:nvSpPr>
          <p:cNvPr id="6" name="Inhaltsplatzhalter 5"/>
          <p:cNvSpPr>
            <a:spLocks noGrp="1"/>
          </p:cNvSpPr>
          <p:nvPr>
            <p:ph sz="quarter" idx="4"/>
          </p:nvPr>
        </p:nvSpPr>
        <p:spPr bwMode="auto">
          <a:xfrm>
            <a:off x="6172200" y="2505074"/>
            <a:ext cx="5183188" cy="3684588"/>
          </a:xfrm>
          <a:prstGeom prst="rect">
            <a:avLst/>
          </a:prstGeom>
        </p:spPr>
        <p:txBody>
          <a:body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7" name="Datumsplatzhalter 6"/>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8" name="Fußzeilenplatzhalter 7"/>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9" name="Foliennummernplatzhalter 8"/>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p>
            <a:pPr>
              <a:defRPr/>
            </a:pPr>
            <a:r>
              <a:rPr lang="de-DE"/>
              <a:t>Mastertitelformat bearbeiten</a:t>
            </a:r>
            <a:endParaRPr/>
          </a:p>
        </p:txBody>
      </p:sp>
      <p:sp>
        <p:nvSpPr>
          <p:cNvPr id="3" name="Datumsplatzhalter 2"/>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4" name="Fußzeilenplatzhalter 3"/>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5" name="Foliennummernplatzhalter 4"/>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3" name="Fußzeilenplatzhalter 2"/>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4" name="Foliennummernplatzhalter 3"/>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a:prstGeom prst="rect">
            <a:avLst/>
          </a:prstGeo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p>
        </p:txBody>
      </p:sp>
      <p:sp>
        <p:nvSpPr>
          <p:cNvPr id="5" name="Datumsplatzhalter 4"/>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6" name="Fußzeilenplatzhalter 5"/>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7" name="Foliennummernplatzhalter 6"/>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a:prstGeom prst="rect">
            <a:avLst/>
          </a:prstGeo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p>
        </p:txBody>
      </p:sp>
      <p:sp>
        <p:nvSpPr>
          <p:cNvPr id="4" name="Textplatzhalter 3"/>
          <p:cNvSpPr>
            <a:spLocks noGrp="1"/>
          </p:cNvSpPr>
          <p:nvPr>
            <p:ph type="body" sz="half" idx="2"/>
          </p:nvPr>
        </p:nvSpPr>
        <p:spPr bwMode="auto">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p>
        </p:txBody>
      </p:sp>
      <p:sp>
        <p:nvSpPr>
          <p:cNvPr id="5" name="Datumsplatzhalter 4"/>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04.09.2024</a:t>
            </a:fld>
            <a:endParaRPr lang="de-DE"/>
          </a:p>
        </p:txBody>
      </p:sp>
      <p:sp>
        <p:nvSpPr>
          <p:cNvPr id="6" name="Fußzeilenplatzhalter 5"/>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7" name="Foliennummernplatzhalter 6"/>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13">
            <a:extLst>
              <a:ext uri="{96DAC541-7B7A-43D3-8B79-37D633B846F1}">
                <asvg:svgBlip xmlns:asvg="http://schemas.microsoft.com/office/drawing/2016/SVG/main" r:embed="rId14"/>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7"/>
          <a:stretch/>
        </p:blipFill>
        <p:spPr bwMode="auto">
          <a:xfrm>
            <a:off x="6940684" y="6327194"/>
            <a:ext cx="4912333" cy="466878"/>
          </a:xfrm>
          <a:prstGeom prst="rect">
            <a:avLst/>
          </a:prstGeom>
        </p:spPr>
      </p:pic>
      <p:pic>
        <p:nvPicPr>
          <p:cNvPr id="6" name="Grafik 5">
            <a:extLst>
              <a:ext uri="{FF2B5EF4-FFF2-40B4-BE49-F238E27FC236}">
                <a16:creationId xmlns:a16="http://schemas.microsoft.com/office/drawing/2014/main" id="{86831B91-7D9F-430F-BB7B-C96F89E4D34F}"/>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383886" y="6399068"/>
            <a:ext cx="266700" cy="2667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800">
          <a:solidFill>
            <a:schemeClr val="tx1"/>
          </a:solidFill>
          <a:latin typeface="+mn-lt"/>
          <a:ea typeface="+mn-ea"/>
          <a:cs typeface="+mn-cs"/>
        </a:defRPr>
      </a:lvl1pPr>
      <a:lvl2pPr marL="685800" indent="-228600" algn="l" defTabSz="914400" eaLnBrk="1" hangingPunct="1">
        <a:lnSpc>
          <a:spcPct val="90000"/>
        </a:lnSpc>
        <a:spcBef>
          <a:spcPts val="500"/>
        </a:spcBef>
        <a:buFont typeface="Arial"/>
        <a:buChar char="•"/>
        <a:defRPr sz="2400">
          <a:solidFill>
            <a:schemeClr val="tx1"/>
          </a:solidFill>
          <a:latin typeface="+mn-lt"/>
          <a:ea typeface="+mn-ea"/>
          <a:cs typeface="+mn-cs"/>
        </a:defRPr>
      </a:lvl2pPr>
      <a:lvl3pPr marL="1143000" indent="-228600" algn="l" defTabSz="914400" eaLnBrk="1" hangingPunct="1">
        <a:lnSpc>
          <a:spcPct val="90000"/>
        </a:lnSpc>
        <a:spcBef>
          <a:spcPts val="500"/>
        </a:spcBef>
        <a:buFont typeface="Arial"/>
        <a:buChar char="•"/>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de/fotos/frau-steht-vor-kindern-N_aihp118p8" TargetMode="External"/><Relationship Id="rId2" Type="http://schemas.openxmlformats.org/officeDocument/2006/relationships/hyperlink" Target="https://unsplash.com/de/fotos/mann-und-frau-sitzen-auf-stuhlen-zFSo6bnZJTw" TargetMode="External"/><Relationship Id="rId1" Type="http://schemas.openxmlformats.org/officeDocument/2006/relationships/slideLayout" Target="../slideLayouts/slideLayout2.xml"/><Relationship Id="rId5" Type="http://schemas.openxmlformats.org/officeDocument/2006/relationships/hyperlink" Target="https://www.bpb.de/kurz-knapp/lexika/das-junge-politik-lexikon/321468/wuerde-menschenwuerde/" TargetMode="External"/><Relationship Id="rId4" Type="http://schemas.openxmlformats.org/officeDocument/2006/relationships/hyperlink" Target="https://www.grundrechte-fibel.de/artikel1-menschenwuer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01D1EE2-596F-4E25-9078-1FC6D60BC7D9}"/>
              </a:ext>
            </a:extLst>
          </p:cNvPr>
          <p:cNvPicPr>
            <a:picLocks noChangeAspect="1"/>
          </p:cNvPicPr>
          <p:nvPr/>
        </p:nvPicPr>
        <p:blipFill>
          <a:blip r:embed="rId3"/>
          <a:stretch>
            <a:fillRect/>
          </a:stretch>
        </p:blipFill>
        <p:spPr>
          <a:xfrm>
            <a:off x="2137514" y="2456701"/>
            <a:ext cx="7911368" cy="3934671"/>
          </a:xfrm>
          <a:prstGeom prst="rect">
            <a:avLst/>
          </a:prstGeom>
        </p:spPr>
      </p:pic>
      <p:sp>
        <p:nvSpPr>
          <p:cNvPr id="2" name="Titel 1">
            <a:extLst>
              <a:ext uri="{FF2B5EF4-FFF2-40B4-BE49-F238E27FC236}">
                <a16:creationId xmlns:a16="http://schemas.microsoft.com/office/drawing/2014/main" id="{DEB95752-E69C-7945-E77F-5DD52A5195DA}"/>
              </a:ext>
            </a:extLst>
          </p:cNvPr>
          <p:cNvSpPr>
            <a:spLocks noGrp="1"/>
          </p:cNvSpPr>
          <p:nvPr>
            <p:ph type="title"/>
          </p:nvPr>
        </p:nvSpPr>
        <p:spPr>
          <a:xfrm>
            <a:off x="838200" y="365126"/>
            <a:ext cx="10515600" cy="938158"/>
          </a:xfrm>
          <a:solidFill>
            <a:srgbClr val="7030A0"/>
          </a:solidFill>
        </p:spPr>
        <p:style>
          <a:lnRef idx="0">
            <a:schemeClr val="accent1"/>
          </a:lnRef>
          <a:fillRef idx="3">
            <a:schemeClr val="accent1"/>
          </a:fillRef>
          <a:effectRef idx="3">
            <a:schemeClr val="accent1"/>
          </a:effectRef>
          <a:fontRef idx="minor">
            <a:schemeClr val="lt1"/>
          </a:fontRef>
        </p:style>
        <p:txBody>
          <a:bodyPr/>
          <a:lstStyle/>
          <a:p>
            <a:pPr algn="ctr"/>
            <a:r>
              <a:rPr lang="de-DE" sz="3200" dirty="0">
                <a:solidFill>
                  <a:schemeClr val="bg1"/>
                </a:solidFill>
                <a:latin typeface="+mn-ea"/>
                <a:ea typeface="+mn-ea"/>
              </a:rPr>
              <a:t>Artikel 1 Abs. 1 des Grundgesetzes</a:t>
            </a:r>
            <a:br>
              <a:rPr lang="de-DE" sz="3200" dirty="0">
                <a:solidFill>
                  <a:schemeClr val="bg1"/>
                </a:solidFill>
                <a:latin typeface="+mn-ea"/>
                <a:ea typeface="+mn-ea"/>
              </a:rPr>
            </a:br>
            <a:r>
              <a:rPr lang="de-DE" sz="3200" dirty="0">
                <a:solidFill>
                  <a:schemeClr val="bg1"/>
                </a:solidFill>
                <a:latin typeface="+mn-ea"/>
                <a:ea typeface="+mn-ea"/>
              </a:rPr>
              <a:t>- der wichtigste Artikel</a:t>
            </a:r>
          </a:p>
        </p:txBody>
      </p:sp>
      <p:sp>
        <p:nvSpPr>
          <p:cNvPr id="3" name="Inhaltsplatzhalter 2">
            <a:extLst>
              <a:ext uri="{FF2B5EF4-FFF2-40B4-BE49-F238E27FC236}">
                <a16:creationId xmlns:a16="http://schemas.microsoft.com/office/drawing/2014/main" id="{AC23DA5B-11C0-D22D-B554-A061FE50B373}"/>
              </a:ext>
            </a:extLst>
          </p:cNvPr>
          <p:cNvSpPr>
            <a:spLocks noGrp="1"/>
          </p:cNvSpPr>
          <p:nvPr>
            <p:ph idx="1"/>
          </p:nvPr>
        </p:nvSpPr>
        <p:spPr>
          <a:xfrm>
            <a:off x="838200" y="1594023"/>
            <a:ext cx="10515600" cy="1631091"/>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lgn="just">
              <a:buNone/>
            </a:pPr>
            <a:r>
              <a:rPr lang="de-DE" sz="3200" b="0" i="0" u="none" strike="noStrike" dirty="0">
                <a:solidFill>
                  <a:srgbClr val="000000"/>
                </a:solidFill>
                <a:effectLst/>
                <a:latin typeface="Arial" panose="020B0604020202020204" pitchFamily="34" charset="0"/>
              </a:rPr>
              <a:t>(1) Die </a:t>
            </a:r>
            <a:r>
              <a:rPr lang="de-DE" sz="3200" b="1" i="0" u="none" strike="noStrike" dirty="0">
                <a:solidFill>
                  <a:srgbClr val="000000"/>
                </a:solidFill>
                <a:effectLst/>
                <a:latin typeface="Arial" panose="020B0604020202020204" pitchFamily="34" charset="0"/>
              </a:rPr>
              <a:t>Würde des Menschen </a:t>
            </a:r>
            <a:r>
              <a:rPr lang="de-DE" sz="3200" b="0" i="0" u="none" strike="noStrike" dirty="0">
                <a:solidFill>
                  <a:srgbClr val="000000"/>
                </a:solidFill>
                <a:effectLst/>
                <a:latin typeface="Arial" panose="020B0604020202020204" pitchFamily="34" charset="0"/>
              </a:rPr>
              <a:t>ist unantastbar. Sie zu achten und zu schützen ist Verpflichtung aller staatlichen Gewalt.</a:t>
            </a:r>
            <a:endParaRPr lang="de-DE" sz="3200" dirty="0">
              <a:latin typeface="+mj-ea"/>
              <a:ea typeface="+mj-ea"/>
            </a:endParaRPr>
          </a:p>
        </p:txBody>
      </p:sp>
      <p:sp>
        <p:nvSpPr>
          <p:cNvPr id="8" name="Rechteck 7">
            <a:extLst>
              <a:ext uri="{FF2B5EF4-FFF2-40B4-BE49-F238E27FC236}">
                <a16:creationId xmlns:a16="http://schemas.microsoft.com/office/drawing/2014/main" id="{CED33128-92C5-49D2-819E-513B8222E3F2}"/>
              </a:ext>
            </a:extLst>
          </p:cNvPr>
          <p:cNvSpPr/>
          <p:nvPr/>
        </p:nvSpPr>
        <p:spPr>
          <a:xfrm>
            <a:off x="4136039" y="3718460"/>
            <a:ext cx="2826416" cy="1569660"/>
          </a:xfrm>
          <a:prstGeom prst="rect">
            <a:avLst/>
          </a:prstGeom>
        </p:spPr>
        <p:txBody>
          <a:bodyPr wrap="none">
            <a:spAutoFit/>
          </a:bodyPr>
          <a:lstStyle/>
          <a:p>
            <a:pPr algn="ctr"/>
            <a:r>
              <a:rPr lang="de-DE" sz="3200" dirty="0">
                <a:latin typeface="Arial" panose="020B0604020202020204" pitchFamily="34" charset="0"/>
                <a:cs typeface="Arial" panose="020B0604020202020204" pitchFamily="34" charset="0"/>
              </a:rPr>
              <a:t>Was bedeutet </a:t>
            </a:r>
          </a:p>
          <a:p>
            <a:pPr algn="ctr"/>
            <a:r>
              <a:rPr lang="de-DE" sz="3200" dirty="0">
                <a:latin typeface="Arial" panose="020B0604020202020204" pitchFamily="34" charset="0"/>
                <a:cs typeface="Arial" panose="020B0604020202020204" pitchFamily="34" charset="0"/>
              </a:rPr>
              <a:t>eigentlich </a:t>
            </a:r>
          </a:p>
          <a:p>
            <a:pPr algn="ctr"/>
            <a:r>
              <a:rPr lang="de-DE" sz="3200" dirty="0">
                <a:latin typeface="Arial" panose="020B0604020202020204" pitchFamily="34" charset="0"/>
                <a:cs typeface="Arial" panose="020B0604020202020204" pitchFamily="34" charset="0"/>
              </a:rPr>
              <a:t>„Würde“?</a:t>
            </a:r>
          </a:p>
        </p:txBody>
      </p:sp>
    </p:spTree>
    <p:extLst>
      <p:ext uri="{BB962C8B-B14F-4D97-AF65-F5344CB8AC3E}">
        <p14:creationId xmlns:p14="http://schemas.microsoft.com/office/powerpoint/2010/main" val="300729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a:extLst>
              <a:ext uri="{FF2B5EF4-FFF2-40B4-BE49-F238E27FC236}">
                <a16:creationId xmlns:a16="http://schemas.microsoft.com/office/drawing/2014/main" id="{B48FC7DE-AE03-6C02-2DAE-32B747545A4E}"/>
              </a:ext>
            </a:extLst>
          </p:cNvPr>
          <p:cNvSpPr/>
          <p:nvPr/>
        </p:nvSpPr>
        <p:spPr>
          <a:xfrm>
            <a:off x="531341" y="321276"/>
            <a:ext cx="11306432" cy="100089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die Würde verletzt? Ja oder nein?</a:t>
            </a:r>
          </a:p>
        </p:txBody>
      </p:sp>
      <p:sp>
        <p:nvSpPr>
          <p:cNvPr id="4" name="Textfeld 3">
            <a:extLst>
              <a:ext uri="{FF2B5EF4-FFF2-40B4-BE49-F238E27FC236}">
                <a16:creationId xmlns:a16="http://schemas.microsoft.com/office/drawing/2014/main" id="{6915F5A6-99F9-1AA0-77A4-6811560F5AEC}"/>
              </a:ext>
            </a:extLst>
          </p:cNvPr>
          <p:cNvSpPr txBox="1"/>
          <p:nvPr/>
        </p:nvSpPr>
        <p:spPr>
          <a:xfrm>
            <a:off x="531341" y="1550773"/>
            <a:ext cx="4843848" cy="4031873"/>
          </a:xfrm>
          <a:prstGeom prst="rect">
            <a:avLst/>
          </a:prstGeom>
          <a:noFill/>
        </p:spPr>
        <p:txBody>
          <a:bodyPr wrap="square" rtlCol="0">
            <a:spAutoFit/>
          </a:bodyPr>
          <a:lstStyle/>
          <a:p>
            <a:r>
              <a:rPr lang="de-DE" sz="3200" b="1" dirty="0">
                <a:solidFill>
                  <a:srgbClr val="FF2F92"/>
                </a:solidFill>
                <a:latin typeface="+mn-ea"/>
              </a:rPr>
              <a:t>Fall 1: </a:t>
            </a:r>
          </a:p>
          <a:p>
            <a:r>
              <a:rPr lang="de-DE" sz="2800" dirty="0">
                <a:latin typeface="+mn-ea"/>
              </a:rPr>
              <a:t>Ferhad wird von seinen Mitschülern aus der Klasse 6b in der Pause oder nach der Schule beleidigt. Die Mitschüler machen sich darüber lustig, dass seine Familie Wurzeln in einem anderen Land hat. </a:t>
            </a:r>
          </a:p>
        </p:txBody>
      </p:sp>
      <p:pic>
        <p:nvPicPr>
          <p:cNvPr id="6" name="Grafik 5">
            <a:extLst>
              <a:ext uri="{FF2B5EF4-FFF2-40B4-BE49-F238E27FC236}">
                <a16:creationId xmlns:a16="http://schemas.microsoft.com/office/drawing/2014/main" id="{0DCB9596-93E2-4571-96CF-0DA699023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872" y="1633728"/>
            <a:ext cx="6505956" cy="43373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a:extLst>
              <a:ext uri="{FF2B5EF4-FFF2-40B4-BE49-F238E27FC236}">
                <a16:creationId xmlns:a16="http://schemas.microsoft.com/office/drawing/2014/main" id="{B48FC7DE-AE03-6C02-2DAE-32B747545A4E}"/>
              </a:ext>
            </a:extLst>
          </p:cNvPr>
          <p:cNvSpPr/>
          <p:nvPr/>
        </p:nvSpPr>
        <p:spPr>
          <a:xfrm>
            <a:off x="531341" y="321276"/>
            <a:ext cx="11306432" cy="100089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die Würde verletzt? Ja oder nein?</a:t>
            </a:r>
          </a:p>
        </p:txBody>
      </p:sp>
      <p:sp>
        <p:nvSpPr>
          <p:cNvPr id="4" name="Textfeld 3">
            <a:extLst>
              <a:ext uri="{FF2B5EF4-FFF2-40B4-BE49-F238E27FC236}">
                <a16:creationId xmlns:a16="http://schemas.microsoft.com/office/drawing/2014/main" id="{6915F5A6-99F9-1AA0-77A4-6811560F5AEC}"/>
              </a:ext>
            </a:extLst>
          </p:cNvPr>
          <p:cNvSpPr txBox="1"/>
          <p:nvPr/>
        </p:nvSpPr>
        <p:spPr>
          <a:xfrm>
            <a:off x="531341" y="1550773"/>
            <a:ext cx="4388131" cy="3970318"/>
          </a:xfrm>
          <a:prstGeom prst="rect">
            <a:avLst/>
          </a:prstGeom>
          <a:noFill/>
        </p:spPr>
        <p:txBody>
          <a:bodyPr wrap="square" rtlCol="0">
            <a:spAutoFit/>
          </a:bodyPr>
          <a:lstStyle/>
          <a:p>
            <a:r>
              <a:rPr lang="de-DE" sz="2800" b="1" dirty="0">
                <a:solidFill>
                  <a:srgbClr val="FF2F92"/>
                </a:solidFill>
                <a:latin typeface="+mn-ea"/>
              </a:rPr>
              <a:t>Fall 2: </a:t>
            </a:r>
          </a:p>
          <a:p>
            <a:r>
              <a:rPr lang="de-DE" sz="2800" dirty="0">
                <a:latin typeface="+mn-ea"/>
              </a:rPr>
              <a:t>Der Mathelehrer Herr Fischer gibt der Klasse 6b einige Hausaufgaben auf. Einige Mitschüler stöhnen auf und beschweren sich, dass sie den ganzen Nachmittag daran sitzen werden. </a:t>
            </a:r>
          </a:p>
        </p:txBody>
      </p:sp>
      <p:pic>
        <p:nvPicPr>
          <p:cNvPr id="3074" name="Picture 2" descr="Mann und Frau sitzen auf Stühlen">
            <a:extLst>
              <a:ext uri="{FF2B5EF4-FFF2-40B4-BE49-F238E27FC236}">
                <a16:creationId xmlns:a16="http://schemas.microsoft.com/office/drawing/2014/main" id="{931E062E-DB6E-B05B-3986-F66D621DE4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412" y="1553862"/>
            <a:ext cx="6613248" cy="411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6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a:extLst>
              <a:ext uri="{FF2B5EF4-FFF2-40B4-BE49-F238E27FC236}">
                <a16:creationId xmlns:a16="http://schemas.microsoft.com/office/drawing/2014/main" id="{B48FC7DE-AE03-6C02-2DAE-32B747545A4E}"/>
              </a:ext>
            </a:extLst>
          </p:cNvPr>
          <p:cNvSpPr/>
          <p:nvPr/>
        </p:nvSpPr>
        <p:spPr>
          <a:xfrm>
            <a:off x="531341" y="321276"/>
            <a:ext cx="11306432" cy="100089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die Würde verletzt? Ja oder nein?</a:t>
            </a:r>
          </a:p>
        </p:txBody>
      </p:sp>
      <p:sp>
        <p:nvSpPr>
          <p:cNvPr id="4" name="Textfeld 3">
            <a:extLst>
              <a:ext uri="{FF2B5EF4-FFF2-40B4-BE49-F238E27FC236}">
                <a16:creationId xmlns:a16="http://schemas.microsoft.com/office/drawing/2014/main" id="{6915F5A6-99F9-1AA0-77A4-6811560F5AEC}"/>
              </a:ext>
            </a:extLst>
          </p:cNvPr>
          <p:cNvSpPr txBox="1"/>
          <p:nvPr/>
        </p:nvSpPr>
        <p:spPr>
          <a:xfrm>
            <a:off x="531341" y="1550773"/>
            <a:ext cx="4314979" cy="3108543"/>
          </a:xfrm>
          <a:prstGeom prst="rect">
            <a:avLst/>
          </a:prstGeom>
          <a:noFill/>
        </p:spPr>
        <p:txBody>
          <a:bodyPr wrap="square" rtlCol="0">
            <a:spAutoFit/>
          </a:bodyPr>
          <a:lstStyle/>
          <a:p>
            <a:r>
              <a:rPr lang="de-DE" sz="2800" b="1" dirty="0">
                <a:solidFill>
                  <a:srgbClr val="FF2F92"/>
                </a:solidFill>
                <a:latin typeface="+mn-ea"/>
              </a:rPr>
              <a:t>Fall 3: </a:t>
            </a:r>
          </a:p>
          <a:p>
            <a:r>
              <a:rPr lang="de-DE" sz="2800" dirty="0">
                <a:latin typeface="+mn-ea"/>
              </a:rPr>
              <a:t>In einem Streit schubst Fabian seinen Mitschüler Philipp absichtlich so heftig, dass dieser stolpert und sich am Knie verletzt. </a:t>
            </a:r>
          </a:p>
        </p:txBody>
      </p:sp>
      <p:pic>
        <p:nvPicPr>
          <p:cNvPr id="6" name="Grafik 5">
            <a:extLst>
              <a:ext uri="{FF2B5EF4-FFF2-40B4-BE49-F238E27FC236}">
                <a16:creationId xmlns:a16="http://schemas.microsoft.com/office/drawing/2014/main" id="{C3ECB82D-76D7-48FE-ACDF-5E729D570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016" y="1670304"/>
            <a:ext cx="6478524" cy="4319016"/>
          </a:xfrm>
          <a:prstGeom prst="rect">
            <a:avLst/>
          </a:prstGeom>
        </p:spPr>
      </p:pic>
    </p:spTree>
    <p:extLst>
      <p:ext uri="{BB962C8B-B14F-4D97-AF65-F5344CB8AC3E}">
        <p14:creationId xmlns:p14="http://schemas.microsoft.com/office/powerpoint/2010/main" val="405727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a:extLst>
              <a:ext uri="{FF2B5EF4-FFF2-40B4-BE49-F238E27FC236}">
                <a16:creationId xmlns:a16="http://schemas.microsoft.com/office/drawing/2014/main" id="{B48FC7DE-AE03-6C02-2DAE-32B747545A4E}"/>
              </a:ext>
            </a:extLst>
          </p:cNvPr>
          <p:cNvSpPr/>
          <p:nvPr/>
        </p:nvSpPr>
        <p:spPr>
          <a:xfrm>
            <a:off x="531341" y="321276"/>
            <a:ext cx="11306432" cy="100089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die Würde verletzt? Ja oder nein?</a:t>
            </a:r>
          </a:p>
        </p:txBody>
      </p:sp>
      <p:sp>
        <p:nvSpPr>
          <p:cNvPr id="4" name="Textfeld 3">
            <a:extLst>
              <a:ext uri="{FF2B5EF4-FFF2-40B4-BE49-F238E27FC236}">
                <a16:creationId xmlns:a16="http://schemas.microsoft.com/office/drawing/2014/main" id="{6915F5A6-99F9-1AA0-77A4-6811560F5AEC}"/>
              </a:ext>
            </a:extLst>
          </p:cNvPr>
          <p:cNvSpPr txBox="1"/>
          <p:nvPr/>
        </p:nvSpPr>
        <p:spPr>
          <a:xfrm>
            <a:off x="531341" y="1550773"/>
            <a:ext cx="4324123" cy="3539430"/>
          </a:xfrm>
          <a:prstGeom prst="rect">
            <a:avLst/>
          </a:prstGeom>
          <a:noFill/>
        </p:spPr>
        <p:txBody>
          <a:bodyPr wrap="square" rtlCol="0">
            <a:spAutoFit/>
          </a:bodyPr>
          <a:lstStyle/>
          <a:p>
            <a:r>
              <a:rPr lang="de-DE" sz="2800" b="1" dirty="0">
                <a:solidFill>
                  <a:srgbClr val="FF2F92"/>
                </a:solidFill>
                <a:latin typeface="+mn-ea"/>
              </a:rPr>
              <a:t>Fall 4: </a:t>
            </a:r>
            <a:endParaRPr lang="de-DE" sz="2800" dirty="0">
              <a:latin typeface="+mn-ea"/>
            </a:endParaRPr>
          </a:p>
          <a:p>
            <a:r>
              <a:rPr lang="de-DE" sz="2800" dirty="0">
                <a:latin typeface="+mn-ea"/>
              </a:rPr>
              <a:t>Da Basti im Unterricht mit Papierkügelchen geworfen hat, fordert ihn seine Klassenlehrerin Frau Yilmaz dazu auf, im Klassenzimmer zu kehren. </a:t>
            </a:r>
          </a:p>
        </p:txBody>
      </p:sp>
      <p:pic>
        <p:nvPicPr>
          <p:cNvPr id="7170" name="Picture 2" descr="Frau steht vor Kindern">
            <a:extLst>
              <a:ext uri="{FF2B5EF4-FFF2-40B4-BE49-F238E27FC236}">
                <a16:creationId xmlns:a16="http://schemas.microsoft.com/office/drawing/2014/main" id="{C270BE38-ADAE-1EAF-E381-17F8C7181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850" y="1463044"/>
            <a:ext cx="6528809" cy="435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6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bgerundetes Rechteck 1">
            <a:extLst>
              <a:ext uri="{FF2B5EF4-FFF2-40B4-BE49-F238E27FC236}">
                <a16:creationId xmlns:a16="http://schemas.microsoft.com/office/drawing/2014/main" id="{B48FC7DE-AE03-6C02-2DAE-32B747545A4E}"/>
              </a:ext>
            </a:extLst>
          </p:cNvPr>
          <p:cNvSpPr/>
          <p:nvPr/>
        </p:nvSpPr>
        <p:spPr>
          <a:xfrm>
            <a:off x="531341" y="321276"/>
            <a:ext cx="11306432" cy="100089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die Würde verletzt? Ja oder nein?</a:t>
            </a:r>
          </a:p>
        </p:txBody>
      </p:sp>
      <p:sp>
        <p:nvSpPr>
          <p:cNvPr id="4" name="Textfeld 3">
            <a:extLst>
              <a:ext uri="{FF2B5EF4-FFF2-40B4-BE49-F238E27FC236}">
                <a16:creationId xmlns:a16="http://schemas.microsoft.com/office/drawing/2014/main" id="{6915F5A6-99F9-1AA0-77A4-6811560F5AEC}"/>
              </a:ext>
            </a:extLst>
          </p:cNvPr>
          <p:cNvSpPr txBox="1"/>
          <p:nvPr/>
        </p:nvSpPr>
        <p:spPr>
          <a:xfrm>
            <a:off x="531341" y="1550773"/>
            <a:ext cx="4843848" cy="3539430"/>
          </a:xfrm>
          <a:prstGeom prst="rect">
            <a:avLst/>
          </a:prstGeom>
          <a:noFill/>
        </p:spPr>
        <p:txBody>
          <a:bodyPr wrap="square" rtlCol="0">
            <a:spAutoFit/>
          </a:bodyPr>
          <a:lstStyle/>
          <a:p>
            <a:r>
              <a:rPr lang="de-DE" sz="2800" b="1" dirty="0">
                <a:solidFill>
                  <a:srgbClr val="FF2F92"/>
                </a:solidFill>
                <a:latin typeface="+mn-ea"/>
              </a:rPr>
              <a:t>Fall 5: </a:t>
            </a:r>
            <a:endParaRPr lang="de-DE" sz="2800" dirty="0">
              <a:latin typeface="+mn-ea"/>
            </a:endParaRPr>
          </a:p>
          <a:p>
            <a:r>
              <a:rPr lang="de-DE" sz="2800" dirty="0">
                <a:latin typeface="+mn-ea"/>
              </a:rPr>
              <a:t>Weil Josephine nicht immer die Klamotten der Marken trägt, die gerade im Trend sind, wird sie von ihren Mitschülern häufig ausgeschlossen und gehänselt. </a:t>
            </a:r>
          </a:p>
        </p:txBody>
      </p:sp>
      <p:pic>
        <p:nvPicPr>
          <p:cNvPr id="6" name="Grafik 5">
            <a:extLst>
              <a:ext uri="{FF2B5EF4-FFF2-40B4-BE49-F238E27FC236}">
                <a16:creationId xmlns:a16="http://schemas.microsoft.com/office/drawing/2014/main" id="{7E12A131-70C2-42B6-9807-822A73AAE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168" y="1642872"/>
            <a:ext cx="6341364" cy="4227576"/>
          </a:xfrm>
          <a:prstGeom prst="rect">
            <a:avLst/>
          </a:prstGeom>
        </p:spPr>
      </p:pic>
    </p:spTree>
    <p:extLst>
      <p:ext uri="{BB962C8B-B14F-4D97-AF65-F5344CB8AC3E}">
        <p14:creationId xmlns:p14="http://schemas.microsoft.com/office/powerpoint/2010/main" val="34531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Bildquellen/Video</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158240"/>
            <a:ext cx="10219441" cy="2062103"/>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Bild von </a:t>
            </a:r>
            <a:r>
              <a:rPr lang="de-DE" sz="1400" dirty="0" err="1">
                <a:latin typeface="Arial" panose="020B0604020202020204" pitchFamily="34" charset="0"/>
                <a:cs typeface="Arial" panose="020B0604020202020204" pitchFamily="34" charset="0"/>
              </a:rPr>
              <a:t>starline</a:t>
            </a:r>
            <a:r>
              <a:rPr lang="de-DE" sz="1400" dirty="0">
                <a:latin typeface="Arial" panose="020B0604020202020204" pitchFamily="34" charset="0"/>
                <a:cs typeface="Arial" panose="020B0604020202020204" pitchFamily="34" charset="0"/>
              </a:rPr>
              <a:t> auf </a:t>
            </a:r>
            <a:r>
              <a:rPr lang="de-DE" sz="1400" dirty="0" err="1">
                <a:latin typeface="Arial" panose="020B0604020202020204" pitchFamily="34" charset="0"/>
                <a:cs typeface="Arial" panose="020B0604020202020204" pitchFamily="34" charset="0"/>
              </a:rPr>
              <a:t>Freepik</a:t>
            </a:r>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Folie 3 ©istockphoto.com/1001596936</a:t>
            </a:r>
          </a:p>
          <a:p>
            <a:r>
              <a:rPr lang="de-DE" sz="1400" dirty="0">
                <a:latin typeface="Arial" panose="020B0604020202020204" pitchFamily="34" charset="0"/>
                <a:cs typeface="Arial" panose="020B0604020202020204" pitchFamily="34" charset="0"/>
              </a:rPr>
              <a:t>Folie 4 Kenny </a:t>
            </a:r>
            <a:r>
              <a:rPr lang="de-DE" sz="1400" dirty="0" err="1">
                <a:latin typeface="Arial" panose="020B0604020202020204" pitchFamily="34" charset="0"/>
                <a:cs typeface="Arial" panose="020B0604020202020204" pitchFamily="34" charset="0"/>
              </a:rPr>
              <a:t>Eliason</a:t>
            </a:r>
            <a:r>
              <a:rPr lang="de-DE" sz="1400" dirty="0">
                <a:latin typeface="Arial" panose="020B0604020202020204" pitchFamily="34" charset="0"/>
                <a:cs typeface="Arial" panose="020B0604020202020204" pitchFamily="34" charset="0"/>
              </a:rPr>
              <a:t>, veröffentlicht am 27.10.2017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Link: </a:t>
            </a:r>
            <a:r>
              <a:rPr lang="de-DE" sz="1400" dirty="0">
                <a:latin typeface="Arial" panose="020B0604020202020204" pitchFamily="34" charset="0"/>
                <a:cs typeface="Arial" panose="020B0604020202020204" pitchFamily="34" charset="0"/>
                <a:hlinkClick r:id="rId2"/>
              </a:rPr>
              <a:t>https://unsplash.com/de/fotos/mann-und-frau-sitzen-auf-stuhlen-zFSo6bnZJTw</a:t>
            </a:r>
            <a:r>
              <a:rPr lang="de-DE" sz="1400" dirty="0">
                <a:latin typeface="Arial" panose="020B0604020202020204" pitchFamily="34" charset="0"/>
                <a:cs typeface="Arial" panose="020B0604020202020204" pitchFamily="34" charset="0"/>
              </a:rPr>
              <a:t> (zuletzt abgerufen am 21.07.2024)</a:t>
            </a:r>
          </a:p>
          <a:p>
            <a:r>
              <a:rPr lang="de-DE" sz="1400" dirty="0">
                <a:latin typeface="Arial" panose="020B0604020202020204" pitchFamily="34" charset="0"/>
                <a:cs typeface="Arial" panose="020B0604020202020204" pitchFamily="34" charset="0"/>
              </a:rPr>
              <a:t>Folie 5 ©istockphoto.com/490739303</a:t>
            </a:r>
          </a:p>
          <a:p>
            <a:r>
              <a:rPr lang="de-DE" sz="1400" dirty="0">
                <a:latin typeface="Arial" panose="020B0604020202020204" pitchFamily="34" charset="0"/>
                <a:cs typeface="Arial" panose="020B0604020202020204" pitchFamily="34" charset="0"/>
              </a:rPr>
              <a:t>Folie 6 Urheber: National Cancer Institute, veröffentlicht am 01.01.2020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Link: </a:t>
            </a:r>
            <a:r>
              <a:rPr lang="de-DE" sz="1400" dirty="0">
                <a:latin typeface="Arial" panose="020B0604020202020204" pitchFamily="34" charset="0"/>
                <a:cs typeface="Arial" panose="020B0604020202020204" pitchFamily="34" charset="0"/>
                <a:hlinkClick r:id="rId3"/>
              </a:rPr>
              <a:t>https://unsplash.com/de/fotos/frau-steht-vor-kindern-N_aihp118p8</a:t>
            </a:r>
            <a:r>
              <a:rPr lang="de-DE" sz="1400" dirty="0">
                <a:latin typeface="Arial" panose="020B0604020202020204" pitchFamily="34" charset="0"/>
                <a:cs typeface="Arial" panose="020B0604020202020204" pitchFamily="34" charset="0"/>
              </a:rPr>
              <a:t>  (zuletzt abgerufen am 21.07.2024)</a:t>
            </a:r>
          </a:p>
          <a:p>
            <a:r>
              <a:rPr lang="de-DE" sz="1400" dirty="0">
                <a:latin typeface="Arial" panose="020B0604020202020204" pitchFamily="34" charset="0"/>
                <a:cs typeface="Arial" panose="020B0604020202020204" pitchFamily="34" charset="0"/>
              </a:rPr>
              <a:t>Folie 7 ©istockphoto.com/</a:t>
            </a:r>
            <a:r>
              <a:rPr lang="de-DE" sz="1400" dirty="0">
                <a:solidFill>
                  <a:srgbClr val="0C0D0D"/>
                </a:solidFill>
                <a:latin typeface="Arial" panose="020B0604020202020204" pitchFamily="34" charset="0"/>
                <a:cs typeface="Arial" panose="020B0604020202020204" pitchFamily="34" charset="0"/>
              </a:rPr>
              <a:t>901895052</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3184172"/>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3688519"/>
            <a:ext cx="10110651" cy="1815882"/>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Landeszentrale für politische Bildung Baden-Württemberg: Artikel 1: Menschenwürde. In: Grundrechte-Fibel,  </a:t>
            </a:r>
            <a:r>
              <a:rPr lang="de-DE" sz="1400" u="sng" dirty="0">
                <a:latin typeface="Arial" panose="020B0604020202020204" pitchFamily="34" charset="0"/>
                <a:cs typeface="Arial" panose="020B0604020202020204" pitchFamily="34" charset="0"/>
                <a:hlinkClick r:id="rId4"/>
              </a:rPr>
              <a:t>https://www.grundrechte-fibel.de/artikel1-menschenwuerde#</a:t>
            </a:r>
            <a:r>
              <a:rPr lang="de-DE" sz="1400" dirty="0">
                <a:latin typeface="Arial" panose="020B0604020202020204" pitchFamily="34" charset="0"/>
                <a:cs typeface="Arial" panose="020B0604020202020204" pitchFamily="34" charset="0"/>
              </a:rPr>
              <a:t> (DL vom 20.07.2024)</a:t>
            </a:r>
          </a:p>
          <a:p>
            <a:r>
              <a:rPr lang="de-DE" sz="1400" dirty="0">
                <a:latin typeface="Arial" panose="020B0604020202020204" pitchFamily="34" charset="0"/>
                <a:cs typeface="Arial" panose="020B0604020202020204" pitchFamily="34" charset="0"/>
              </a:rPr>
              <a:t>Gerd Schneider / Christiane </a:t>
            </a:r>
            <a:r>
              <a:rPr lang="de-DE" sz="1400" dirty="0" err="1">
                <a:latin typeface="Arial" panose="020B0604020202020204" pitchFamily="34" charset="0"/>
                <a:cs typeface="Arial" panose="020B0604020202020204" pitchFamily="34" charset="0"/>
              </a:rPr>
              <a:t>Toyka</a:t>
            </a:r>
            <a:r>
              <a:rPr lang="de-DE" sz="1400" dirty="0">
                <a:latin typeface="Arial" panose="020B0604020202020204" pitchFamily="34" charset="0"/>
                <a:cs typeface="Arial" panose="020B0604020202020204" pitchFamily="34" charset="0"/>
              </a:rPr>
              <a:t>-Seid: Würde / Menschenwürde. In: Das junge Politik-Lexikon,</a:t>
            </a:r>
          </a:p>
          <a:p>
            <a:r>
              <a:rPr lang="de-DE" sz="1400" u="sng" dirty="0">
                <a:latin typeface="Arial" panose="020B0604020202020204" pitchFamily="34" charset="0"/>
                <a:cs typeface="Arial" panose="020B0604020202020204" pitchFamily="34" charset="0"/>
                <a:hlinkClick r:id="rId5"/>
              </a:rPr>
              <a:t>https://www.bpb.de/kurz-knapp/lexika/das-junge-politik-lexikon/321468/wuerde-menschenwuerde/</a:t>
            </a:r>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(DL vom 20.07.2024)</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 </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Präsentation" id="{1A8F5EC8-0E9B-4342-94F8-DEDA084ADDEB}" vid="{25532C2C-5065-CA47-95E4-210B859AACF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463</Words>
  <Application>Microsoft Office PowerPoint</Application>
  <DocSecurity>0</DocSecurity>
  <PresentationFormat>Breitbild</PresentationFormat>
  <Paragraphs>42</Paragraphs>
  <Slides>9</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Office</vt:lpstr>
      <vt:lpstr>PowerPoint-Präsentation</vt:lpstr>
      <vt:lpstr>Artikel 1 Abs. 1 des Grundgesetzes - der wichtigste Artikel</vt:lpstr>
      <vt:lpstr>PowerPoint-Präsentation</vt:lpstr>
      <vt:lpstr>PowerPoint-Präsentation</vt:lpstr>
      <vt:lpstr>PowerPoint-Präsentation</vt:lpstr>
      <vt:lpstr>PowerPoint-Präsentation</vt:lpstr>
      <vt:lpstr>PowerPoint-Präsentation</vt:lpstr>
      <vt:lpstr>Bildquellen/Video</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Andreas Leitner</dc:creator>
  <cp:keywords/>
  <dc:description/>
  <cp:lastModifiedBy>Weber, Alexandra</cp:lastModifiedBy>
  <cp:revision>12</cp:revision>
  <dcterms:created xsi:type="dcterms:W3CDTF">2024-07-21T09:57:18Z</dcterms:created>
  <dcterms:modified xsi:type="dcterms:W3CDTF">2024-09-04T07:59:55Z</dcterms:modified>
  <cp:category/>
  <dc:identifier/>
  <cp:contentStatus/>
  <dc:language/>
  <cp:version/>
</cp:coreProperties>
</file>