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76" r:id="rId3"/>
    <p:sldId id="284" r:id="rId4"/>
    <p:sldId id="258" r:id="rId5"/>
    <p:sldId id="281" r:id="rId6"/>
    <p:sldId id="277" r:id="rId7"/>
    <p:sldId id="283" r:id="rId8"/>
    <p:sldId id="279" r:id="rId9"/>
    <p:sldId id="280" r:id="rId10"/>
    <p:sldId id="282" r:id="rId11"/>
    <p:sldId id="273" r:id="rId12"/>
    <p:sldId id="274"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AD5BD99-4552-4A15-9D44-34A777918BA2}">
          <p14:sldIdLst>
            <p14:sldId id="256"/>
            <p14:sldId id="276"/>
            <p14:sldId id="284"/>
            <p14:sldId id="258"/>
            <p14:sldId id="281"/>
            <p14:sldId id="277"/>
            <p14:sldId id="283"/>
          </p14:sldIdLst>
        </p14:section>
        <p14:section name="Beispiel Label" id="{74368AD6-BBD0-4A49-A477-86329BE59296}">
          <p14:sldIdLst>
            <p14:sldId id="279"/>
            <p14:sldId id="280"/>
            <p14:sldId id="282"/>
            <p14:sldId id="273"/>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111" autoAdjust="0"/>
  </p:normalViewPr>
  <p:slideViewPr>
    <p:cSldViewPr snapToGrid="0">
      <p:cViewPr varScale="1">
        <p:scale>
          <a:sx n="78" d="100"/>
          <a:sy n="78" d="100"/>
        </p:scale>
        <p:origin x="173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DBBF0-8604-49A6-989B-72DB5FC9988F}" type="datetimeFigureOut">
              <a:rPr lang="de-DE" smtClean="0"/>
              <a:t>25.02.2025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D3E3-0ED3-4F65-BE01-AB2A72C80813}" type="slidenum">
              <a:rPr lang="de-DE" smtClean="0"/>
              <a:t>‹Nr.›</a:t>
            </a:fld>
            <a:endParaRPr lang="de-DE"/>
          </a:p>
        </p:txBody>
      </p:sp>
    </p:spTree>
    <p:extLst>
      <p:ext uri="{BB962C8B-B14F-4D97-AF65-F5344CB8AC3E}">
        <p14:creationId xmlns:p14="http://schemas.microsoft.com/office/powerpoint/2010/main" val="189012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 Kopf werden in Deutschland zirka 18kg Kleidung gekauft. (Verbraucherzentrale Nordrhein-Westfalen)</a:t>
            </a:r>
          </a:p>
        </p:txBody>
      </p:sp>
      <p:sp>
        <p:nvSpPr>
          <p:cNvPr id="4" name="Foliennummernplatzhalter 3"/>
          <p:cNvSpPr>
            <a:spLocks noGrp="1"/>
          </p:cNvSpPr>
          <p:nvPr>
            <p:ph type="sldNum" sz="quarter" idx="5"/>
          </p:nvPr>
        </p:nvSpPr>
        <p:spPr/>
        <p:txBody>
          <a:bodyPr/>
          <a:lstStyle/>
          <a:p>
            <a:fld id="{E1DED3E3-0ED3-4F65-BE01-AB2A72C80813}" type="slidenum">
              <a:rPr lang="de-DE" smtClean="0"/>
              <a:t>4</a:t>
            </a:fld>
            <a:endParaRPr lang="de-DE"/>
          </a:p>
        </p:txBody>
      </p:sp>
    </p:spTree>
    <p:extLst>
      <p:ext uri="{BB962C8B-B14F-4D97-AF65-F5344CB8AC3E}">
        <p14:creationId xmlns:p14="http://schemas.microsoft.com/office/powerpoint/2010/main" val="2915411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Lehrkraft zeigt den Filmausschnitt bis Min.  3:29</a:t>
            </a:r>
          </a:p>
        </p:txBody>
      </p:sp>
      <p:sp>
        <p:nvSpPr>
          <p:cNvPr id="4" name="Foliennummernplatzhalter 3"/>
          <p:cNvSpPr>
            <a:spLocks noGrp="1"/>
          </p:cNvSpPr>
          <p:nvPr>
            <p:ph type="sldNum" sz="quarter" idx="5"/>
          </p:nvPr>
        </p:nvSpPr>
        <p:spPr/>
        <p:txBody>
          <a:bodyPr/>
          <a:lstStyle/>
          <a:p>
            <a:fld id="{E1DED3E3-0ED3-4F65-BE01-AB2A72C80813}" type="slidenum">
              <a:rPr lang="de-DE" smtClean="0"/>
              <a:t>6</a:t>
            </a:fld>
            <a:endParaRPr lang="de-DE"/>
          </a:p>
        </p:txBody>
      </p:sp>
    </p:spTree>
    <p:extLst>
      <p:ext uri="{BB962C8B-B14F-4D97-AF65-F5344CB8AC3E}">
        <p14:creationId xmlns:p14="http://schemas.microsoft.com/office/powerpoint/2010/main" val="335416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Kleidungsstücke und andere Textilien mit diesem Siegel entsprechen dem </a:t>
            </a:r>
            <a:r>
              <a:rPr lang="de-DE" b="1" dirty="0"/>
              <a:t>Fairtrade-Textilstandard</a:t>
            </a:r>
            <a:r>
              <a:rPr lang="de-DE" dirty="0"/>
              <a:t>. Dieser schreibt vor, dass die Textilien entlang der gesamten Lieferkette nachhaltig und fair produziert und gehandelt wurden. (weitere Informationen s. https://www.fairtrade.net/de-de/Was-ist-Fairtrade/der-fairtrade-ansatz/Fairtrade-Siegel.html)</a:t>
            </a:r>
          </a:p>
          <a:p>
            <a:r>
              <a:rPr lang="de-DE" dirty="0"/>
              <a:t>Die ILO-Kernarbeitsnormen in der Weiterverarbeitung der Baumwolle gelten auch bei der Kennzeichnung </a:t>
            </a:r>
            <a:r>
              <a:rPr lang="de-DE" b="1" dirty="0"/>
              <a:t>GOTS (Global </a:t>
            </a:r>
            <a:r>
              <a:rPr lang="de-DE" b="1" dirty="0" err="1"/>
              <a:t>Organic</a:t>
            </a:r>
            <a:r>
              <a:rPr lang="de-DE" b="1" dirty="0"/>
              <a:t> Textile Standard)</a:t>
            </a:r>
            <a:r>
              <a:rPr lang="de-DE" dirty="0"/>
              <a:t>. Zertifiziert werden nur Textilien, die mindestens 70 Prozent Fasern aus kontrolliert biologischer Landwirtschaft enthalten. Der Bio-Anteil wird mit "</a:t>
            </a:r>
            <a:r>
              <a:rPr lang="de-DE" dirty="0" err="1"/>
              <a:t>made</a:t>
            </a:r>
            <a:r>
              <a:rPr lang="de-DE" dirty="0"/>
              <a:t> </a:t>
            </a:r>
            <a:r>
              <a:rPr lang="de-DE" dirty="0" err="1"/>
              <a:t>with</a:t>
            </a:r>
            <a:r>
              <a:rPr lang="de-DE" dirty="0"/>
              <a:t> X % </a:t>
            </a:r>
            <a:r>
              <a:rPr lang="de-DE" dirty="0" err="1"/>
              <a:t>organic</a:t>
            </a:r>
            <a:r>
              <a:rPr lang="de-DE" dirty="0"/>
              <a:t> </a:t>
            </a:r>
            <a:r>
              <a:rPr lang="de-DE" dirty="0" err="1"/>
              <a:t>materials</a:t>
            </a:r>
            <a:r>
              <a:rPr lang="de-DE" dirty="0"/>
              <a:t>" angegeben. Ab einem Anteil von 95 Prozent oder mehr darf das Label den Zusatz "</a:t>
            </a:r>
            <a:r>
              <a:rPr lang="de-DE" dirty="0" err="1"/>
              <a:t>Organic</a:t>
            </a:r>
            <a:r>
              <a:rPr lang="de-DE" dirty="0"/>
              <a:t>" ohne Prozentangaben tragen. Die sozialen und ökologischen Standards sind bei IVN BEST höher als bei GOTS.</a:t>
            </a:r>
          </a:p>
          <a:p>
            <a:r>
              <a:rPr lang="de-DE" dirty="0"/>
              <a:t>Im Rahmen von </a:t>
            </a:r>
            <a:r>
              <a:rPr lang="de-DE" b="1" dirty="0"/>
              <a:t>Cotton </a:t>
            </a:r>
            <a:r>
              <a:rPr lang="de-DE" b="1" dirty="0" err="1"/>
              <a:t>made</a:t>
            </a:r>
            <a:r>
              <a:rPr lang="de-DE" b="1" dirty="0"/>
              <a:t> in </a:t>
            </a:r>
            <a:r>
              <a:rPr lang="de-DE" b="1" dirty="0" err="1"/>
              <a:t>Africa</a:t>
            </a:r>
            <a:r>
              <a:rPr lang="de-DE" b="1" dirty="0"/>
              <a:t> </a:t>
            </a:r>
            <a:r>
              <a:rPr lang="de-DE" dirty="0"/>
              <a:t>werden Kleinbauern dabei unterstützt ihre Lebensbedingungen und die ihrer Kinder zu verbessern. Cotton </a:t>
            </a:r>
            <a:r>
              <a:rPr lang="de-DE" dirty="0" err="1"/>
              <a:t>made</a:t>
            </a:r>
            <a:r>
              <a:rPr lang="de-DE" dirty="0"/>
              <a:t> in </a:t>
            </a:r>
            <a:r>
              <a:rPr lang="de-DE" dirty="0" err="1"/>
              <a:t>Africa</a:t>
            </a:r>
            <a:r>
              <a:rPr lang="de-DE" dirty="0"/>
              <a:t> wird so beispielweise unter Ausschluss von Kinderarbeit, gefährlichen Pestiziden oder genveränderter Baumwolle angebaut. Die Kleinbauern werden gerecht und rechtzeitig bezahlt. Durch Schulungen können sie ihre Erträge steigern und ihr Einkommen erhöhen.</a:t>
            </a:r>
          </a:p>
          <a:p>
            <a:r>
              <a:rPr lang="de-DE" dirty="0"/>
              <a:t>Der </a:t>
            </a:r>
            <a:r>
              <a:rPr lang="de-DE" b="1" dirty="0"/>
              <a:t>Grüne Knopf </a:t>
            </a:r>
            <a:r>
              <a:rPr lang="de-DE" dirty="0"/>
              <a:t>ist ein staatliches Siegel für nachhaltige Textilien. Der Grüne Knopf legt unternehmerische Sorgfaltspflichten fest. Er verlangt Nachweise, dass Unternehmen Verantwortung für die Einhaltung von Menschenrechten und Umweltstandards in ihren textilen Lieferketten übernehmen.</a:t>
            </a:r>
          </a:p>
          <a:p>
            <a:endParaRPr lang="de-DE" dirty="0"/>
          </a:p>
        </p:txBody>
      </p:sp>
      <p:sp>
        <p:nvSpPr>
          <p:cNvPr id="4" name="Foliennummernplatzhalter 3"/>
          <p:cNvSpPr>
            <a:spLocks noGrp="1"/>
          </p:cNvSpPr>
          <p:nvPr>
            <p:ph type="sldNum" sz="quarter" idx="5"/>
          </p:nvPr>
        </p:nvSpPr>
        <p:spPr/>
        <p:txBody>
          <a:bodyPr/>
          <a:lstStyle/>
          <a:p>
            <a:fld id="{E1DED3E3-0ED3-4F65-BE01-AB2A72C80813}" type="slidenum">
              <a:rPr lang="de-DE" smtClean="0"/>
              <a:t>8</a:t>
            </a:fld>
            <a:endParaRPr lang="de-DE"/>
          </a:p>
        </p:txBody>
      </p:sp>
    </p:spTree>
    <p:extLst>
      <p:ext uri="{BB962C8B-B14F-4D97-AF65-F5344CB8AC3E}">
        <p14:creationId xmlns:p14="http://schemas.microsoft.com/office/powerpoint/2010/main" val="238794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25.02.2025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verbraucherzentrale.de/wissen/umwelt-haushalt/nachhaltigkeit/faire-kleidung-das-bedeuten-die-siegel-7072" TargetMode="External"/><Relationship Id="rId2" Type="http://schemas.openxmlformats.org/officeDocument/2006/relationships/hyperlink" Target="https://www.europarl.europa.eu/topics/de/article/20201208STO93327/umweltauswirkungen-von-textilproduktion-und-abfallen-infografik" TargetMode="External"/><Relationship Id="rId1" Type="http://schemas.openxmlformats.org/officeDocument/2006/relationships/slideLayout" Target="../slideLayouts/slideLayout2.xml"/><Relationship Id="rId5" Type="http://schemas.openxmlformats.org/officeDocument/2006/relationships/hyperlink" Target="https://www.gruener-knopf.de/?gclid=EAIaIQobChMIs5rfu-nP7QIV2YjVCh0kVA0rEAAYASAAEgKLHPD_BwE" TargetMode="External"/><Relationship Id="rId4" Type="http://schemas.openxmlformats.org/officeDocument/2006/relationships/hyperlink" Target="https://creativecommons.org/licenses/by/4.0/deed.d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zdf.de/dokumentation/37-grad/37-fast-fashion-100.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335F4F1-4341-4097-BD3E-78FDC562BB40}"/>
              </a:ext>
            </a:extLst>
          </p:cNvPr>
          <p:cNvPicPr>
            <a:picLocks noChangeAspect="1"/>
          </p:cNvPicPr>
          <p:nvPr/>
        </p:nvPicPr>
        <p:blipFill>
          <a:blip r:embed="rId2"/>
          <a:stretch>
            <a:fillRect/>
          </a:stretch>
        </p:blipFill>
        <p:spPr>
          <a:xfrm>
            <a:off x="1127464" y="622479"/>
            <a:ext cx="9481773" cy="5605206"/>
          </a:xfrm>
          <a:prstGeom prst="rect">
            <a:avLst/>
          </a:prstGeom>
        </p:spPr>
      </p:pic>
      <p:sp>
        <p:nvSpPr>
          <p:cNvPr id="3" name="Textfeld 2">
            <a:extLst>
              <a:ext uri="{FF2B5EF4-FFF2-40B4-BE49-F238E27FC236}">
                <a16:creationId xmlns:a16="http://schemas.microsoft.com/office/drawing/2014/main" id="{F7F3A33F-AB36-4A6B-993E-8267556F797C}"/>
              </a:ext>
            </a:extLst>
          </p:cNvPr>
          <p:cNvSpPr txBox="1"/>
          <p:nvPr/>
        </p:nvSpPr>
        <p:spPr>
          <a:xfrm>
            <a:off x="7799832" y="5925312"/>
            <a:ext cx="2809405"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(Quelle: Siegelklarheit.de)</a:t>
            </a:r>
          </a:p>
        </p:txBody>
      </p:sp>
    </p:spTree>
    <p:extLst>
      <p:ext uri="{BB962C8B-B14F-4D97-AF65-F5344CB8AC3E}">
        <p14:creationId xmlns:p14="http://schemas.microsoft.com/office/powerpoint/2010/main" val="353535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16D20-CA53-49A5-B434-41CC377F238D}"/>
              </a:ext>
            </a:extLst>
          </p:cNvPr>
          <p:cNvSpPr>
            <a:spLocks noGrp="1"/>
          </p:cNvSpPr>
          <p:nvPr>
            <p:ph type="title"/>
          </p:nvPr>
        </p:nvSpPr>
        <p:spPr>
          <a:xfrm>
            <a:off x="838200" y="618326"/>
            <a:ext cx="10515600" cy="1325563"/>
          </a:xfrm>
        </p:spPr>
        <p:txBody>
          <a:bodyPr/>
          <a:lstStyle/>
          <a:p>
            <a:r>
              <a:rPr lang="de-DE" sz="2400" dirty="0">
                <a:latin typeface="Arial" panose="020B0604020202020204" pitchFamily="34" charset="0"/>
                <a:cs typeface="Arial" panose="020B0604020202020204" pitchFamily="34" charset="0"/>
              </a:rPr>
              <a:t>Bildquellen</a:t>
            </a:r>
          </a:p>
        </p:txBody>
      </p:sp>
      <p:sp>
        <p:nvSpPr>
          <p:cNvPr id="3" name="Textfeld 2">
            <a:extLst>
              <a:ext uri="{FF2B5EF4-FFF2-40B4-BE49-F238E27FC236}">
                <a16:creationId xmlns:a16="http://schemas.microsoft.com/office/drawing/2014/main" id="{A2EDD995-E075-AD84-3711-F4A07810DC1F}"/>
              </a:ext>
            </a:extLst>
          </p:cNvPr>
          <p:cNvSpPr txBox="1"/>
          <p:nvPr/>
        </p:nvSpPr>
        <p:spPr>
          <a:xfrm>
            <a:off x="838200" y="988396"/>
            <a:ext cx="10110651" cy="2677656"/>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2 Foto von Bennie Bates auf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(DL vom 17.12.2024)</a:t>
            </a:r>
          </a:p>
          <a:p>
            <a:r>
              <a:rPr lang="de-DE" sz="1400" dirty="0">
                <a:latin typeface="Arial" panose="020B0604020202020204" pitchFamily="34" charset="0"/>
                <a:cs typeface="Arial" panose="020B0604020202020204" pitchFamily="34" charset="0"/>
              </a:rPr>
              <a:t>Folie 3 Weltkarte, </a:t>
            </a:r>
            <a:r>
              <a:rPr lang="de-DE" sz="1400" dirty="0" err="1">
                <a:latin typeface="Arial" panose="020B0604020202020204" pitchFamily="34" charset="0"/>
                <a:cs typeface="Arial" panose="020B0604020202020204" pitchFamily="34" charset="0"/>
              </a:rPr>
              <a:t>public</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domain</a:t>
            </a:r>
            <a:r>
              <a:rPr lang="de-DE" sz="1400" dirty="0">
                <a:latin typeface="Arial" panose="020B0604020202020204" pitchFamily="34" charset="0"/>
                <a:cs typeface="Arial" panose="020B0604020202020204" pitchFamily="34" charset="0"/>
              </a:rPr>
              <a:t> (US-Regierung) via Wikimedia Commons</a:t>
            </a:r>
          </a:p>
          <a:p>
            <a:r>
              <a:rPr lang="de-DE" sz="1400" dirty="0">
                <a:latin typeface="Arial" panose="020B0604020202020204" pitchFamily="34" charset="0"/>
                <a:cs typeface="Arial" panose="020B0604020202020204" pitchFamily="34" charset="0"/>
              </a:rPr>
              <a:t>Folie 5 Europäisches Parlament/Europäische Umweltagentur, </a:t>
            </a:r>
            <a:r>
              <a:rPr lang="de-DE" sz="1400" dirty="0">
                <a:latin typeface="Arial" panose="020B0604020202020204" pitchFamily="34" charset="0"/>
                <a:cs typeface="Arial" panose="020B0604020202020204" pitchFamily="34" charset="0"/>
                <a:hlinkClick r:id="rId2"/>
              </a:rPr>
              <a:t>https://www.europarl.europa.eu/topics/de/article/20201208STO93327/umweltauswirkungen-von-textilproduktion-und-abfallen-infografik</a:t>
            </a:r>
            <a:r>
              <a:rPr lang="de-DE" sz="1400" dirty="0">
                <a:latin typeface="Arial" panose="020B0604020202020204" pitchFamily="34" charset="0"/>
                <a:cs typeface="Arial" panose="020B0604020202020204" pitchFamily="34" charset="0"/>
              </a:rPr>
              <a:t> (DL vom 17.12.2024)</a:t>
            </a:r>
          </a:p>
          <a:p>
            <a:r>
              <a:rPr lang="de-DE" sz="1400" dirty="0">
                <a:latin typeface="Arial" panose="020B0604020202020204" pitchFamily="34" charset="0"/>
                <a:cs typeface="Arial" panose="020B0604020202020204" pitchFamily="34" charset="0"/>
              </a:rPr>
              <a:t>Folie 6 ©istockphoto.com/Marko </a:t>
            </a:r>
            <a:r>
              <a:rPr lang="de-DE" sz="1400" dirty="0" err="1">
                <a:latin typeface="Arial" panose="020B0604020202020204" pitchFamily="34" charset="0"/>
                <a:cs typeface="Arial" panose="020B0604020202020204" pitchFamily="34" charset="0"/>
              </a:rPr>
              <a:t>Babii</a:t>
            </a: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Folie 8 Label, Verbraucherzentrale Nordrhein-Westfalen, </a:t>
            </a:r>
            <a:r>
              <a:rPr lang="de-DE" sz="1400" dirty="0">
                <a:latin typeface="Arial" panose="020B0604020202020204" pitchFamily="34" charset="0"/>
                <a:cs typeface="Arial" panose="020B0604020202020204" pitchFamily="34" charset="0"/>
                <a:hlinkClick r:id="rId3"/>
              </a:rPr>
              <a:t>https://www.verbraucherzentrale.de/wissen/umwelt-haushalt/nachhaltigkeit/faire-kleidung-das-bedeuten-die-siegel-7072</a:t>
            </a:r>
            <a:r>
              <a:rPr lang="de-DE" sz="1400" dirty="0">
                <a:latin typeface="Arial" panose="020B0604020202020204" pitchFamily="34" charset="0"/>
                <a:cs typeface="Arial" panose="020B0604020202020204" pitchFamily="34" charset="0"/>
              </a:rPr>
              <a:t> (DL vom 17.12.2024)</a:t>
            </a:r>
          </a:p>
          <a:p>
            <a:r>
              <a:rPr lang="de-DE" sz="1400" dirty="0">
                <a:latin typeface="Arial" panose="020B0604020202020204" pitchFamily="34" charset="0"/>
                <a:cs typeface="Arial" panose="020B0604020202020204" pitchFamily="34" charset="0"/>
              </a:rPr>
              <a:t>Folie 9 3sat/</a:t>
            </a:r>
            <a:r>
              <a:rPr lang="de-DE" sz="1400" dirty="0" err="1">
                <a:latin typeface="Arial" panose="020B0604020202020204" pitchFamily="34" charset="0"/>
                <a:cs typeface="Arial" panose="020B0604020202020204" pitchFamily="34" charset="0"/>
              </a:rPr>
              <a:t>nano</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medicine</a:t>
            </a:r>
            <a:r>
              <a:rPr lang="de-DE" sz="1400" dirty="0">
                <a:latin typeface="Arial" panose="020B0604020202020204" pitchFamily="34" charset="0"/>
                <a:cs typeface="Arial" panose="020B0604020202020204" pitchFamily="34" charset="0"/>
              </a:rPr>
              <a:t>/Dunja Keuper/Johannes </a:t>
            </a:r>
            <a:r>
              <a:rPr lang="de-DE" sz="1400" dirty="0" err="1">
                <a:latin typeface="Arial" panose="020B0604020202020204" pitchFamily="34" charset="0"/>
                <a:cs typeface="Arial" panose="020B0604020202020204" pitchFamily="34" charset="0"/>
              </a:rPr>
              <a:t>Kröger,Marius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Jelonek</a:t>
            </a:r>
            <a:r>
              <a:rPr lang="de-DE" sz="1400" dirty="0">
                <a:latin typeface="Arial" panose="020B0604020202020204" pitchFamily="34" charset="0"/>
                <a:cs typeface="Arial" panose="020B0604020202020204" pitchFamily="34" charset="0"/>
              </a:rPr>
              <a:t>/Catrin Füller, </a:t>
            </a:r>
            <a:r>
              <a:rPr lang="de-DE" sz="1400" dirty="0">
                <a:latin typeface="Arial" panose="020B0604020202020204" pitchFamily="34" charset="0"/>
                <a:cs typeface="Arial" panose="020B0604020202020204" pitchFamily="34" charset="0"/>
                <a:hlinkClick r:id="rId4"/>
              </a:rPr>
              <a:t>CC BY 4.0</a:t>
            </a:r>
            <a:r>
              <a:rPr lang="de-DE" sz="1400" dirty="0">
                <a:latin typeface="Arial" panose="020B0604020202020204" pitchFamily="34" charset="0"/>
                <a:cs typeface="Arial" panose="020B0604020202020204" pitchFamily="34" charset="0"/>
              </a:rPr>
              <a:t>, in: </a:t>
            </a:r>
            <a:r>
              <a:rPr lang="de-DE" sz="1400" dirty="0">
                <a:latin typeface="Arial" panose="020B0604020202020204" pitchFamily="34" charset="0"/>
                <a:cs typeface="Arial" panose="020B0604020202020204" pitchFamily="34" charset="0"/>
                <a:hlinkClick r:id="rId5"/>
              </a:rPr>
              <a:t>https://www.gruener-knopf.de/?gclid=EAIaIQobChMIs5rfu-nP7QIV2YjVCh0kVA0rEAAYASAAEgKLHPD_BwE</a:t>
            </a:r>
            <a:r>
              <a:rPr lang="de-DE" sz="1400" dirty="0">
                <a:latin typeface="Arial" panose="020B0604020202020204" pitchFamily="34" charset="0"/>
                <a:cs typeface="Arial" panose="020B0604020202020204" pitchFamily="34" charset="0"/>
              </a:rPr>
              <a:t> (DL vom 17.12.2024)</a:t>
            </a:r>
          </a:p>
          <a:p>
            <a:r>
              <a:rPr lang="de-DE" sz="1400" dirty="0">
                <a:latin typeface="Arial" panose="020B0604020202020204" pitchFamily="34" charset="0"/>
                <a:cs typeface="Arial" panose="020B0604020202020204" pitchFamily="34" charset="0"/>
              </a:rPr>
              <a:t>Folie 10 Screenshot Startseite Portal Siegelklarheit.de, Bundesministerium für wirtschaftliche Zusammenarbeit und Entwicklung</a:t>
            </a:r>
          </a:p>
        </p:txBody>
      </p:sp>
    </p:spTree>
    <p:extLst>
      <p:ext uri="{BB962C8B-B14F-4D97-AF65-F5344CB8AC3E}">
        <p14:creationId xmlns:p14="http://schemas.microsoft.com/office/powerpoint/2010/main" val="2893606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1058A-FFD0-BA75-5C99-EA1903CE0295}"/>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5A3F8953-958A-4D29-A455-AB5F495817ED}"/>
              </a:ext>
            </a:extLst>
          </p:cNvPr>
          <p:cNvPicPr>
            <a:picLocks noChangeAspect="1"/>
          </p:cNvPicPr>
          <p:nvPr/>
        </p:nvPicPr>
        <p:blipFill rotWithShape="1">
          <a:blip r:embed="rId2">
            <a:extLst>
              <a:ext uri="{28A0092B-C50C-407E-A947-70E740481C1C}">
                <a14:useLocalDpi xmlns:a14="http://schemas.microsoft.com/office/drawing/2010/main" val="0"/>
              </a:ext>
            </a:extLst>
          </a:blip>
          <a:srcRect t="3409" b="12906"/>
          <a:stretch/>
        </p:blipFill>
        <p:spPr>
          <a:xfrm>
            <a:off x="952962" y="523787"/>
            <a:ext cx="10286076" cy="5739149"/>
          </a:xfrm>
          <a:prstGeom prst="rect">
            <a:avLst/>
          </a:prstGeom>
        </p:spPr>
      </p:pic>
      <p:sp>
        <p:nvSpPr>
          <p:cNvPr id="5" name="Textfeld 4">
            <a:extLst>
              <a:ext uri="{FF2B5EF4-FFF2-40B4-BE49-F238E27FC236}">
                <a16:creationId xmlns:a16="http://schemas.microsoft.com/office/drawing/2014/main" id="{5D84D5E9-E4EC-41BA-847E-9B090798A8EF}"/>
              </a:ext>
            </a:extLst>
          </p:cNvPr>
          <p:cNvSpPr txBox="1"/>
          <p:nvPr/>
        </p:nvSpPr>
        <p:spPr>
          <a:xfrm>
            <a:off x="1988595" y="692440"/>
            <a:ext cx="8655728" cy="523220"/>
          </a:xfrm>
          <a:prstGeom prst="rect">
            <a:avLst/>
          </a:prstGeom>
          <a:noFill/>
        </p:spPr>
        <p:txBody>
          <a:bodyPr wrap="square" rtlCol="0">
            <a:spAutoFit/>
          </a:bodyPr>
          <a:lstStyle/>
          <a:p>
            <a:pPr algn="ctr"/>
            <a:r>
              <a:rPr lang="de-DE" sz="2800" dirty="0">
                <a:solidFill>
                  <a:schemeClr val="bg1"/>
                </a:solidFill>
                <a:latin typeface="Arial" panose="020B0604020202020204" pitchFamily="34" charset="0"/>
                <a:cs typeface="Arial" panose="020B0604020202020204" pitchFamily="34" charset="0"/>
              </a:rPr>
              <a:t>Woher kommen deine Kleidungsstücke?</a:t>
            </a:r>
          </a:p>
        </p:txBody>
      </p:sp>
    </p:spTree>
    <p:extLst>
      <p:ext uri="{BB962C8B-B14F-4D97-AF65-F5344CB8AC3E}">
        <p14:creationId xmlns:p14="http://schemas.microsoft.com/office/powerpoint/2010/main" val="1549661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E457A4A-163E-4935-9A1F-E6F538093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948" y="1018516"/>
            <a:ext cx="9476104" cy="4820968"/>
          </a:xfrm>
          <a:prstGeom prst="rect">
            <a:avLst/>
          </a:prstGeom>
        </p:spPr>
      </p:pic>
      <p:sp>
        <p:nvSpPr>
          <p:cNvPr id="10" name="Ellipse 9">
            <a:extLst>
              <a:ext uri="{FF2B5EF4-FFF2-40B4-BE49-F238E27FC236}">
                <a16:creationId xmlns:a16="http://schemas.microsoft.com/office/drawing/2014/main" id="{683174D7-8AA6-49C2-8194-1508B0D4DC96}"/>
              </a:ext>
            </a:extLst>
          </p:cNvPr>
          <p:cNvSpPr/>
          <p:nvPr/>
        </p:nvSpPr>
        <p:spPr>
          <a:xfrm>
            <a:off x="2817845" y="1446245"/>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2B4F6CC8-5FD9-4071-9A9C-CE83BEEA70E4}"/>
              </a:ext>
            </a:extLst>
          </p:cNvPr>
          <p:cNvSpPr/>
          <p:nvPr/>
        </p:nvSpPr>
        <p:spPr>
          <a:xfrm>
            <a:off x="3343470" y="2233126"/>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49C74C65-37A0-4341-B2AA-1983D8A1DAAC}"/>
              </a:ext>
            </a:extLst>
          </p:cNvPr>
          <p:cNvSpPr/>
          <p:nvPr/>
        </p:nvSpPr>
        <p:spPr>
          <a:xfrm>
            <a:off x="5806751" y="1813249"/>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0E32F3BA-2F7D-444E-A4D7-EE81B0536CB1}"/>
              </a:ext>
            </a:extLst>
          </p:cNvPr>
          <p:cNvSpPr/>
          <p:nvPr/>
        </p:nvSpPr>
        <p:spPr>
          <a:xfrm>
            <a:off x="5704114" y="2181807"/>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4885BC5D-9B17-4932-8C7D-503FF5A47675}"/>
              </a:ext>
            </a:extLst>
          </p:cNvPr>
          <p:cNvSpPr/>
          <p:nvPr/>
        </p:nvSpPr>
        <p:spPr>
          <a:xfrm>
            <a:off x="6096000" y="2130488"/>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F1A012F5-5CFC-421B-905D-241CC9CF4843}"/>
              </a:ext>
            </a:extLst>
          </p:cNvPr>
          <p:cNvSpPr/>
          <p:nvPr/>
        </p:nvSpPr>
        <p:spPr>
          <a:xfrm>
            <a:off x="8360952" y="2390770"/>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3028A346-73F5-4927-A130-ABA0EE07B6FB}"/>
              </a:ext>
            </a:extLst>
          </p:cNvPr>
          <p:cNvSpPr/>
          <p:nvPr/>
        </p:nvSpPr>
        <p:spPr>
          <a:xfrm>
            <a:off x="5858069" y="1990765"/>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9C66FDE-3BB5-4E60-BE49-4EBD1010C8B3}"/>
              </a:ext>
            </a:extLst>
          </p:cNvPr>
          <p:cNvSpPr/>
          <p:nvPr/>
        </p:nvSpPr>
        <p:spPr>
          <a:xfrm>
            <a:off x="5601477" y="2233125"/>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8137A455-6680-45F1-99DD-559514D08A19}"/>
              </a:ext>
            </a:extLst>
          </p:cNvPr>
          <p:cNvSpPr/>
          <p:nvPr/>
        </p:nvSpPr>
        <p:spPr>
          <a:xfrm>
            <a:off x="6282614" y="1864567"/>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BF410C6B-CB9C-46FB-B7C1-F16D0D003ABE}"/>
              </a:ext>
            </a:extLst>
          </p:cNvPr>
          <p:cNvSpPr/>
          <p:nvPr/>
        </p:nvSpPr>
        <p:spPr>
          <a:xfrm>
            <a:off x="5601476" y="2433804"/>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17A0B4D5-9A08-4493-A51A-FC479FB05138}"/>
              </a:ext>
            </a:extLst>
          </p:cNvPr>
          <p:cNvSpPr/>
          <p:nvPr/>
        </p:nvSpPr>
        <p:spPr>
          <a:xfrm>
            <a:off x="6051627" y="2339451"/>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EBAEF623-7E1D-4FD1-BC97-762310229E9F}"/>
              </a:ext>
            </a:extLst>
          </p:cNvPr>
          <p:cNvSpPr/>
          <p:nvPr/>
        </p:nvSpPr>
        <p:spPr>
          <a:xfrm>
            <a:off x="6147318" y="1967204"/>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643B15E5-E762-4679-9B27-40CDA13FACE5}"/>
              </a:ext>
            </a:extLst>
          </p:cNvPr>
          <p:cNvSpPr/>
          <p:nvPr/>
        </p:nvSpPr>
        <p:spPr>
          <a:xfrm>
            <a:off x="6000308" y="1998106"/>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59AB660B-545E-481A-B312-0EF48F03053F}"/>
              </a:ext>
            </a:extLst>
          </p:cNvPr>
          <p:cNvSpPr/>
          <p:nvPr/>
        </p:nvSpPr>
        <p:spPr>
          <a:xfrm>
            <a:off x="5909387" y="1881284"/>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BEA0D413-31AB-49A1-A9E8-4EE26463B508}"/>
              </a:ext>
            </a:extLst>
          </p:cNvPr>
          <p:cNvSpPr/>
          <p:nvPr/>
        </p:nvSpPr>
        <p:spPr>
          <a:xfrm>
            <a:off x="5925716" y="1829717"/>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B4C3C287-E5EE-466E-8793-C24214167596}"/>
              </a:ext>
            </a:extLst>
          </p:cNvPr>
          <p:cNvSpPr/>
          <p:nvPr/>
        </p:nvSpPr>
        <p:spPr>
          <a:xfrm>
            <a:off x="7792110" y="2762910"/>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D5623276-D13E-46B4-ADDF-2B35553C0699}"/>
              </a:ext>
            </a:extLst>
          </p:cNvPr>
          <p:cNvSpPr/>
          <p:nvPr/>
        </p:nvSpPr>
        <p:spPr>
          <a:xfrm>
            <a:off x="7510347" y="2544302"/>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C3817B52-CD2C-4B0C-A90F-031E8599D9EF}"/>
              </a:ext>
            </a:extLst>
          </p:cNvPr>
          <p:cNvSpPr/>
          <p:nvPr/>
        </p:nvSpPr>
        <p:spPr>
          <a:xfrm>
            <a:off x="8258315" y="2767298"/>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382C1CD3-5322-43EF-B1C4-F9A0CA2EBC45}"/>
              </a:ext>
            </a:extLst>
          </p:cNvPr>
          <p:cNvSpPr/>
          <p:nvPr/>
        </p:nvSpPr>
        <p:spPr>
          <a:xfrm>
            <a:off x="8155678" y="2595620"/>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1A11FDA9-0BCB-4A75-9CF9-7232E1902490}"/>
              </a:ext>
            </a:extLst>
          </p:cNvPr>
          <p:cNvSpPr/>
          <p:nvPr/>
        </p:nvSpPr>
        <p:spPr>
          <a:xfrm>
            <a:off x="8515124" y="2762910"/>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C1D29C1C-FB0E-4E89-89FB-6CE8486946FD}"/>
              </a:ext>
            </a:extLst>
          </p:cNvPr>
          <p:cNvSpPr/>
          <p:nvPr/>
        </p:nvSpPr>
        <p:spPr>
          <a:xfrm>
            <a:off x="8515124" y="3018091"/>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CBAF84C9-A9EE-4EFD-884F-538414F24A34}"/>
              </a:ext>
            </a:extLst>
          </p:cNvPr>
          <p:cNvSpPr/>
          <p:nvPr/>
        </p:nvSpPr>
        <p:spPr>
          <a:xfrm>
            <a:off x="8770306" y="3429000"/>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F9178AD7-8FE3-41CA-BD86-CF8D14C96C9A}"/>
              </a:ext>
            </a:extLst>
          </p:cNvPr>
          <p:cNvSpPr/>
          <p:nvPr/>
        </p:nvSpPr>
        <p:spPr>
          <a:xfrm>
            <a:off x="6638477" y="2229833"/>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338C8CBD-3345-40B1-A401-23975E2DE926}"/>
              </a:ext>
            </a:extLst>
          </p:cNvPr>
          <p:cNvSpPr/>
          <p:nvPr/>
        </p:nvSpPr>
        <p:spPr>
          <a:xfrm>
            <a:off x="6436567" y="2119108"/>
            <a:ext cx="102637" cy="1026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76F11576-C007-4430-BFD3-C168706ED357}"/>
              </a:ext>
            </a:extLst>
          </p:cNvPr>
          <p:cNvSpPr/>
          <p:nvPr/>
        </p:nvSpPr>
        <p:spPr>
          <a:xfrm>
            <a:off x="816746" y="541538"/>
            <a:ext cx="10333607" cy="5690586"/>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3DE666B7-0B3F-4D7D-9FEA-CD56031E5B2C}"/>
              </a:ext>
            </a:extLst>
          </p:cNvPr>
          <p:cNvSpPr/>
          <p:nvPr/>
        </p:nvSpPr>
        <p:spPr>
          <a:xfrm>
            <a:off x="1512960" y="5818430"/>
            <a:ext cx="9539307" cy="461665"/>
          </a:xfrm>
          <a:prstGeom prst="rect">
            <a:avLst/>
          </a:prstGeom>
        </p:spPr>
        <p:txBody>
          <a:bodyPr wrap="square">
            <a:spAutoFit/>
          </a:bodyPr>
          <a:lstStyle/>
          <a:p>
            <a:r>
              <a:rPr lang="de-DE" sz="2400" dirty="0">
                <a:latin typeface="Arial" panose="020B0604020202020204" pitchFamily="34" charset="0"/>
                <a:cs typeface="Arial" panose="020B0604020202020204" pitchFamily="34" charset="0"/>
              </a:rPr>
              <a:t>Herkunftsländer für Textil- und Bekleidungsimporte in Deutschland</a:t>
            </a:r>
            <a:endParaRPr lang="de-DE" sz="2400" dirty="0"/>
          </a:p>
        </p:txBody>
      </p:sp>
    </p:spTree>
    <p:extLst>
      <p:ext uri="{BB962C8B-B14F-4D97-AF65-F5344CB8AC3E}">
        <p14:creationId xmlns:p14="http://schemas.microsoft.com/office/powerpoint/2010/main" val="300990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FC03F6D-AF07-4771-B7D8-855D0A645262}"/>
              </a:ext>
            </a:extLst>
          </p:cNvPr>
          <p:cNvSpPr/>
          <p:nvPr/>
        </p:nvSpPr>
        <p:spPr>
          <a:xfrm>
            <a:off x="1593540" y="1216241"/>
            <a:ext cx="8194089" cy="676182"/>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China </a:t>
            </a:r>
          </a:p>
          <a:p>
            <a:r>
              <a:rPr lang="de-DE" dirty="0">
                <a:latin typeface="Arial" panose="020B0604020202020204" pitchFamily="34" charset="0"/>
                <a:cs typeface="Arial" panose="020B0604020202020204" pitchFamily="34" charset="0"/>
              </a:rPr>
              <a:t>(ca. 10 Mrd.)</a:t>
            </a:r>
          </a:p>
        </p:txBody>
      </p:sp>
      <p:sp>
        <p:nvSpPr>
          <p:cNvPr id="9" name="Rechteck 8">
            <a:extLst>
              <a:ext uri="{FF2B5EF4-FFF2-40B4-BE49-F238E27FC236}">
                <a16:creationId xmlns:a16="http://schemas.microsoft.com/office/drawing/2014/main" id="{47ED318C-645D-4C67-A25F-69D5160B226B}"/>
              </a:ext>
            </a:extLst>
          </p:cNvPr>
          <p:cNvSpPr/>
          <p:nvPr/>
        </p:nvSpPr>
        <p:spPr>
          <a:xfrm>
            <a:off x="1593540" y="2151355"/>
            <a:ext cx="5548543" cy="676182"/>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Bangladesch </a:t>
            </a:r>
          </a:p>
          <a:p>
            <a:r>
              <a:rPr lang="de-DE" dirty="0">
                <a:latin typeface="Arial" panose="020B0604020202020204" pitchFamily="34" charset="0"/>
                <a:cs typeface="Arial" panose="020B0604020202020204" pitchFamily="34" charset="0"/>
              </a:rPr>
              <a:t>(ca. 7 Mrd.)</a:t>
            </a:r>
          </a:p>
        </p:txBody>
      </p:sp>
      <p:sp>
        <p:nvSpPr>
          <p:cNvPr id="10" name="Rechteck 9">
            <a:extLst>
              <a:ext uri="{FF2B5EF4-FFF2-40B4-BE49-F238E27FC236}">
                <a16:creationId xmlns:a16="http://schemas.microsoft.com/office/drawing/2014/main" id="{8DF0E27B-F8AD-425F-AE57-6D8EC661ECFE}"/>
              </a:ext>
            </a:extLst>
          </p:cNvPr>
          <p:cNvSpPr/>
          <p:nvPr/>
        </p:nvSpPr>
        <p:spPr>
          <a:xfrm>
            <a:off x="1593540" y="3086469"/>
            <a:ext cx="4101484" cy="676183"/>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Türkei </a:t>
            </a:r>
          </a:p>
          <a:p>
            <a:r>
              <a:rPr lang="de-DE" dirty="0">
                <a:latin typeface="Arial" panose="020B0604020202020204" pitchFamily="34" charset="0"/>
                <a:cs typeface="Arial" panose="020B0604020202020204" pitchFamily="34" charset="0"/>
              </a:rPr>
              <a:t>(ca. 5 Mrd.)</a:t>
            </a:r>
          </a:p>
        </p:txBody>
      </p:sp>
      <p:sp>
        <p:nvSpPr>
          <p:cNvPr id="11" name="Rechteck 10">
            <a:extLst>
              <a:ext uri="{FF2B5EF4-FFF2-40B4-BE49-F238E27FC236}">
                <a16:creationId xmlns:a16="http://schemas.microsoft.com/office/drawing/2014/main" id="{88A24D48-AC34-44CA-A61E-2FAB94CFE144}"/>
              </a:ext>
            </a:extLst>
          </p:cNvPr>
          <p:cNvSpPr/>
          <p:nvPr/>
        </p:nvSpPr>
        <p:spPr>
          <a:xfrm>
            <a:off x="1593540" y="4021584"/>
            <a:ext cx="2117326" cy="676183"/>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Italien </a:t>
            </a:r>
          </a:p>
          <a:p>
            <a:r>
              <a:rPr lang="de-DE" dirty="0">
                <a:latin typeface="Arial" panose="020B0604020202020204" pitchFamily="34" charset="0"/>
                <a:cs typeface="Arial" panose="020B0604020202020204" pitchFamily="34" charset="0"/>
              </a:rPr>
              <a:t>(ca. 2,3 Mrd.)</a:t>
            </a:r>
          </a:p>
        </p:txBody>
      </p:sp>
      <p:sp>
        <p:nvSpPr>
          <p:cNvPr id="12" name="Rechteck 11">
            <a:extLst>
              <a:ext uri="{FF2B5EF4-FFF2-40B4-BE49-F238E27FC236}">
                <a16:creationId xmlns:a16="http://schemas.microsoft.com/office/drawing/2014/main" id="{9C5D5D61-8BF4-4E7E-A5A9-C32916145318}"/>
              </a:ext>
            </a:extLst>
          </p:cNvPr>
          <p:cNvSpPr/>
          <p:nvPr/>
        </p:nvSpPr>
        <p:spPr>
          <a:xfrm>
            <a:off x="1593540" y="4956699"/>
            <a:ext cx="1975283" cy="676183"/>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Indien </a:t>
            </a:r>
          </a:p>
          <a:p>
            <a:r>
              <a:rPr lang="de-DE" dirty="0">
                <a:latin typeface="Arial" panose="020B0604020202020204" pitchFamily="34" charset="0"/>
                <a:cs typeface="Arial" panose="020B0604020202020204" pitchFamily="34" charset="0"/>
              </a:rPr>
              <a:t>(ca. 2 Mrd.)</a:t>
            </a:r>
          </a:p>
        </p:txBody>
      </p:sp>
      <p:sp>
        <p:nvSpPr>
          <p:cNvPr id="13" name="Textfeld 12">
            <a:extLst>
              <a:ext uri="{FF2B5EF4-FFF2-40B4-BE49-F238E27FC236}">
                <a16:creationId xmlns:a16="http://schemas.microsoft.com/office/drawing/2014/main" id="{86F54D19-22FB-4DC0-8D30-84319BFF5E28}"/>
              </a:ext>
            </a:extLst>
          </p:cNvPr>
          <p:cNvSpPr txBox="1"/>
          <p:nvPr/>
        </p:nvSpPr>
        <p:spPr>
          <a:xfrm>
            <a:off x="5364480" y="4441430"/>
            <a:ext cx="5143130"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fünf wichtigsten Herkunftsländer für Textil- und Bekleidungsimporte in Deutschland nach Einfuhrwert 2023</a:t>
            </a:r>
          </a:p>
        </p:txBody>
      </p:sp>
      <p:sp>
        <p:nvSpPr>
          <p:cNvPr id="14" name="Rechteck 13">
            <a:extLst>
              <a:ext uri="{FF2B5EF4-FFF2-40B4-BE49-F238E27FC236}">
                <a16:creationId xmlns:a16="http://schemas.microsoft.com/office/drawing/2014/main" id="{BF01355E-C98C-42DC-8674-1C65111FBED0}"/>
              </a:ext>
            </a:extLst>
          </p:cNvPr>
          <p:cNvSpPr/>
          <p:nvPr/>
        </p:nvSpPr>
        <p:spPr>
          <a:xfrm>
            <a:off x="816746" y="541538"/>
            <a:ext cx="10333607" cy="5690586"/>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6701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A3C6BB1-2EA1-4029-9EFD-1A0B27485937}"/>
              </a:ext>
            </a:extLst>
          </p:cNvPr>
          <p:cNvSpPr/>
          <p:nvPr/>
        </p:nvSpPr>
        <p:spPr>
          <a:xfrm>
            <a:off x="816746" y="541538"/>
            <a:ext cx="10333607" cy="5690586"/>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8804E1C7-EB18-41FD-930A-73AA3151B7EC}"/>
              </a:ext>
            </a:extLst>
          </p:cNvPr>
          <p:cNvSpPr txBox="1"/>
          <p:nvPr/>
        </p:nvSpPr>
        <p:spPr>
          <a:xfrm>
            <a:off x="6516210" y="2064708"/>
            <a:ext cx="4038384" cy="2554545"/>
          </a:xfrm>
          <a:prstGeom prst="rect">
            <a:avLst/>
          </a:prstGeom>
          <a:noFill/>
        </p:spPr>
        <p:txBody>
          <a:bodyPr wrap="square" rtlCol="0">
            <a:spAutoFit/>
          </a:bodyPr>
          <a:lstStyle/>
          <a:p>
            <a:r>
              <a:rPr lang="de-DE" sz="3200" dirty="0">
                <a:latin typeface="Arial" panose="020B0604020202020204" pitchFamily="34" charset="0"/>
                <a:cs typeface="Arial" panose="020B0604020202020204" pitchFamily="34" charset="0"/>
              </a:rPr>
              <a:t>Warum wächst die Produktion?</a:t>
            </a:r>
          </a:p>
          <a:p>
            <a:r>
              <a:rPr lang="de-DE" sz="3200" dirty="0">
                <a:latin typeface="Arial" panose="020B0604020202020204" pitchFamily="34" charset="0"/>
                <a:cs typeface="Arial" panose="020B0604020202020204" pitchFamily="34" charset="0"/>
              </a:rPr>
              <a:t>Welche Konsequenzen hat das?</a:t>
            </a:r>
          </a:p>
        </p:txBody>
      </p:sp>
      <p:pic>
        <p:nvPicPr>
          <p:cNvPr id="6" name="Grafik 5">
            <a:extLst>
              <a:ext uri="{FF2B5EF4-FFF2-40B4-BE49-F238E27FC236}">
                <a16:creationId xmlns:a16="http://schemas.microsoft.com/office/drawing/2014/main" id="{EA63442A-6133-4D25-AB46-96847140F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472" y="1004563"/>
            <a:ext cx="4674833" cy="4674833"/>
          </a:xfrm>
          <a:prstGeom prst="rect">
            <a:avLst/>
          </a:prstGeom>
        </p:spPr>
      </p:pic>
    </p:spTree>
    <p:extLst>
      <p:ext uri="{BB962C8B-B14F-4D97-AF65-F5344CB8AC3E}">
        <p14:creationId xmlns:p14="http://schemas.microsoft.com/office/powerpoint/2010/main" val="128293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ED99F-5876-B766-5F59-18ED54D1AFB5}"/>
            </a:ext>
          </a:extLst>
        </p:cNvPr>
        <p:cNvGrpSpPr/>
        <p:nvPr/>
      </p:nvGrpSpPr>
      <p:grpSpPr>
        <a:xfrm>
          <a:off x="0" y="0"/>
          <a:ext cx="0" cy="0"/>
          <a:chOff x="0" y="0"/>
          <a:chExt cx="0" cy="0"/>
        </a:xfrm>
      </p:grpSpPr>
      <p:pic>
        <p:nvPicPr>
          <p:cNvPr id="5" name="Grafik 4">
            <a:hlinkClick r:id="rId3"/>
            <a:extLst>
              <a:ext uri="{FF2B5EF4-FFF2-40B4-BE49-F238E27FC236}">
                <a16:creationId xmlns:a16="http://schemas.microsoft.com/office/drawing/2014/main" id="{C4E7D422-3F4C-4FDE-A687-6932C8F73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923" y="979292"/>
            <a:ext cx="4815077" cy="4815077"/>
          </a:xfrm>
          <a:prstGeom prst="rect">
            <a:avLst/>
          </a:prstGeom>
        </p:spPr>
      </p:pic>
      <p:sp>
        <p:nvSpPr>
          <p:cNvPr id="6" name="Rechteck 5">
            <a:extLst>
              <a:ext uri="{FF2B5EF4-FFF2-40B4-BE49-F238E27FC236}">
                <a16:creationId xmlns:a16="http://schemas.microsoft.com/office/drawing/2014/main" id="{874AA33D-DF01-44F6-BCCE-1636DCCF0683}"/>
              </a:ext>
            </a:extLst>
          </p:cNvPr>
          <p:cNvSpPr/>
          <p:nvPr/>
        </p:nvSpPr>
        <p:spPr>
          <a:xfrm>
            <a:off x="816746" y="541538"/>
            <a:ext cx="10333607" cy="5690586"/>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64C237A2-BE18-491B-9CE3-8B4FFC59F6AE}"/>
              </a:ext>
            </a:extLst>
          </p:cNvPr>
          <p:cNvSpPr txBox="1"/>
          <p:nvPr/>
        </p:nvSpPr>
        <p:spPr>
          <a:xfrm>
            <a:off x="6603984" y="1301229"/>
            <a:ext cx="4038384" cy="3539430"/>
          </a:xfrm>
          <a:prstGeom prst="rect">
            <a:avLst/>
          </a:prstGeom>
          <a:noFill/>
        </p:spPr>
        <p:txBody>
          <a:bodyPr wrap="square" rtlCol="0">
            <a:spAutoFit/>
          </a:bodyPr>
          <a:lstStyle/>
          <a:p>
            <a:r>
              <a:rPr lang="de-DE" sz="3200" dirty="0">
                <a:latin typeface="Arial" panose="020B0604020202020204" pitchFamily="34" charset="0"/>
                <a:cs typeface="Arial" panose="020B0604020202020204" pitchFamily="34" charset="0"/>
              </a:rPr>
              <a:t>Was versteht man unter „Fast Fashion“?</a:t>
            </a:r>
          </a:p>
          <a:p>
            <a:r>
              <a:rPr lang="de-DE" sz="3200" dirty="0">
                <a:latin typeface="Arial" panose="020B0604020202020204" pitchFamily="34" charset="0"/>
                <a:cs typeface="Arial" panose="020B0604020202020204" pitchFamily="34" charset="0"/>
              </a:rPr>
              <a:t>Welche Auswirkungen hat dies für die Menschen vor Ort?</a:t>
            </a:r>
          </a:p>
        </p:txBody>
      </p:sp>
    </p:spTree>
    <p:extLst>
      <p:ext uri="{BB962C8B-B14F-4D97-AF65-F5344CB8AC3E}">
        <p14:creationId xmlns:p14="http://schemas.microsoft.com/office/powerpoint/2010/main" val="825058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C558777-19D9-4273-BDED-D46D3C816D95}"/>
              </a:ext>
            </a:extLst>
          </p:cNvPr>
          <p:cNvSpPr/>
          <p:nvPr/>
        </p:nvSpPr>
        <p:spPr>
          <a:xfrm>
            <a:off x="945159" y="4415391"/>
            <a:ext cx="10301681" cy="1790099"/>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22386CB4-F8C4-431D-BBE3-D4F0708F0907}"/>
              </a:ext>
            </a:extLst>
          </p:cNvPr>
          <p:cNvSpPr txBox="1"/>
          <p:nvPr/>
        </p:nvSpPr>
        <p:spPr>
          <a:xfrm>
            <a:off x="1491449" y="4572000"/>
            <a:ext cx="9525740" cy="1384995"/>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Welchen Beitrag können wir leisten, um die Situation von Kindern, Jugendlichen und Erwachsenen in der Textilproduktion zu verbessern?</a:t>
            </a:r>
          </a:p>
        </p:txBody>
      </p:sp>
      <p:sp>
        <p:nvSpPr>
          <p:cNvPr id="3" name="Rechteck 2">
            <a:extLst>
              <a:ext uri="{FF2B5EF4-FFF2-40B4-BE49-F238E27FC236}">
                <a16:creationId xmlns:a16="http://schemas.microsoft.com/office/drawing/2014/main" id="{D461380F-FF42-4D34-A1E2-C9960B24B4BA}"/>
              </a:ext>
            </a:extLst>
          </p:cNvPr>
          <p:cNvSpPr/>
          <p:nvPr/>
        </p:nvSpPr>
        <p:spPr>
          <a:xfrm>
            <a:off x="922789" y="427839"/>
            <a:ext cx="10301681" cy="1040234"/>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cs typeface="Arial" panose="020B0604020202020204" pitchFamily="34" charset="0"/>
              </a:rPr>
              <a:t>Art. 1 GG</a:t>
            </a:r>
          </a:p>
        </p:txBody>
      </p:sp>
      <p:sp>
        <p:nvSpPr>
          <p:cNvPr id="4" name="Rechteck 3">
            <a:extLst>
              <a:ext uri="{FF2B5EF4-FFF2-40B4-BE49-F238E27FC236}">
                <a16:creationId xmlns:a16="http://schemas.microsoft.com/office/drawing/2014/main" id="{446026EB-4D9D-4EFF-898F-17C8BB0834AE}"/>
              </a:ext>
            </a:extLst>
          </p:cNvPr>
          <p:cNvSpPr/>
          <p:nvPr/>
        </p:nvSpPr>
        <p:spPr>
          <a:xfrm>
            <a:off x="1334609" y="1845167"/>
            <a:ext cx="9525739" cy="2308324"/>
          </a:xfrm>
          <a:prstGeom prst="rect">
            <a:avLst/>
          </a:prstGeom>
        </p:spPr>
        <p:txBody>
          <a:bodyPr wrap="square">
            <a:spAutoFit/>
          </a:bodyPr>
          <a:lstStyle/>
          <a:p>
            <a:r>
              <a:rPr lang="de-DE" sz="2400" dirty="0">
                <a:latin typeface="Arial" panose="020B0604020202020204" pitchFamily="34" charset="0"/>
                <a:cs typeface="Arial" panose="020B0604020202020204" pitchFamily="34" charset="0"/>
              </a:rPr>
              <a:t>(1) Die Würde des Menschen ist unantastbar. Sie zu achten und zu schützen ist Verpflichtung aller staatlichen Gewalt.</a:t>
            </a:r>
          </a:p>
          <a:p>
            <a:r>
              <a:rPr lang="de-DE" sz="2400" dirty="0">
                <a:latin typeface="Arial" panose="020B0604020202020204" pitchFamily="34" charset="0"/>
                <a:cs typeface="Arial" panose="020B0604020202020204" pitchFamily="34" charset="0"/>
              </a:rPr>
              <a:t>(2) Das Deutsche Volk bekennt sich darum zu unverletzlichen und unveräußerlichen Menschenrechten als Grundlage jeder menschlichen Gemeinschaft, des Friedens und der Gerechtigkeit in der Welt.</a:t>
            </a:r>
          </a:p>
        </p:txBody>
      </p:sp>
    </p:spTree>
    <p:extLst>
      <p:ext uri="{BB962C8B-B14F-4D97-AF65-F5344CB8AC3E}">
        <p14:creationId xmlns:p14="http://schemas.microsoft.com/office/powerpoint/2010/main" val="2680497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6C54008-E95E-4E9C-80D6-167A50E5DEAA}"/>
              </a:ext>
            </a:extLst>
          </p:cNvPr>
          <p:cNvSpPr txBox="1"/>
          <p:nvPr/>
        </p:nvSpPr>
        <p:spPr>
          <a:xfrm>
            <a:off x="1073791" y="545284"/>
            <a:ext cx="10091956" cy="584775"/>
          </a:xfrm>
          <a:prstGeom prst="rect">
            <a:avLst/>
          </a:prstGeom>
          <a:noFill/>
        </p:spPr>
        <p:txBody>
          <a:bodyPr wrap="square" rtlCol="0">
            <a:spAutoFit/>
          </a:bodyPr>
          <a:lstStyle/>
          <a:p>
            <a:r>
              <a:rPr lang="de-DE" sz="3200" dirty="0">
                <a:latin typeface="Arial" panose="020B0604020202020204" pitchFamily="34" charset="0"/>
                <a:cs typeface="Arial" panose="020B0604020202020204" pitchFamily="34" charset="0"/>
              </a:rPr>
              <a:t>Die Bedeutung von Labeln bzw. Siegeln</a:t>
            </a:r>
          </a:p>
        </p:txBody>
      </p:sp>
      <p:sp>
        <p:nvSpPr>
          <p:cNvPr id="11" name="Textfeld 10">
            <a:extLst>
              <a:ext uri="{FF2B5EF4-FFF2-40B4-BE49-F238E27FC236}">
                <a16:creationId xmlns:a16="http://schemas.microsoft.com/office/drawing/2014/main" id="{BA32A7D3-91B0-4E26-B298-26B38776DF8F}"/>
              </a:ext>
            </a:extLst>
          </p:cNvPr>
          <p:cNvSpPr txBox="1"/>
          <p:nvPr/>
        </p:nvSpPr>
        <p:spPr>
          <a:xfrm>
            <a:off x="6665987" y="1850425"/>
            <a:ext cx="4433324"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Welches der folgenden Siegel hast du schon einmal gesehen?</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Weißt du, wofür das jeweilige Siegel steht?</a:t>
            </a:r>
          </a:p>
        </p:txBody>
      </p:sp>
      <p:sp>
        <p:nvSpPr>
          <p:cNvPr id="2" name="Textfeld 1">
            <a:extLst>
              <a:ext uri="{FF2B5EF4-FFF2-40B4-BE49-F238E27FC236}">
                <a16:creationId xmlns:a16="http://schemas.microsoft.com/office/drawing/2014/main" id="{0B0885BE-84A5-4B61-B801-A131EA01234E}"/>
              </a:ext>
            </a:extLst>
          </p:cNvPr>
          <p:cNvSpPr txBox="1"/>
          <p:nvPr/>
        </p:nvSpPr>
        <p:spPr>
          <a:xfrm>
            <a:off x="1499616" y="2231136"/>
            <a:ext cx="3913632" cy="2862322"/>
          </a:xfrm>
          <a:prstGeom prst="rect">
            <a:avLst/>
          </a:prstGeom>
          <a:noFill/>
        </p:spPr>
        <p:txBody>
          <a:bodyPr wrap="square" rtlCol="0">
            <a:spAutoFit/>
          </a:bodyPr>
          <a:lstStyle/>
          <a:p>
            <a:r>
              <a:rPr lang="de-DE" dirty="0">
                <a:solidFill>
                  <a:srgbClr val="FF0000"/>
                </a:solidFill>
                <a:latin typeface="Arial" panose="020B0604020202020204" pitchFamily="34" charset="0"/>
                <a:cs typeface="Arial" panose="020B0604020202020204" pitchFamily="34" charset="0"/>
              </a:rPr>
              <a:t>Hinweis: Aus Urheberrechtsgründen können die Siegel-Logos an dieser Stelle nicht eingebunden werden. Sie können aber auf der Website Siegelklarheit.de die im Kommentar angeführten Siegel finden und zeigen oder andere Siegel ergänzen. Alternativ können Sie auch das folgende Video auf Folie 9 verwenden.</a:t>
            </a:r>
          </a:p>
        </p:txBody>
      </p:sp>
      <p:sp>
        <p:nvSpPr>
          <p:cNvPr id="3" name="Rechteck 2">
            <a:extLst>
              <a:ext uri="{FF2B5EF4-FFF2-40B4-BE49-F238E27FC236}">
                <a16:creationId xmlns:a16="http://schemas.microsoft.com/office/drawing/2014/main" id="{976E193B-DB6D-4900-B720-78B34AB63E0B}"/>
              </a:ext>
            </a:extLst>
          </p:cNvPr>
          <p:cNvSpPr/>
          <p:nvPr/>
        </p:nvSpPr>
        <p:spPr>
          <a:xfrm>
            <a:off x="1073791" y="1130059"/>
            <a:ext cx="5166371" cy="501124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11789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10426_cc_nachhaltigkeit_textilbranche_siegel_tex_3328k_p15v15">
            <a:hlinkClick r:id="" action="ppaction://media"/>
            <a:extLst>
              <a:ext uri="{FF2B5EF4-FFF2-40B4-BE49-F238E27FC236}">
                <a16:creationId xmlns:a16="http://schemas.microsoft.com/office/drawing/2014/main" id="{49A95757-CB1D-444F-828F-BF8ED7FA19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8687" y="639192"/>
            <a:ext cx="9919318" cy="5579616"/>
          </a:xfrm>
          <a:prstGeom prst="rect">
            <a:avLst/>
          </a:prstGeom>
        </p:spPr>
      </p:pic>
      <p:sp>
        <p:nvSpPr>
          <p:cNvPr id="6" name="Textfeld 5">
            <a:extLst>
              <a:ext uri="{FF2B5EF4-FFF2-40B4-BE49-F238E27FC236}">
                <a16:creationId xmlns:a16="http://schemas.microsoft.com/office/drawing/2014/main" id="{55099D28-CF6B-4C53-B9C2-7B614B0C9A80}"/>
              </a:ext>
            </a:extLst>
          </p:cNvPr>
          <p:cNvSpPr txBox="1"/>
          <p:nvPr/>
        </p:nvSpPr>
        <p:spPr>
          <a:xfrm>
            <a:off x="7386221" y="6285390"/>
            <a:ext cx="3817398" cy="184666"/>
          </a:xfrm>
          <a:prstGeom prst="rect">
            <a:avLst/>
          </a:prstGeom>
          <a:noFill/>
        </p:spPr>
        <p:txBody>
          <a:bodyPr wrap="square" rtlCol="0">
            <a:spAutoFit/>
          </a:bodyPr>
          <a:lstStyle/>
          <a:p>
            <a:r>
              <a:rPr lang="de-DE" sz="600" dirty="0">
                <a:latin typeface="Arial" panose="020B0604020202020204" pitchFamily="34" charset="0"/>
                <a:cs typeface="Arial" panose="020B0604020202020204" pitchFamily="34" charset="0"/>
              </a:rPr>
              <a:t>(Quelle: 3sat/</a:t>
            </a:r>
            <a:r>
              <a:rPr lang="de-DE" sz="600" dirty="0" err="1">
                <a:latin typeface="Arial" panose="020B0604020202020204" pitchFamily="34" charset="0"/>
                <a:cs typeface="Arial" panose="020B0604020202020204" pitchFamily="34" charset="0"/>
              </a:rPr>
              <a:t>nano</a:t>
            </a:r>
            <a:r>
              <a:rPr lang="de-DE" sz="600" dirty="0">
                <a:latin typeface="Arial" panose="020B0604020202020204" pitchFamily="34" charset="0"/>
                <a:cs typeface="Arial" panose="020B0604020202020204" pitchFamily="34" charset="0"/>
              </a:rPr>
              <a:t>/</a:t>
            </a:r>
            <a:r>
              <a:rPr lang="de-DE" sz="600" dirty="0" err="1">
                <a:latin typeface="Arial" panose="020B0604020202020204" pitchFamily="34" charset="0"/>
                <a:cs typeface="Arial" panose="020B0604020202020204" pitchFamily="34" charset="0"/>
              </a:rPr>
              <a:t>medicine</a:t>
            </a:r>
            <a:r>
              <a:rPr lang="de-DE" sz="600" dirty="0">
                <a:latin typeface="Arial" panose="020B0604020202020204" pitchFamily="34" charset="0"/>
                <a:cs typeface="Arial" panose="020B0604020202020204" pitchFamily="34" charset="0"/>
              </a:rPr>
              <a:t>/Dunja Keuper/Johannes </a:t>
            </a:r>
            <a:r>
              <a:rPr lang="de-DE" sz="600" dirty="0" err="1">
                <a:latin typeface="Arial" panose="020B0604020202020204" pitchFamily="34" charset="0"/>
                <a:cs typeface="Arial" panose="020B0604020202020204" pitchFamily="34" charset="0"/>
              </a:rPr>
              <a:t>Kröger,Marius</a:t>
            </a:r>
            <a:r>
              <a:rPr lang="de-DE" sz="600" dirty="0">
                <a:latin typeface="Arial" panose="020B0604020202020204" pitchFamily="34" charset="0"/>
                <a:cs typeface="Arial" panose="020B0604020202020204" pitchFamily="34" charset="0"/>
              </a:rPr>
              <a:t> </a:t>
            </a:r>
            <a:r>
              <a:rPr lang="de-DE" sz="600" dirty="0" err="1">
                <a:latin typeface="Arial" panose="020B0604020202020204" pitchFamily="34" charset="0"/>
                <a:cs typeface="Arial" panose="020B0604020202020204" pitchFamily="34" charset="0"/>
              </a:rPr>
              <a:t>Jelonek</a:t>
            </a:r>
            <a:r>
              <a:rPr lang="de-DE" sz="600" dirty="0">
                <a:latin typeface="Arial" panose="020B0604020202020204" pitchFamily="34" charset="0"/>
                <a:cs typeface="Arial" panose="020B0604020202020204" pitchFamily="34" charset="0"/>
              </a:rPr>
              <a:t>/Catrin Füller, CC BY 4.0)</a:t>
            </a:r>
            <a:endParaRPr lang="de-DE" sz="600" dirty="0"/>
          </a:p>
        </p:txBody>
      </p:sp>
    </p:spTree>
    <p:extLst>
      <p:ext uri="{BB962C8B-B14F-4D97-AF65-F5344CB8AC3E}">
        <p14:creationId xmlns:p14="http://schemas.microsoft.com/office/powerpoint/2010/main" val="9315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693</Words>
  <Application>Microsoft Office PowerPoint</Application>
  <PresentationFormat>Breitbild</PresentationFormat>
  <Paragraphs>46</Paragraphs>
  <Slides>12</Slides>
  <Notes>3</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12</vt:i4>
      </vt:variant>
    </vt:vector>
  </HeadingPairs>
  <TitlesOfParts>
    <vt:vector size="15" baseType="lpstr">
      <vt:lpstr>Arial</vt:lpstr>
      <vt:lpstr>Calibri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Bildquellen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30</cp:revision>
  <dcterms:created xsi:type="dcterms:W3CDTF">2024-06-12T15:52:19Z</dcterms:created>
  <dcterms:modified xsi:type="dcterms:W3CDTF">2025-02-25T17:56:06Z</dcterms:modified>
</cp:coreProperties>
</file>