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er, Lukas (StMUK)" initials="BL(" lastIdx="4" clrIdx="0">
    <p:extLst>
      <p:ext uri="{19B8F6BF-5375-455C-9EA6-DF929625EA0E}">
        <p15:presenceInfo xmlns:p15="http://schemas.microsoft.com/office/powerpoint/2012/main" userId="S-1-5-21-1986689757-124263158-732247886-48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4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744D4B-774C-B758-31FD-96896A74C9EE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Link: https://www.bavarikon.de/object/bav:RAW-VID-0000000MUCRAW005?lang=de (über Bild per Klick aufrufbar)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59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17.10.2024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varikon.de/object/bav:RAW-VID-0000000MUCRAW005?lang=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s_gr%C3%B6%C3%9Fte_Volksfest_der_Welt_%28Oktoberfest%29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0" y="566921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600" dirty="0">
                <a:latin typeface="Arial"/>
                <a:cs typeface="Arial"/>
              </a:rPr>
              <a:t>Oktoberfest – Tradition oder Wirtschaftsfaktor?</a:t>
            </a:r>
            <a:endParaRPr sz="1400" dirty="0"/>
          </a:p>
        </p:txBody>
      </p:sp>
      <p:pic>
        <p:nvPicPr>
          <p:cNvPr id="4" name="Grafik 3" descr="Ein Bild, das draußen, Himmel, Festival, Person enthält.&#10;&#10;Automatisch generierte Beschreibung">
            <a:extLst>
              <a:ext uri="{FF2B5EF4-FFF2-40B4-BE49-F238E27FC236}">
                <a16:creationId xmlns:a16="http://schemas.microsoft.com/office/drawing/2014/main" id="{141BBA39-3A9F-9F10-3AFD-6EF60684B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4" b="1"/>
          <a:stretch/>
        </p:blipFill>
        <p:spPr>
          <a:xfrm>
            <a:off x="1152291" y="812800"/>
            <a:ext cx="9689320" cy="4856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4EEEB1CE-AFE7-4CF6-8330-BC94B342A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12" y="296608"/>
            <a:ext cx="10344150" cy="59721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FD5D6C-1ABC-424E-91D3-9F686AA1B06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65249" y="4346222"/>
            <a:ext cx="1411817" cy="14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2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E7941-D411-776F-8797-4339D8E5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11" y="1575806"/>
            <a:ext cx="10515600" cy="4655127"/>
          </a:xfrm>
        </p:spPr>
        <p:txBody>
          <a:bodyPr/>
          <a:lstStyle/>
          <a:p>
            <a:r>
              <a:rPr lang="de-DE" sz="3200" dirty="0"/>
              <a:t>Lest den zugeteilten Text und informiert euch in PA mündlich über den Inhalt. </a:t>
            </a:r>
            <a:br>
              <a:rPr lang="de-DE" sz="3200" dirty="0"/>
            </a:br>
            <a:r>
              <a:rPr lang="de-DE" sz="3200" dirty="0"/>
              <a:t>Ihr sollt die Informationen danach im Plenum vorstellen können!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Gruppe 1: Wirtschaftswert der Wiesn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Gruppe 2: Herkunft der Gäste</a:t>
            </a:r>
          </a:p>
        </p:txBody>
      </p:sp>
    </p:spTree>
    <p:extLst>
      <p:ext uri="{BB962C8B-B14F-4D97-AF65-F5344CB8AC3E}">
        <p14:creationId xmlns:p14="http://schemas.microsoft.com/office/powerpoint/2010/main" val="156301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87212-C911-A1D4-C7F5-49977208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037"/>
            <a:ext cx="10515600" cy="5079711"/>
          </a:xfrm>
        </p:spPr>
        <p:txBody>
          <a:bodyPr/>
          <a:lstStyle/>
          <a:p>
            <a:pPr algn="ctr"/>
            <a:r>
              <a:rPr lang="de-DE" sz="3600" dirty="0"/>
              <a:t>„Das Oktoberfest – Tradition oder Wirtschaftsfaktor?“</a:t>
            </a:r>
            <a:br>
              <a:rPr lang="de-DE" sz="3600" dirty="0"/>
            </a:br>
            <a:br>
              <a:rPr lang="de-DE" sz="3600" dirty="0"/>
            </a:br>
            <a:br>
              <a:rPr lang="de-DE" sz="3600" dirty="0"/>
            </a:b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Positioniere dich im Raum entlang der Linie zwischen den zwei Polen „Tradition“ und „Wirtschaftsfaktor“!</a:t>
            </a:r>
            <a:br>
              <a:rPr lang="de-DE" sz="3600" dirty="0"/>
            </a:br>
            <a:r>
              <a:rPr lang="de-DE" sz="3600" dirty="0"/>
              <a:t>Tauscht euch über eure Meinungen aus!</a:t>
            </a:r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A39FEABA-87D1-4F75-9515-F182159E28F6}"/>
              </a:ext>
            </a:extLst>
          </p:cNvPr>
          <p:cNvSpPr/>
          <p:nvPr/>
        </p:nvSpPr>
        <p:spPr>
          <a:xfrm>
            <a:off x="2411258" y="2352512"/>
            <a:ext cx="7641843" cy="1027245"/>
          </a:xfrm>
          <a:prstGeom prst="leftRightArrow">
            <a:avLst>
              <a:gd name="adj1" fmla="val 55622"/>
              <a:gd name="adj2" fmla="val 50000"/>
            </a:avLst>
          </a:prstGeom>
          <a:solidFill>
            <a:srgbClr val="652483"/>
          </a:solidFill>
          <a:ln>
            <a:solidFill>
              <a:srgbClr val="66248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Schuhabdrücke mit einfarbiger Füllung">
            <a:extLst>
              <a:ext uri="{FF2B5EF4-FFF2-40B4-BE49-F238E27FC236}">
                <a16:creationId xmlns:a16="http://schemas.microsoft.com/office/drawing/2014/main" id="{0DD63EA1-D503-44DD-8A52-BBBFECEBD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31324" y="2647270"/>
            <a:ext cx="457200" cy="457200"/>
          </a:xfrm>
          <a:prstGeom prst="rect">
            <a:avLst/>
          </a:prstGeom>
        </p:spPr>
      </p:pic>
      <p:pic>
        <p:nvPicPr>
          <p:cNvPr id="5" name="Grafik 4" descr="Schuhabdrücke mit einfarbiger Füllung">
            <a:extLst>
              <a:ext uri="{FF2B5EF4-FFF2-40B4-BE49-F238E27FC236}">
                <a16:creationId xmlns:a16="http://schemas.microsoft.com/office/drawing/2014/main" id="{219DA78E-AD82-4BCB-8359-3F50A10C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714580" y="2647271"/>
            <a:ext cx="457200" cy="457200"/>
          </a:xfrm>
          <a:prstGeom prst="rect">
            <a:avLst/>
          </a:prstGeom>
        </p:spPr>
      </p:pic>
      <p:pic>
        <p:nvPicPr>
          <p:cNvPr id="6" name="Grafik 5" descr="Schuhabdrücke mit einfarbiger Füllung">
            <a:extLst>
              <a:ext uri="{FF2B5EF4-FFF2-40B4-BE49-F238E27FC236}">
                <a16:creationId xmlns:a16="http://schemas.microsoft.com/office/drawing/2014/main" id="{D1EB0FFF-EBDC-4067-9522-E781F328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341428" y="2647270"/>
            <a:ext cx="457200" cy="457200"/>
          </a:xfrm>
          <a:prstGeom prst="rect">
            <a:avLst/>
          </a:prstGeom>
        </p:spPr>
      </p:pic>
      <p:pic>
        <p:nvPicPr>
          <p:cNvPr id="7" name="Grafik 6" descr="Schuhabdrücke mit einfarbiger Füllung">
            <a:extLst>
              <a:ext uri="{FF2B5EF4-FFF2-40B4-BE49-F238E27FC236}">
                <a16:creationId xmlns:a16="http://schemas.microsoft.com/office/drawing/2014/main" id="{93374A48-138B-47D6-9BBD-FF02E2A7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993541" y="2647270"/>
            <a:ext cx="457200" cy="457200"/>
          </a:xfrm>
          <a:prstGeom prst="rect">
            <a:avLst/>
          </a:prstGeom>
        </p:spPr>
      </p:pic>
      <p:pic>
        <p:nvPicPr>
          <p:cNvPr id="8" name="Grafik 7" descr="Schuhabdrücke mit einfarbiger Füllung">
            <a:extLst>
              <a:ext uri="{FF2B5EF4-FFF2-40B4-BE49-F238E27FC236}">
                <a16:creationId xmlns:a16="http://schemas.microsoft.com/office/drawing/2014/main" id="{9A6CB0E4-5469-4888-A47F-18F3353B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185615" y="2646033"/>
            <a:ext cx="457200" cy="457200"/>
          </a:xfrm>
          <a:prstGeom prst="rect">
            <a:avLst/>
          </a:prstGeom>
        </p:spPr>
      </p:pic>
      <p:pic>
        <p:nvPicPr>
          <p:cNvPr id="9" name="Grafik 8" descr="Schuhabdrücke mit einfarbiger Füllung">
            <a:extLst>
              <a:ext uri="{FF2B5EF4-FFF2-40B4-BE49-F238E27FC236}">
                <a16:creationId xmlns:a16="http://schemas.microsoft.com/office/drawing/2014/main" id="{9780AEAD-76BC-4A4A-8DE9-C947E9D3B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37728" y="2646033"/>
            <a:ext cx="457200" cy="457200"/>
          </a:xfrm>
          <a:prstGeom prst="rect">
            <a:avLst/>
          </a:prstGeom>
        </p:spPr>
      </p:pic>
      <p:pic>
        <p:nvPicPr>
          <p:cNvPr id="10" name="Grafik 9" descr="Schuhabdrücke mit einfarbiger Füllung">
            <a:extLst>
              <a:ext uri="{FF2B5EF4-FFF2-40B4-BE49-F238E27FC236}">
                <a16:creationId xmlns:a16="http://schemas.microsoft.com/office/drawing/2014/main" id="{A98875B8-4B3A-4664-8C0D-694E03E3B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464576" y="2646032"/>
            <a:ext cx="457200" cy="457200"/>
          </a:xfrm>
          <a:prstGeom prst="rect">
            <a:avLst/>
          </a:prstGeom>
        </p:spPr>
      </p:pic>
      <p:pic>
        <p:nvPicPr>
          <p:cNvPr id="11" name="Grafik 10" descr="Schuhabdrücke mit einfarbiger Füllung">
            <a:extLst>
              <a:ext uri="{FF2B5EF4-FFF2-40B4-BE49-F238E27FC236}">
                <a16:creationId xmlns:a16="http://schemas.microsoft.com/office/drawing/2014/main" id="{58220977-A52C-45E6-A9D9-E82C561B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116689" y="2646032"/>
            <a:ext cx="457200" cy="457200"/>
          </a:xfrm>
          <a:prstGeom prst="rect">
            <a:avLst/>
          </a:prstGeom>
        </p:spPr>
      </p:pic>
      <p:pic>
        <p:nvPicPr>
          <p:cNvPr id="12" name="Grafik 11" descr="Schuhabdrücke mit einfarbiger Füllung">
            <a:extLst>
              <a:ext uri="{FF2B5EF4-FFF2-40B4-BE49-F238E27FC236}">
                <a16:creationId xmlns:a16="http://schemas.microsoft.com/office/drawing/2014/main" id="{2EF9E4EA-3FD8-4251-AE6A-E394720D0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010589" y="2638842"/>
            <a:ext cx="457200" cy="457200"/>
          </a:xfrm>
          <a:prstGeom prst="rect">
            <a:avLst/>
          </a:prstGeom>
        </p:spPr>
      </p:pic>
      <p:pic>
        <p:nvPicPr>
          <p:cNvPr id="13" name="Grafik 12" descr="Schuhabdrücke mit einfarbiger Füllung">
            <a:extLst>
              <a:ext uri="{FF2B5EF4-FFF2-40B4-BE49-F238E27FC236}">
                <a16:creationId xmlns:a16="http://schemas.microsoft.com/office/drawing/2014/main" id="{27FFC91E-BA56-43D4-BDD7-C5529DDD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375700" y="2646032"/>
            <a:ext cx="457200" cy="457200"/>
          </a:xfrm>
          <a:prstGeom prst="rect">
            <a:avLst/>
          </a:prstGeom>
        </p:spPr>
      </p:pic>
      <p:pic>
        <p:nvPicPr>
          <p:cNvPr id="14" name="Grafik 13" descr="Schuhabdrücke mit einfarbiger Füllung">
            <a:extLst>
              <a:ext uri="{FF2B5EF4-FFF2-40B4-BE49-F238E27FC236}">
                <a16:creationId xmlns:a16="http://schemas.microsoft.com/office/drawing/2014/main" id="{A8ACF6BC-6BA4-4B28-94E2-17B7FF633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402859" y="2614826"/>
            <a:ext cx="457200" cy="4572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89DB6C9-FEC3-4AFE-B988-C2D5FD877125}"/>
              </a:ext>
            </a:extLst>
          </p:cNvPr>
          <p:cNvSpPr txBox="1"/>
          <p:nvPr/>
        </p:nvSpPr>
        <p:spPr>
          <a:xfrm>
            <a:off x="838200" y="3191256"/>
            <a:ext cx="157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9B31E29-5687-421E-A944-1081E6768F21}"/>
              </a:ext>
            </a:extLst>
          </p:cNvPr>
          <p:cNvSpPr txBox="1"/>
          <p:nvPr/>
        </p:nvSpPr>
        <p:spPr>
          <a:xfrm>
            <a:off x="9780742" y="3159226"/>
            <a:ext cx="19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Wirtschaftsfaktor</a:t>
            </a:r>
          </a:p>
        </p:txBody>
      </p:sp>
    </p:spTree>
    <p:extLst>
      <p:ext uri="{BB962C8B-B14F-4D97-AF65-F5344CB8AC3E}">
        <p14:creationId xmlns:p14="http://schemas.microsoft.com/office/powerpoint/2010/main" val="170145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2 </a:t>
            </a:r>
            <a:r>
              <a:rPr lang="de-DE" sz="1400" dirty="0" err="1">
                <a:latin typeface="Arial"/>
                <a:cs typeface="Arial"/>
              </a:rPr>
              <a:t>Croativ</a:t>
            </a:r>
            <a:r>
              <a:rPr lang="de-DE" sz="1400" dirty="0">
                <a:latin typeface="Arial"/>
                <a:cs typeface="Arial"/>
              </a:rPr>
              <a:t>, Das größte Oktoberfest der Welt, Lizenz CC </a:t>
            </a:r>
            <a:r>
              <a:rPr lang="de-DE" sz="1400" dirty="0" err="1">
                <a:latin typeface="Arial"/>
                <a:cs typeface="Arial"/>
              </a:rPr>
              <a:t>by</a:t>
            </a:r>
            <a:r>
              <a:rPr lang="de-DE" sz="1400" dirty="0">
                <a:latin typeface="Arial"/>
                <a:cs typeface="Arial"/>
              </a:rPr>
              <a:t> SA 4.0 via Wikimedia Commons </a:t>
            </a:r>
            <a:r>
              <a:rPr lang="de-DE" sz="1400" dirty="0">
                <a:latin typeface="Arial"/>
                <a:cs typeface="Arial"/>
                <a:hlinkClick r:id="rId3"/>
              </a:rPr>
              <a:t>https://commons.wikimedia.org/wiki/File:Das_gr%C3%B6%C3%9Fte_Volksfest_der_Welt_%28Oktoberfest%29.jpg</a:t>
            </a:r>
            <a:r>
              <a:rPr lang="de-DE" sz="1400" dirty="0">
                <a:latin typeface="Arial"/>
                <a:cs typeface="Arial"/>
              </a:rPr>
              <a:t>, 10.10.24</a:t>
            </a: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3 Walter Martin via </a:t>
            </a:r>
            <a:r>
              <a:rPr lang="de-DE" sz="1400" dirty="0" err="1">
                <a:latin typeface="Arial"/>
                <a:cs typeface="Arial"/>
              </a:rPr>
              <a:t>Unsplash</a:t>
            </a:r>
            <a:endParaRPr lang="de-DE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DocSecurity>0</DocSecurity>
  <PresentationFormat>Breitbild</PresentationFormat>
  <Paragraphs>14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Lest den zugeteilten Text und informiert euch in PA mündlich über den Inhalt.  Ihr sollt die Informationen danach im Plenum vorstellen können!  Gruppe 1: Wirtschaftswert der Wiesn  Gruppe 2: Herkunft der Gäste</vt:lpstr>
      <vt:lpstr>„Das Oktoberfest – Tradition oder Wirtschaftsfaktor?“     Positioniere dich im Raum entlang der Linie zwischen den zwei Polen „Tradition“ und „Wirtschaftsfaktor“! Tauscht euch über eure Meinungen aus!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Weber, Alexandra</dc:creator>
  <cp:keywords/>
  <dc:description/>
  <cp:lastModifiedBy>Weber, Alexandra</cp:lastModifiedBy>
  <cp:revision>16</cp:revision>
  <dcterms:created xsi:type="dcterms:W3CDTF">2024-06-12T15:52:19Z</dcterms:created>
  <dcterms:modified xsi:type="dcterms:W3CDTF">2024-10-17T10:37:09Z</dcterms:modified>
  <cp:category/>
  <dc:identifier/>
  <cp:contentStatus/>
  <dc:language/>
  <cp:version/>
</cp:coreProperties>
</file>