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2" r:id="rId3"/>
    <p:sldId id="283" r:id="rId4"/>
    <p:sldId id="284" r:id="rId5"/>
    <p:sldId id="285" r:id="rId6"/>
    <p:sldId id="259" r:id="rId7"/>
    <p:sldId id="260" r:id="rId8"/>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57C"/>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80A96-9828-C74D-8D37-D4DC47FA2EE7}" v="1" dt="2025-06-11T12:44:18.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0"/>
    <p:restoredTop sz="94719"/>
  </p:normalViewPr>
  <p:slideViewPr>
    <p:cSldViewPr snapToGrid="0">
      <p:cViewPr varScale="1">
        <p:scale>
          <a:sx n="105" d="100"/>
          <a:sy n="105" d="100"/>
        </p:scale>
        <p:origin x="1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49B201-7CA0-449D-580F-EF1273D83E8E}"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Alle Bilder zeigen wichtige historische Bauwerke, die gleichzeitig beliebte bayerische Sehenswürdigkeiten sind: Walhalla bei Regensburg (oben links), Altes Rathaus in Bamberg (oben rechts), Bavaria in München (unten links), Schloss Neuschwanstein (unten rechts)</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17016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Lehrkraft lässt Art. 141 BV vorlesen und gibt anschließend einen Überblick über die Bedeutung des Denkmalschutzes (siehe Impuls). Erst dann werden die Sprechblase und der Arbeitsauftrag für die Partnerarbeit eingeblendet.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23670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Auf der Seite des Denkmalatlasses können die SuS die Schuladresse bzw. den Schulort eingeben und eine Entfernung festlegen. In den Ergebnissen werden alle registrierten Kulturdenkmäler in der Umgebung angezeigt.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83346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C6F805-DA8F-5762-6086-7BD0EDCB161C}" type="slidenum">
              <a:r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02D626C-9917-15A8-806E-05FA700DADA9}" type="slidenum">
              <a:rPr/>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26.08.2025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eaLnBrk="1" hangingPunct="1">
        <a:lnSpc>
          <a:spcPct val="90000"/>
        </a:lnSpc>
        <a:spcBef>
          <a:spcPts val="0"/>
        </a:spcBef>
        <a:buNone/>
        <a:defRPr sz="4400">
          <a:solidFill>
            <a:schemeClr val="tx1"/>
          </a:solidFill>
          <a:latin typeface="+mj-lt"/>
          <a:ea typeface="+mj-ea"/>
          <a:cs typeface="+mj-cs"/>
        </a:defRPr>
      </a:lvl1pPr>
    </p:titleStyle>
    <p:bodyStyle>
      <a:lvl1pPr marL="228600" indent="-228600" algn="l" defTabSz="914400" eaLnBrk="1" hangingPunct="1">
        <a:lnSpc>
          <a:spcPct val="90000"/>
        </a:lnSpc>
        <a:spcBef>
          <a:spcPts val="1000"/>
        </a:spcBef>
        <a:buFont typeface="Arial"/>
        <a:buChar char="•"/>
        <a:defRPr sz="2800">
          <a:solidFill>
            <a:schemeClr val="tx1"/>
          </a:solidFill>
          <a:latin typeface="+mn-lt"/>
          <a:ea typeface="+mn-ea"/>
          <a:cs typeface="+mn-cs"/>
        </a:defRPr>
      </a:lvl1pPr>
      <a:lvl2pPr marL="685800" indent="-228600" algn="l" defTabSz="914400" eaLnBrk="1" hangingPunct="1">
        <a:lnSpc>
          <a:spcPct val="90000"/>
        </a:lnSpc>
        <a:spcBef>
          <a:spcPts val="500"/>
        </a:spcBef>
        <a:buFont typeface="Arial"/>
        <a:buChar char="•"/>
        <a:defRPr sz="2400">
          <a:solidFill>
            <a:schemeClr val="tx1"/>
          </a:solidFill>
          <a:latin typeface="+mn-lt"/>
          <a:ea typeface="+mn-ea"/>
          <a:cs typeface="+mn-cs"/>
        </a:defRPr>
      </a:lvl2pPr>
      <a:lvl3pPr marL="1143000" indent="-228600" algn="l" defTabSz="914400" eaLnBrk="1" hangingPunct="1">
        <a:lnSpc>
          <a:spcPct val="90000"/>
        </a:lnSpc>
        <a:spcBef>
          <a:spcPts val="500"/>
        </a:spcBef>
        <a:buFont typeface="Arial"/>
        <a:buChar char="•"/>
        <a:defRPr sz="2000">
          <a:solidFill>
            <a:schemeClr val="tx1"/>
          </a:solidFill>
          <a:latin typeface="+mn-lt"/>
          <a:ea typeface="+mn-ea"/>
          <a:cs typeface="+mn-cs"/>
        </a:defRPr>
      </a:lvl3pPr>
      <a:lvl4pPr marL="1600200" indent="-228600" algn="l" defTabSz="914400" eaLnBrk="1" hangingPunct="1">
        <a:lnSpc>
          <a:spcPct val="90000"/>
        </a:lnSpc>
        <a:spcBef>
          <a:spcPts val="500"/>
        </a:spcBef>
        <a:buFont typeface="Arial"/>
        <a:buChar char="•"/>
        <a:defRPr sz="1800">
          <a:solidFill>
            <a:schemeClr val="tx1"/>
          </a:solidFill>
          <a:latin typeface="+mn-lt"/>
          <a:ea typeface="+mn-ea"/>
          <a:cs typeface="+mn-cs"/>
        </a:defRPr>
      </a:lvl4pPr>
      <a:lvl5pPr marL="2057400" indent="-228600" algn="l" defTabSz="914400" eaLnBrk="1" hangingPunct="1">
        <a:lnSpc>
          <a:spcPct val="90000"/>
        </a:lnSpc>
        <a:spcBef>
          <a:spcPts val="500"/>
        </a:spcBef>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eoportal.bayern.de/denkmalatla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Walhalla – Wikipedia">
            <a:extLst>
              <a:ext uri="{FF2B5EF4-FFF2-40B4-BE49-F238E27FC236}">
                <a16:creationId xmlns:a16="http://schemas.microsoft.com/office/drawing/2014/main" id="{D114699D-9498-A2BF-4340-465FBBAE3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5639" r="-2" b="12603"/>
          <a:stretch>
            <a:fillRect/>
          </a:stretch>
        </p:blipFill>
        <p:spPr bwMode="auto">
          <a:xfrm>
            <a:off x="198739" y="171717"/>
            <a:ext cx="5804105"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tes Rathaus (Bamberg) – Wikipedia">
            <a:extLst>
              <a:ext uri="{FF2B5EF4-FFF2-40B4-BE49-F238E27FC236}">
                <a16:creationId xmlns:a16="http://schemas.microsoft.com/office/drawing/2014/main" id="{684C7968-55EE-4A94-C1C1-A7FA11B57B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2299" r="2" b="7211"/>
          <a:stretch>
            <a:fillRect/>
          </a:stretch>
        </p:blipFill>
        <p:spPr bwMode="auto">
          <a:xfrm>
            <a:off x="6195373" y="171717"/>
            <a:ext cx="5797883"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a:extLst>
              <a:ext uri="{FF2B5EF4-FFF2-40B4-BE49-F238E27FC236}">
                <a16:creationId xmlns:a16="http://schemas.microsoft.com/office/drawing/2014/main" id="{09078883-5EA2-0AB2-406E-7290F6745A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4923" r="-2" b="-2"/>
          <a:stretch>
            <a:fillRect/>
          </a:stretch>
        </p:blipFill>
        <p:spPr bwMode="auto">
          <a:xfrm>
            <a:off x="198739" y="3510858"/>
            <a:ext cx="5804105" cy="2789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3BA5A744-2C10-624E-908C-A25127CD54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9152" r="2" b="6475"/>
          <a:stretch>
            <a:fillRect/>
          </a:stretch>
        </p:blipFill>
        <p:spPr bwMode="auto">
          <a:xfrm>
            <a:off x="6197718" y="3510858"/>
            <a:ext cx="5797883" cy="2789948"/>
          </a:xfrm>
          <a:prstGeom prst="rect">
            <a:avLst/>
          </a:prstGeom>
          <a:noFill/>
          <a:extLst>
            <a:ext uri="{909E8E84-426E-40DD-AFC4-6F175D3DCCD1}">
              <a14:hiddenFill xmlns:a14="http://schemas.microsoft.com/office/drawing/2010/main">
                <a:solidFill>
                  <a:srgbClr val="FFFFFF"/>
                </a:solidFill>
              </a14:hiddenFill>
            </a:ext>
          </a:extLst>
        </p:spPr>
      </p:pic>
      <p:sp>
        <p:nvSpPr>
          <p:cNvPr id="4" name="Ovale Legende 3">
            <a:extLst>
              <a:ext uri="{FF2B5EF4-FFF2-40B4-BE49-F238E27FC236}">
                <a16:creationId xmlns:a16="http://schemas.microsoft.com/office/drawing/2014/main" id="{0536E132-4E15-64B2-2835-1A253D7BAA61}"/>
              </a:ext>
            </a:extLst>
          </p:cNvPr>
          <p:cNvSpPr/>
          <p:nvPr/>
        </p:nvSpPr>
        <p:spPr>
          <a:xfrm>
            <a:off x="2264362" y="2003445"/>
            <a:ext cx="4837082" cy="1674421"/>
          </a:xfrm>
          <a:prstGeom prst="wedgeEllipseCallout">
            <a:avLst>
              <a:gd name="adj1" fmla="val -61714"/>
              <a:gd name="adj2" fmla="val -28753"/>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n-ea"/>
              </a:rPr>
              <a:t>Was haben diese Bauwerke gemeinsam?</a:t>
            </a:r>
          </a:p>
        </p:txBody>
      </p:sp>
      <p:sp>
        <p:nvSpPr>
          <p:cNvPr id="5" name="Ovale Legende 4">
            <a:extLst>
              <a:ext uri="{FF2B5EF4-FFF2-40B4-BE49-F238E27FC236}">
                <a16:creationId xmlns:a16="http://schemas.microsoft.com/office/drawing/2014/main" id="{AB423BFA-792C-B202-5A21-8D5E6CB2D3A5}"/>
              </a:ext>
            </a:extLst>
          </p:cNvPr>
          <p:cNvSpPr/>
          <p:nvPr/>
        </p:nvSpPr>
        <p:spPr>
          <a:xfrm>
            <a:off x="5536359" y="4506132"/>
            <a:ext cx="4288904" cy="1674421"/>
          </a:xfrm>
          <a:prstGeom prst="wedgeEllipseCallout">
            <a:avLst>
              <a:gd name="adj1" fmla="val 48136"/>
              <a:gd name="adj2" fmla="val 73139"/>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n-ea"/>
              </a:rPr>
              <a:t>Wie kommt es, dass sie heute immer noch erhalten sind?</a:t>
            </a:r>
          </a:p>
        </p:txBody>
      </p:sp>
    </p:spTree>
    <p:extLst>
      <p:ext uri="{BB962C8B-B14F-4D97-AF65-F5344CB8AC3E}">
        <p14:creationId xmlns:p14="http://schemas.microsoft.com/office/powerpoint/2010/main" val="17677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4CD5478-FF7D-4568-9887-1D2652EA5306}"/>
              </a:ext>
            </a:extLst>
          </p:cNvPr>
          <p:cNvSpPr/>
          <p:nvPr/>
        </p:nvSpPr>
        <p:spPr>
          <a:xfrm>
            <a:off x="1232524" y="3300984"/>
            <a:ext cx="9726951" cy="2732422"/>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b="1"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B422C1BF-1E11-478A-8F9C-78F55684727D}"/>
              </a:ext>
            </a:extLst>
          </p:cNvPr>
          <p:cNvSpPr/>
          <p:nvPr/>
        </p:nvSpPr>
        <p:spPr>
          <a:xfrm>
            <a:off x="889233" y="385894"/>
            <a:ext cx="10435904" cy="3107114"/>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523C9084-7B76-978E-3E39-631D8D1D4387}"/>
              </a:ext>
            </a:extLst>
          </p:cNvPr>
          <p:cNvSpPr>
            <a:spLocks noGrp="1"/>
          </p:cNvSpPr>
          <p:nvPr>
            <p:ph idx="1"/>
          </p:nvPr>
        </p:nvSpPr>
        <p:spPr>
          <a:xfrm>
            <a:off x="1232524" y="1472916"/>
            <a:ext cx="9726951" cy="1166957"/>
          </a:xfrm>
          <a:ln w="12700">
            <a:noFill/>
          </a:ln>
        </p:spPr>
        <p:txBody>
          <a:bodyPr/>
          <a:lstStyle/>
          <a:p>
            <a:pPr marL="0" indent="0">
              <a:buNone/>
            </a:pPr>
            <a:r>
              <a:rPr lang="de-DE" dirty="0"/>
              <a:t>(2) Staat, Gemeinden und Körperschaften des öffentlichen Rechts haben die Aufgabe, die Denkmäler der Kunst, der Geschichte und der Natur sowie die Landschaft zu schützen und zu pflegen, (…)</a:t>
            </a:r>
          </a:p>
          <a:p>
            <a:pPr marL="0" indent="0">
              <a:buNone/>
            </a:pPr>
            <a:endParaRPr lang="de-DE" sz="2400" dirty="0"/>
          </a:p>
        </p:txBody>
      </p:sp>
      <p:sp>
        <p:nvSpPr>
          <p:cNvPr id="4" name="Rechteck 3">
            <a:extLst>
              <a:ext uri="{FF2B5EF4-FFF2-40B4-BE49-F238E27FC236}">
                <a16:creationId xmlns:a16="http://schemas.microsoft.com/office/drawing/2014/main" id="{2F553FFD-0CFA-41E7-A032-0EB3418229C4}"/>
              </a:ext>
            </a:extLst>
          </p:cNvPr>
          <p:cNvSpPr/>
          <p:nvPr/>
        </p:nvSpPr>
        <p:spPr>
          <a:xfrm>
            <a:off x="889233" y="385894"/>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Arial" panose="020B0604020202020204" pitchFamily="34" charset="0"/>
                <a:cs typeface="Arial" panose="020B0604020202020204" pitchFamily="34" charset="0"/>
              </a:rPr>
              <a:t>Art. 141 BV</a:t>
            </a:r>
          </a:p>
        </p:txBody>
      </p:sp>
      <p:sp>
        <p:nvSpPr>
          <p:cNvPr id="5" name="Ovale Legende 4">
            <a:extLst>
              <a:ext uri="{FF2B5EF4-FFF2-40B4-BE49-F238E27FC236}">
                <a16:creationId xmlns:a16="http://schemas.microsoft.com/office/drawing/2014/main" id="{26836D26-49A3-4BE4-0146-875BBE7094B3}"/>
              </a:ext>
            </a:extLst>
          </p:cNvPr>
          <p:cNvSpPr/>
          <p:nvPr/>
        </p:nvSpPr>
        <p:spPr>
          <a:xfrm>
            <a:off x="667512" y="3229215"/>
            <a:ext cx="3590646" cy="2373162"/>
          </a:xfrm>
          <a:prstGeom prst="wedgeEllipseCallout">
            <a:avLst>
              <a:gd name="adj1" fmla="val 50111"/>
              <a:gd name="adj2" fmla="val 39389"/>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n-ea"/>
              </a:rPr>
              <a:t>Was macht eurer Meinung nach ein „Denkmal“ aus?</a:t>
            </a:r>
          </a:p>
        </p:txBody>
      </p:sp>
      <p:sp>
        <p:nvSpPr>
          <p:cNvPr id="6" name="Textfeld 5">
            <a:extLst>
              <a:ext uri="{FF2B5EF4-FFF2-40B4-BE49-F238E27FC236}">
                <a16:creationId xmlns:a16="http://schemas.microsoft.com/office/drawing/2014/main" id="{FF5FD93F-8DED-C7DB-51CA-A455F88062DA}"/>
              </a:ext>
            </a:extLst>
          </p:cNvPr>
          <p:cNvSpPr txBox="1"/>
          <p:nvPr/>
        </p:nvSpPr>
        <p:spPr>
          <a:xfrm>
            <a:off x="4258159" y="3539394"/>
            <a:ext cx="5600741" cy="1938992"/>
          </a:xfrm>
          <a:prstGeom prst="rect">
            <a:avLst/>
          </a:prstGeom>
          <a:noFill/>
        </p:spPr>
        <p:txBody>
          <a:bodyPr wrap="square" rtlCol="0">
            <a:spAutoFit/>
          </a:bodyPr>
          <a:lstStyle/>
          <a:p>
            <a:pPr algn="ctr"/>
            <a:r>
              <a:rPr lang="de-DE" sz="2400" b="1" dirty="0">
                <a:solidFill>
                  <a:schemeClr val="bg1"/>
                </a:solidFill>
                <a:latin typeface="+mn-ea"/>
              </a:rPr>
              <a:t>Arbeitsauftrag</a:t>
            </a:r>
          </a:p>
          <a:p>
            <a:pPr marL="457200" indent="-457200">
              <a:buFont typeface="+mj-lt"/>
              <a:buAutoNum type="arabicPeriod"/>
            </a:pPr>
            <a:r>
              <a:rPr lang="de-DE" sz="2400" dirty="0">
                <a:solidFill>
                  <a:schemeClr val="bg1"/>
                </a:solidFill>
                <a:latin typeface="+mn-ea"/>
              </a:rPr>
              <a:t>Unterhalte dich über diese Frage mit einer Mitschülerin/einem Mitschüler.</a:t>
            </a:r>
          </a:p>
          <a:p>
            <a:pPr marL="457200" indent="-457200">
              <a:buFont typeface="+mj-lt"/>
              <a:buAutoNum type="arabicPeriod"/>
            </a:pPr>
            <a:r>
              <a:rPr lang="de-DE" sz="2400" dirty="0">
                <a:solidFill>
                  <a:schemeClr val="bg1"/>
                </a:solidFill>
                <a:latin typeface="+mn-ea"/>
              </a:rPr>
              <a:t>Kennt ihr Denkmäler in eurer Umgebung? Tauscht euch aus. </a:t>
            </a:r>
          </a:p>
        </p:txBody>
      </p:sp>
    </p:spTree>
    <p:extLst>
      <p:ext uri="{BB962C8B-B14F-4D97-AF65-F5344CB8AC3E}">
        <p14:creationId xmlns:p14="http://schemas.microsoft.com/office/powerpoint/2010/main" val="420155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50F06-C972-93E0-13C5-0970D8E1CD76}"/>
              </a:ext>
            </a:extLst>
          </p:cNvPr>
          <p:cNvSpPr>
            <a:spLocks noGrp="1"/>
          </p:cNvSpPr>
          <p:nvPr>
            <p:ph type="title"/>
          </p:nvPr>
        </p:nvSpPr>
        <p:spPr>
          <a:xfrm>
            <a:off x="838200" y="365125"/>
            <a:ext cx="10515600" cy="604693"/>
          </a:xfrm>
        </p:spPr>
        <p:txBody>
          <a:bodyPr/>
          <a:lstStyle/>
          <a:p>
            <a:r>
              <a:rPr lang="de-DE" sz="3200" b="1" dirty="0">
                <a:solidFill>
                  <a:srgbClr val="7030A0"/>
                </a:solidFill>
              </a:rPr>
              <a:t>Arbeitsauftrag</a:t>
            </a:r>
          </a:p>
        </p:txBody>
      </p:sp>
      <p:sp>
        <p:nvSpPr>
          <p:cNvPr id="3" name="Inhaltsplatzhalter 2">
            <a:extLst>
              <a:ext uri="{FF2B5EF4-FFF2-40B4-BE49-F238E27FC236}">
                <a16:creationId xmlns:a16="http://schemas.microsoft.com/office/drawing/2014/main" id="{30BBA83E-0ED9-5471-6270-E30512E791F7}"/>
              </a:ext>
            </a:extLst>
          </p:cNvPr>
          <p:cNvSpPr>
            <a:spLocks noGrp="1"/>
          </p:cNvSpPr>
          <p:nvPr>
            <p:ph idx="1"/>
          </p:nvPr>
        </p:nvSpPr>
        <p:spPr>
          <a:xfrm>
            <a:off x="838200" y="969818"/>
            <a:ext cx="6772564" cy="4351338"/>
          </a:xfrm>
        </p:spPr>
        <p:txBody>
          <a:bodyPr/>
          <a:lstStyle/>
          <a:p>
            <a:pPr marL="0" indent="0">
              <a:buNone/>
            </a:pPr>
            <a:r>
              <a:rPr lang="de-DE" sz="2400" dirty="0"/>
              <a:t>Schützenswerte Denkmäler sind nicht nur bekannte Sehenswürdigkeit. Findet mithilfe des Bayerischen Denkmalatlas Denkmäler in der Umgebung eures Schulortes. </a:t>
            </a:r>
          </a:p>
          <a:p>
            <a:pPr marL="0" indent="0">
              <a:buNone/>
            </a:pPr>
            <a:r>
              <a:rPr lang="de-DE" sz="2400" dirty="0"/>
              <a:t>Tausch euch anschließend darüber aus, warum diese schützenswert sind. </a:t>
            </a:r>
          </a:p>
          <a:p>
            <a:pPr marL="0" indent="0">
              <a:buNone/>
            </a:pPr>
            <a:endParaRPr lang="de-DE" sz="2400" dirty="0"/>
          </a:p>
          <a:p>
            <a:pPr marL="0" indent="0">
              <a:buNone/>
            </a:pPr>
            <a:r>
              <a:rPr lang="de-DE" sz="2400" dirty="0"/>
              <a:t>Link: </a:t>
            </a:r>
            <a:r>
              <a:rPr lang="de-DE" sz="2400" dirty="0">
                <a:hlinkClick r:id="rId3"/>
              </a:rPr>
              <a:t>https://geoportal.bayern.de/denkmalatlas/</a:t>
            </a:r>
            <a:r>
              <a:rPr lang="de-DE" sz="2400" dirty="0"/>
              <a:t> </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p:txBody>
      </p:sp>
      <p:pic>
        <p:nvPicPr>
          <p:cNvPr id="5" name="Grafik 4" descr="Ein Bild, das Muster, Quadrat, Kunst, Pixel enthält.&#10;&#10;KI-generierte Inhalte können fehlerhaft sein.">
            <a:extLst>
              <a:ext uri="{FF2B5EF4-FFF2-40B4-BE49-F238E27FC236}">
                <a16:creationId xmlns:a16="http://schemas.microsoft.com/office/drawing/2014/main" id="{B0B401C8-601C-52AE-0E19-0188C58C7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485" y="667471"/>
            <a:ext cx="3043315" cy="2874242"/>
          </a:xfrm>
          <a:prstGeom prst="rect">
            <a:avLst/>
          </a:prstGeom>
        </p:spPr>
      </p:pic>
      <p:pic>
        <p:nvPicPr>
          <p:cNvPr id="6" name="Grafik 5">
            <a:extLst>
              <a:ext uri="{FF2B5EF4-FFF2-40B4-BE49-F238E27FC236}">
                <a16:creationId xmlns:a16="http://schemas.microsoft.com/office/drawing/2014/main" id="{EB7CF81F-600F-364E-31CB-F300905E91C7}"/>
              </a:ext>
            </a:extLst>
          </p:cNvPr>
          <p:cNvPicPr>
            <a:picLocks noChangeAspect="1"/>
          </p:cNvPicPr>
          <p:nvPr/>
        </p:nvPicPr>
        <p:blipFill>
          <a:blip r:embed="rId5"/>
          <a:stretch>
            <a:fillRect/>
          </a:stretch>
        </p:blipFill>
        <p:spPr>
          <a:xfrm>
            <a:off x="8560658" y="3541713"/>
            <a:ext cx="2793142" cy="2793142"/>
          </a:xfrm>
          <a:prstGeom prst="rect">
            <a:avLst/>
          </a:prstGeom>
        </p:spPr>
      </p:pic>
    </p:spTree>
    <p:extLst>
      <p:ext uri="{BB962C8B-B14F-4D97-AF65-F5344CB8AC3E}">
        <p14:creationId xmlns:p14="http://schemas.microsoft.com/office/powerpoint/2010/main" val="29872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10E25-4E32-64F0-576E-31A34885808E}"/>
              </a:ext>
            </a:extLst>
          </p:cNvPr>
          <p:cNvSpPr>
            <a:spLocks noGrp="1"/>
          </p:cNvSpPr>
          <p:nvPr>
            <p:ph type="title"/>
          </p:nvPr>
        </p:nvSpPr>
        <p:spPr>
          <a:xfrm>
            <a:off x="838200" y="665607"/>
            <a:ext cx="10515600" cy="1325563"/>
          </a:xfrm>
        </p:spPr>
        <p:txBody>
          <a:bodyPr/>
          <a:lstStyle/>
          <a:p>
            <a:pPr algn="ctr"/>
            <a:r>
              <a:rPr lang="de-DE" sz="4000" dirty="0">
                <a:solidFill>
                  <a:srgbClr val="7030A0"/>
                </a:solidFill>
              </a:rPr>
              <a:t>Diskussion</a:t>
            </a:r>
          </a:p>
        </p:txBody>
      </p:sp>
      <p:sp>
        <p:nvSpPr>
          <p:cNvPr id="3" name="Inhaltsplatzhalter 2">
            <a:extLst>
              <a:ext uri="{FF2B5EF4-FFF2-40B4-BE49-F238E27FC236}">
                <a16:creationId xmlns:a16="http://schemas.microsoft.com/office/drawing/2014/main" id="{51F9D801-9AA4-9CF4-915B-A558F029E535}"/>
              </a:ext>
            </a:extLst>
          </p:cNvPr>
          <p:cNvSpPr>
            <a:spLocks noGrp="1"/>
          </p:cNvSpPr>
          <p:nvPr>
            <p:ph idx="1"/>
          </p:nvPr>
        </p:nvSpPr>
        <p:spPr>
          <a:xfrm>
            <a:off x="1196546" y="1500466"/>
            <a:ext cx="10515600" cy="4351338"/>
          </a:xfrm>
        </p:spPr>
        <p:txBody>
          <a:bodyPr/>
          <a:lstStyle/>
          <a:p>
            <a:pPr marL="0" indent="0" algn="ctr">
              <a:buNone/>
            </a:pPr>
            <a:r>
              <a:rPr lang="de-DE" dirty="0"/>
              <a:t>Diskutiert gemeinsam in der Klasse:</a:t>
            </a:r>
          </a:p>
        </p:txBody>
      </p:sp>
      <p:sp>
        <p:nvSpPr>
          <p:cNvPr id="4" name="Ovale Legende 3">
            <a:extLst>
              <a:ext uri="{FF2B5EF4-FFF2-40B4-BE49-F238E27FC236}">
                <a16:creationId xmlns:a16="http://schemas.microsoft.com/office/drawing/2014/main" id="{21884D80-6DF5-2D9B-FA43-60178D2B51A2}"/>
              </a:ext>
            </a:extLst>
          </p:cNvPr>
          <p:cNvSpPr/>
          <p:nvPr/>
        </p:nvSpPr>
        <p:spPr>
          <a:xfrm>
            <a:off x="2271175" y="2481874"/>
            <a:ext cx="8020351" cy="2388522"/>
          </a:xfrm>
          <a:prstGeom prst="wedgeEllipseCallout">
            <a:avLst>
              <a:gd name="adj1" fmla="val -50519"/>
              <a:gd name="adj2" fmla="val -61729"/>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bg1"/>
                </a:solidFill>
                <a:latin typeface="+mn-ea"/>
              </a:rPr>
              <a:t>Warum ist es wichtig, dass der Staat Denkmäler schützt und deren Erhalt verpflichtend macht?</a:t>
            </a:r>
          </a:p>
        </p:txBody>
      </p:sp>
    </p:spTree>
    <p:extLst>
      <p:ext uri="{BB962C8B-B14F-4D97-AF65-F5344CB8AC3E}">
        <p14:creationId xmlns:p14="http://schemas.microsoft.com/office/powerpoint/2010/main" val="35401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a:latin typeface="Arial"/>
                <a:cs typeface="Arial"/>
              </a:rPr>
              <a:t>Bildquellen</a:t>
            </a:r>
            <a:endParaRPr/>
          </a:p>
        </p:txBody>
      </p:sp>
      <p:sp>
        <p:nvSpPr>
          <p:cNvPr id="4" name="Textfeld 3"/>
          <p:cNvSpPr txBox="1"/>
          <p:nvPr/>
        </p:nvSpPr>
        <p:spPr bwMode="auto">
          <a:xfrm>
            <a:off x="838200" y="1046097"/>
            <a:ext cx="10219441" cy="2246769"/>
          </a:xfrm>
          <a:prstGeom prst="rect">
            <a:avLst/>
          </a:prstGeom>
          <a:noFill/>
        </p:spPr>
        <p:txBody>
          <a:bodyPr wrap="square" rtlCol="0">
            <a:spAutoFit/>
          </a:bodyPr>
          <a:lstStyle/>
          <a:p>
            <a:pPr>
              <a:defRPr/>
            </a:pPr>
            <a:r>
              <a:rPr lang="de-DE" sz="1400" dirty="0">
                <a:latin typeface="Arial"/>
                <a:cs typeface="Arial"/>
              </a:rPr>
              <a:t>Folie 2 	</a:t>
            </a:r>
          </a:p>
          <a:p>
            <a:pPr>
              <a:defRPr/>
            </a:pPr>
            <a:r>
              <a:rPr lang="de-DE" sz="1400" dirty="0" err="1">
                <a:latin typeface="Arial"/>
                <a:cs typeface="Arial"/>
              </a:rPr>
              <a:t>Avda</a:t>
            </a:r>
            <a:r>
              <a:rPr lang="de-DE" sz="1400" dirty="0">
                <a:latin typeface="Arial"/>
                <a:cs typeface="Arial"/>
              </a:rPr>
              <a:t>, Entfernter Blick auf die Gedenkstätte Walhalla</a:t>
            </a:r>
            <a:r>
              <a:rPr lang="de-DE" sz="1400" dirty="0">
                <a:latin typeface="Arial"/>
              </a:rPr>
              <a:t>, CC BY SA 3.0 via Wikimedia Commons, in: https://de.wikipedia.org/wiki/Walhalla#/media/Datei:Walhalla_-_Donaustauf_-_2015.jpg , </a:t>
            </a:r>
            <a:r>
              <a:rPr lang="de-DE" sz="1400" dirty="0">
                <a:latin typeface="Arial"/>
                <a:cs typeface="Arial"/>
              </a:rPr>
              <a:t>DL vom 09.06.2025 </a:t>
            </a:r>
          </a:p>
          <a:p>
            <a:pPr>
              <a:defRPr/>
            </a:pPr>
            <a:r>
              <a:rPr lang="de-DE" sz="1400" dirty="0" err="1">
                <a:latin typeface="Arial"/>
                <a:cs typeface="Arial"/>
              </a:rPr>
              <a:t>Ermell</a:t>
            </a:r>
            <a:r>
              <a:rPr lang="de-DE" sz="1400" dirty="0">
                <a:latin typeface="Arial"/>
                <a:cs typeface="Arial"/>
              </a:rPr>
              <a:t>, Altes Rathaus in B</a:t>
            </a:r>
            <a:r>
              <a:rPr lang="de-DE" sz="1400" dirty="0">
                <a:latin typeface="Arial"/>
              </a:rPr>
              <a:t>amberg, CC BY-SA 4.0 via Wikimedia Commons, in: https://de.wikipedia.org/wiki/Altes_Rathaus_%28Bamberg%29#/media/Datei:Bamberg_Altes_Rathaus_17RM1565-PSD.jpg, DL vom 09.06.2025 </a:t>
            </a:r>
          </a:p>
          <a:p>
            <a:pPr>
              <a:defRPr/>
            </a:pPr>
            <a:r>
              <a:rPr lang="de-DE" sz="1400" dirty="0">
                <a:latin typeface="Arial"/>
              </a:rPr>
              <a:t>Bavaria mit Ruhmeshalle, Gemeinfrei via Wikimedia Commons, in: https://de.wikipedia.org/wiki/Bavaria#/media/Datei:Bavaria_2.jpg, DL vom 09.06.2025</a:t>
            </a:r>
          </a:p>
          <a:p>
            <a:pPr>
              <a:defRPr/>
            </a:pPr>
            <a:r>
              <a:rPr lang="de-DE" sz="1400" dirty="0">
                <a:latin typeface="Arial"/>
              </a:rPr>
              <a:t>Thomas Wolf, Schloss Neuschwanstein, CC BY-SA 3.0 de via Wikimedia Commons, in: https://de.wikipedia.org/wiki/Schloss_Neuschwanstein#/media/Datei:Schloss_Neuschwanstein_2013.jpg, DL vom 09.06.2025</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pic>
        <p:nvPicPr>
          <p:cNvPr id="3" name="Grafik 2">
            <a:extLst>
              <a:ext uri="{FF2B5EF4-FFF2-40B4-BE49-F238E27FC236}">
                <a16:creationId xmlns:a16="http://schemas.microsoft.com/office/drawing/2014/main" id="{09A39CDE-563D-427F-833C-6D416CCB8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554" y="2697424"/>
            <a:ext cx="5108891" cy="1280271"/>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 Verfassungsviertelstunde" id="{37B4F3ED-0620-4645-BA3D-91E9C9648E05}" vid="{A4FF2EB2-9274-2A4B-B879-8F5FEF3D37E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462</Words>
  <Application>Microsoft Office PowerPoint</Application>
  <DocSecurity>0</DocSecurity>
  <PresentationFormat>Breitbild</PresentationFormat>
  <Paragraphs>32</Paragraphs>
  <Slides>7</Slides>
  <Notes>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Calibri</vt:lpstr>
      <vt:lpstr>Office</vt:lpstr>
      <vt:lpstr>PowerPoint-Präsentation</vt:lpstr>
      <vt:lpstr>PowerPoint-Präsentation</vt:lpstr>
      <vt:lpstr>PowerPoint-Präsentation</vt:lpstr>
      <vt:lpstr>Arbeitsauftrag</vt:lpstr>
      <vt:lpstr>Diskussion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Andreas Leitner</dc:creator>
  <cp:keywords/>
  <dc:description/>
  <cp:lastModifiedBy>Weber, Alexandra</cp:lastModifiedBy>
  <cp:revision>4</cp:revision>
  <dcterms:created xsi:type="dcterms:W3CDTF">2025-06-09T12:50:10Z</dcterms:created>
  <dcterms:modified xsi:type="dcterms:W3CDTF">2025-08-26T07:06:16Z</dcterms:modified>
  <cp:category/>
  <dc:identifier/>
  <cp:contentStatus/>
  <dc:language/>
  <cp:version/>
</cp:coreProperties>
</file>