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81" r:id="rId3"/>
    <p:sldId id="275" r:id="rId4"/>
    <p:sldId id="258" r:id="rId5"/>
    <p:sldId id="276" r:id="rId6"/>
    <p:sldId id="278" r:id="rId7"/>
    <p:sldId id="280" r:id="rId8"/>
    <p:sldId id="273" r:id="rId9"/>
    <p:sldId id="274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1348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14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0735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29AFAA-9BBE-47EE-BC62-46FF2FF09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B652B30-99BE-477D-859B-7E833BDEC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3A791FF-ABFC-42B0-890B-000BBA4C8B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45091C5-ED85-481D-827A-0F8B76C05C06}" type="datetimeFigureOut">
              <a:rPr lang="de-DE" smtClean="0"/>
              <a:t>02.07.2025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62929F7-1BA9-4B28-B4CA-BB1F70B87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0E23B97-D320-4598-B2FE-753F17C89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63EE1BBA-F88F-4D44-8D8D-8BC0C6D210A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64695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575306-EFD4-4D54-AF33-1632B8273D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5D1008-A0C8-4790-972A-2B2A6ECDF5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593581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7F934D2-AAFC-4114-9CDC-3828731EE3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62A0235-45BC-440E-AAF4-723CC0A542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736CD9D-B741-44C8-8E35-1BC3D57C3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56996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8427AC-9839-4219-9A0F-73207DE99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/>
              <a:t>Mastertitelformat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1624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4471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2382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13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4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Pinselstrich">
            <a:extLst>
              <a:ext uri="{FF2B5EF4-FFF2-40B4-BE49-F238E27FC236}">
                <a16:creationId xmlns:a16="http://schemas.microsoft.com/office/drawing/2014/main" id="{7008F972-9B76-4015-868C-BBE8F604C2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7B1F0C98-E287-4848-A344-09F890479653}"/>
              </a:ext>
            </a:extLst>
          </p:cNvPr>
          <p:cNvSpPr txBox="1"/>
          <p:nvPr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9" name="Grafik 8" descr="Ein Pinselstrich">
            <a:extLst>
              <a:ext uri="{FF2B5EF4-FFF2-40B4-BE49-F238E27FC236}">
                <a16:creationId xmlns:a16="http://schemas.microsoft.com/office/drawing/2014/main" id="{7FDA39BC-BE98-435A-BC33-E85D11D1275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10" name="Grafik 9" descr="Ein Pinselstrich">
            <a:extLst>
              <a:ext uri="{FF2B5EF4-FFF2-40B4-BE49-F238E27FC236}">
                <a16:creationId xmlns:a16="http://schemas.microsoft.com/office/drawing/2014/main" id="{0C2AAF5E-8FF3-4D66-8639-03C6929170D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108CF5A1-5613-4C54-B25E-8A34897FCEB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  <p:pic>
        <p:nvPicPr>
          <p:cNvPr id="2" name="Grafik 1" descr="Ein Pinselstrich">
            <a:extLst>
              <a:ext uri="{FF2B5EF4-FFF2-40B4-BE49-F238E27FC236}">
                <a16:creationId xmlns:a16="http://schemas.microsoft.com/office/drawing/2014/main" id="{00B70BCC-8D7D-3306-8503-35358634F208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/>
        </p:blipFill>
        <p:spPr bwMode="auto">
          <a:xfrm>
            <a:off x="4137197" y="6088478"/>
            <a:ext cx="3590234" cy="944310"/>
          </a:xfrm>
          <a:prstGeom prst="rect">
            <a:avLst/>
          </a:prstGeom>
        </p:spPr>
      </p:pic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23CBE0-E9D1-8064-0F14-2DB7CC169B2C}"/>
              </a:ext>
            </a:extLst>
          </p:cNvPr>
          <p:cNvSpPr txBox="1"/>
          <p:nvPr userDrawn="1"/>
        </p:nvSpPr>
        <p:spPr bwMode="auto">
          <a:xfrm>
            <a:off x="4498462" y="6466152"/>
            <a:ext cx="2212789" cy="188964"/>
          </a:xfrm>
          <a:prstGeom prst="rect">
            <a:avLst/>
          </a:prstGeom>
          <a:grpFill/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>
              <a:defRPr sz="1100">
                <a:solidFill>
                  <a:srgbClr val="8C98C5"/>
                </a:solidFill>
                <a:latin typeface="+mn-lt"/>
                <a:ea typeface="+mn-ea"/>
                <a:cs typeface="+mn-cs"/>
              </a:defRPr>
            </a:lvl1pPr>
            <a:lvl2pPr marL="457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de-DE" sz="600" b="0" dirty="0">
                <a:solidFill>
                  <a:schemeClr val="bg1"/>
                </a:solidFill>
                <a:latin typeface="Arial"/>
                <a:ea typeface="Calibri"/>
                <a:cs typeface="Arial"/>
              </a:rPr>
              <a:t>www.politischebildung.schule.bayern.de</a:t>
            </a:r>
            <a:endParaRPr sz="1050" dirty="0"/>
          </a:p>
        </p:txBody>
      </p:sp>
      <p:pic>
        <p:nvPicPr>
          <p:cNvPr id="5" name="Grafik 4" descr="Ein Pinselstrich">
            <a:extLst>
              <a:ext uri="{FF2B5EF4-FFF2-40B4-BE49-F238E27FC236}">
                <a16:creationId xmlns:a16="http://schemas.microsoft.com/office/drawing/2014/main" id="{8A6B97DD-8EAD-E39A-3162-1D3BC6B514A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338983" y="6281628"/>
            <a:ext cx="4244335" cy="466878"/>
          </a:xfrm>
          <a:prstGeom prst="rect">
            <a:avLst/>
          </a:prstGeom>
        </p:spPr>
      </p:pic>
      <p:pic>
        <p:nvPicPr>
          <p:cNvPr id="6" name="Grafik 5" descr="Ein Pinselstrich">
            <a:extLst>
              <a:ext uri="{FF2B5EF4-FFF2-40B4-BE49-F238E27FC236}">
                <a16:creationId xmlns:a16="http://schemas.microsoft.com/office/drawing/2014/main" id="{BB444F9E-F6E2-3C8E-8EBE-87FB08F5E8EE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/>
        </p:blipFill>
        <p:spPr bwMode="auto">
          <a:xfrm>
            <a:off x="6940684" y="6327194"/>
            <a:ext cx="4912333" cy="466878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E9A9C881-4E41-8920-6E42-7E5F2A523FC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8" y="6358056"/>
            <a:ext cx="390450" cy="39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702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49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mundo.schule/details/SODIX-0001133380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rdmediathek.de/video/abendschau-der-sueden/regionale-identitaet-bairisch-unterricht-an-schulen/br/Y3JpZDovL2JyLmRlL2Jyb2FkY2FzdC9GMjAyNFdPMDE3MTk0QTAvc2VjdGlvbi9hNzU0OGUwYy0xY2E3LTQzZjAtODYyYi1mOTJhNmU4NGI5MTk" TargetMode="External"/><Relationship Id="rId2" Type="http://schemas.openxmlformats.org/officeDocument/2006/relationships/hyperlink" Target="https://www.isb.bayern.de/fileadmin/user_upload/Grundsatzabteilung/Dialekte/Handreichung_Dialekte_2015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isb.bayern.de/fileadmin/user_upload/Grundsatzabteilung/Dialekte/Handreichung_mundart_wertvoll_2019.pdf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C7469676-6126-4408-83BC-0E3E5F2BEE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726" y="1242204"/>
            <a:ext cx="9784548" cy="4153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697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Kleidung, Mobiliar, Zeichnung, Darstellung enthält.&#10;&#10;KI-generierte Inhalte können fehlerhaft sein.">
            <a:extLst>
              <a:ext uri="{FF2B5EF4-FFF2-40B4-BE49-F238E27FC236}">
                <a16:creationId xmlns:a16="http://schemas.microsoft.com/office/drawing/2014/main" id="{51905238-EE7D-AE18-DD5D-94A3965CC9F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3" b="5329"/>
          <a:stretch/>
        </p:blipFill>
        <p:spPr>
          <a:xfrm>
            <a:off x="4948188" y="1"/>
            <a:ext cx="7243812" cy="6857999"/>
          </a:xfrm>
          <a:custGeom>
            <a:avLst/>
            <a:gdLst/>
            <a:ahLst/>
            <a:cxnLst/>
            <a:rect l="l" t="t" r="r" b="b"/>
            <a:pathLst>
              <a:path w="7243812" h="6857999">
                <a:moveTo>
                  <a:pt x="609803" y="0"/>
                </a:moveTo>
                <a:lnTo>
                  <a:pt x="1222601" y="0"/>
                </a:lnTo>
                <a:lnTo>
                  <a:pt x="1223032" y="1645"/>
                </a:lnTo>
                <a:lnTo>
                  <a:pt x="1343371" y="1645"/>
                </a:lnTo>
                <a:lnTo>
                  <a:pt x="1343665" y="0"/>
                </a:lnTo>
                <a:lnTo>
                  <a:pt x="1884172" y="0"/>
                </a:lnTo>
                <a:lnTo>
                  <a:pt x="1884280" y="1645"/>
                </a:lnTo>
                <a:lnTo>
                  <a:pt x="7243812" y="1645"/>
                </a:lnTo>
                <a:lnTo>
                  <a:pt x="7243812" y="6857999"/>
                </a:lnTo>
                <a:lnTo>
                  <a:pt x="133676" y="6857999"/>
                </a:lnTo>
                <a:lnTo>
                  <a:pt x="114609" y="6843646"/>
                </a:lnTo>
                <a:cubicBezTo>
                  <a:pt x="106811" y="6836369"/>
                  <a:pt x="103243" y="6828354"/>
                  <a:pt x="111459" y="6817746"/>
                </a:cubicBezTo>
                <a:cubicBezTo>
                  <a:pt x="93943" y="6769544"/>
                  <a:pt x="97901" y="6796071"/>
                  <a:pt x="113412" y="6759582"/>
                </a:cubicBezTo>
                <a:cubicBezTo>
                  <a:pt x="110188" y="6732087"/>
                  <a:pt x="99653" y="6727133"/>
                  <a:pt x="100729" y="6705297"/>
                </a:cubicBezTo>
                <a:cubicBezTo>
                  <a:pt x="94563" y="6675394"/>
                  <a:pt x="99792" y="6669536"/>
                  <a:pt x="87662" y="6640957"/>
                </a:cubicBezTo>
                <a:cubicBezTo>
                  <a:pt x="74199" y="6591883"/>
                  <a:pt x="82185" y="6576319"/>
                  <a:pt x="83084" y="6541313"/>
                </a:cubicBezTo>
                <a:cubicBezTo>
                  <a:pt x="82225" y="6490855"/>
                  <a:pt x="67640" y="6422980"/>
                  <a:pt x="59444" y="6370251"/>
                </a:cubicBezTo>
                <a:cubicBezTo>
                  <a:pt x="51248" y="6317522"/>
                  <a:pt x="30729" y="6270972"/>
                  <a:pt x="33908" y="6224938"/>
                </a:cubicBezTo>
                <a:lnTo>
                  <a:pt x="30063" y="6089693"/>
                </a:lnTo>
                <a:cubicBezTo>
                  <a:pt x="25730" y="6032039"/>
                  <a:pt x="3474" y="5997051"/>
                  <a:pt x="29101" y="5973994"/>
                </a:cubicBezTo>
                <a:cubicBezTo>
                  <a:pt x="17018" y="5940131"/>
                  <a:pt x="41135" y="5955713"/>
                  <a:pt x="33855" y="5939847"/>
                </a:cubicBezTo>
                <a:lnTo>
                  <a:pt x="12982" y="5906467"/>
                </a:lnTo>
                <a:lnTo>
                  <a:pt x="8416" y="5862699"/>
                </a:lnTo>
                <a:cubicBezTo>
                  <a:pt x="7895" y="5838948"/>
                  <a:pt x="8409" y="5853058"/>
                  <a:pt x="12052" y="5823324"/>
                </a:cubicBezTo>
                <a:cubicBezTo>
                  <a:pt x="11631" y="5805291"/>
                  <a:pt x="11213" y="5787258"/>
                  <a:pt x="10793" y="5769225"/>
                </a:cubicBezTo>
                <a:cubicBezTo>
                  <a:pt x="17866" y="5738356"/>
                  <a:pt x="19121" y="5696311"/>
                  <a:pt x="25986" y="5667896"/>
                </a:cubicBezTo>
                <a:cubicBezTo>
                  <a:pt x="16329" y="5647975"/>
                  <a:pt x="42195" y="5619318"/>
                  <a:pt x="43687" y="5594585"/>
                </a:cubicBezTo>
                <a:cubicBezTo>
                  <a:pt x="32512" y="5517959"/>
                  <a:pt x="44052" y="5536542"/>
                  <a:pt x="40019" y="5464225"/>
                </a:cubicBezTo>
                <a:cubicBezTo>
                  <a:pt x="32676" y="5400671"/>
                  <a:pt x="26469" y="5311951"/>
                  <a:pt x="22904" y="5269726"/>
                </a:cubicBezTo>
                <a:cubicBezTo>
                  <a:pt x="19341" y="5227501"/>
                  <a:pt x="14742" y="5212581"/>
                  <a:pt x="18628" y="5210876"/>
                </a:cubicBezTo>
                <a:cubicBezTo>
                  <a:pt x="-20300" y="5161742"/>
                  <a:pt x="15511" y="5141336"/>
                  <a:pt x="5392" y="5111369"/>
                </a:cubicBezTo>
                <a:cubicBezTo>
                  <a:pt x="10662" y="5053859"/>
                  <a:pt x="15546" y="5034036"/>
                  <a:pt x="13324" y="5009272"/>
                </a:cubicBezTo>
                <a:cubicBezTo>
                  <a:pt x="25126" y="4982633"/>
                  <a:pt x="74251" y="4956261"/>
                  <a:pt x="48699" y="4925805"/>
                </a:cubicBezTo>
                <a:cubicBezTo>
                  <a:pt x="76704" y="4931200"/>
                  <a:pt x="39437" y="4888353"/>
                  <a:pt x="62925" y="4877992"/>
                </a:cubicBezTo>
                <a:cubicBezTo>
                  <a:pt x="82480" y="4871554"/>
                  <a:pt x="75731" y="4857054"/>
                  <a:pt x="79496" y="4844323"/>
                </a:cubicBezTo>
                <a:cubicBezTo>
                  <a:pt x="97657" y="4832308"/>
                  <a:pt x="110974" y="4752352"/>
                  <a:pt x="101400" y="4733115"/>
                </a:cubicBezTo>
                <a:cubicBezTo>
                  <a:pt x="108185" y="4679357"/>
                  <a:pt x="119720" y="4662889"/>
                  <a:pt x="111223" y="4625153"/>
                </a:cubicBezTo>
                <a:cubicBezTo>
                  <a:pt x="106592" y="4588197"/>
                  <a:pt x="114401" y="4567830"/>
                  <a:pt x="126359" y="4539168"/>
                </a:cubicBezTo>
                <a:cubicBezTo>
                  <a:pt x="126535" y="4522289"/>
                  <a:pt x="126710" y="4505410"/>
                  <a:pt x="126886" y="4488531"/>
                </a:cubicBezTo>
                <a:cubicBezTo>
                  <a:pt x="126165" y="4473140"/>
                  <a:pt x="132917" y="4437329"/>
                  <a:pt x="135099" y="4411258"/>
                </a:cubicBezTo>
                <a:cubicBezTo>
                  <a:pt x="107667" y="4345686"/>
                  <a:pt x="146840" y="4280033"/>
                  <a:pt x="132327" y="4219510"/>
                </a:cubicBezTo>
                <a:cubicBezTo>
                  <a:pt x="138549" y="4158987"/>
                  <a:pt x="124091" y="4192084"/>
                  <a:pt x="172424" y="4048117"/>
                </a:cubicBezTo>
                <a:cubicBezTo>
                  <a:pt x="167703" y="4015047"/>
                  <a:pt x="203806" y="3905047"/>
                  <a:pt x="177666" y="3878222"/>
                </a:cubicBezTo>
                <a:cubicBezTo>
                  <a:pt x="167714" y="3821305"/>
                  <a:pt x="183914" y="3845122"/>
                  <a:pt x="156982" y="3778166"/>
                </a:cubicBezTo>
                <a:cubicBezTo>
                  <a:pt x="160365" y="3760234"/>
                  <a:pt x="142791" y="3724716"/>
                  <a:pt x="142115" y="3707357"/>
                </a:cubicBezTo>
                <a:cubicBezTo>
                  <a:pt x="139253" y="3688591"/>
                  <a:pt x="140202" y="3672776"/>
                  <a:pt x="139805" y="3665569"/>
                </a:cubicBezTo>
                <a:cubicBezTo>
                  <a:pt x="139778" y="3665084"/>
                  <a:pt x="139750" y="3664599"/>
                  <a:pt x="139723" y="3664114"/>
                </a:cubicBezTo>
                <a:lnTo>
                  <a:pt x="134134" y="3653088"/>
                </a:lnTo>
                <a:lnTo>
                  <a:pt x="126568" y="3641228"/>
                </a:lnTo>
                <a:cubicBezTo>
                  <a:pt x="126560" y="3629488"/>
                  <a:pt x="126549" y="3617747"/>
                  <a:pt x="126540" y="3606007"/>
                </a:cubicBezTo>
                <a:lnTo>
                  <a:pt x="134645" y="3597336"/>
                </a:lnTo>
                <a:lnTo>
                  <a:pt x="131649" y="3586412"/>
                </a:lnTo>
                <a:lnTo>
                  <a:pt x="134221" y="3569719"/>
                </a:lnTo>
                <a:lnTo>
                  <a:pt x="133795" y="3568021"/>
                </a:lnTo>
                <a:lnTo>
                  <a:pt x="130189" y="3553678"/>
                </a:lnTo>
                <a:lnTo>
                  <a:pt x="129827" y="3552249"/>
                </a:lnTo>
                <a:lnTo>
                  <a:pt x="122183" y="3542019"/>
                </a:lnTo>
                <a:lnTo>
                  <a:pt x="112426" y="3531201"/>
                </a:lnTo>
                <a:lnTo>
                  <a:pt x="105626" y="3496391"/>
                </a:lnTo>
                <a:lnTo>
                  <a:pt x="111971" y="3486850"/>
                </a:lnTo>
                <a:lnTo>
                  <a:pt x="106910" y="3476412"/>
                </a:lnTo>
                <a:cubicBezTo>
                  <a:pt x="105781" y="3466028"/>
                  <a:pt x="105824" y="3433967"/>
                  <a:pt x="105209" y="3424545"/>
                </a:cubicBezTo>
                <a:lnTo>
                  <a:pt x="103215" y="3419880"/>
                </a:lnTo>
                <a:lnTo>
                  <a:pt x="104953" y="3415218"/>
                </a:lnTo>
                <a:lnTo>
                  <a:pt x="101255" y="3409825"/>
                </a:lnTo>
                <a:lnTo>
                  <a:pt x="103044" y="3407057"/>
                </a:lnTo>
                <a:lnTo>
                  <a:pt x="89764" y="3378959"/>
                </a:lnTo>
                <a:lnTo>
                  <a:pt x="83991" y="3362948"/>
                </a:lnTo>
                <a:lnTo>
                  <a:pt x="66858" y="3332072"/>
                </a:lnTo>
                <a:lnTo>
                  <a:pt x="69057" y="3325671"/>
                </a:lnTo>
                <a:lnTo>
                  <a:pt x="51631" y="3278130"/>
                </a:lnTo>
                <a:lnTo>
                  <a:pt x="53959" y="3277179"/>
                </a:lnTo>
                <a:lnTo>
                  <a:pt x="60205" y="3262610"/>
                </a:lnTo>
                <a:lnTo>
                  <a:pt x="58998" y="3258677"/>
                </a:lnTo>
                <a:cubicBezTo>
                  <a:pt x="46010" y="3210316"/>
                  <a:pt x="80872" y="3236545"/>
                  <a:pt x="45170" y="3180546"/>
                </a:cubicBezTo>
                <a:cubicBezTo>
                  <a:pt x="53643" y="3171780"/>
                  <a:pt x="52550" y="3163902"/>
                  <a:pt x="45228" y="3151828"/>
                </a:cubicBezTo>
                <a:cubicBezTo>
                  <a:pt x="39651" y="3128169"/>
                  <a:pt x="64667" y="3124610"/>
                  <a:pt x="45020" y="3103777"/>
                </a:cubicBezTo>
                <a:cubicBezTo>
                  <a:pt x="59127" y="3105196"/>
                  <a:pt x="41123" y="3057428"/>
                  <a:pt x="57092" y="3065434"/>
                </a:cubicBezTo>
                <a:cubicBezTo>
                  <a:pt x="55435" y="3051512"/>
                  <a:pt x="40803" y="3032637"/>
                  <a:pt x="35088" y="3020247"/>
                </a:cubicBezTo>
                <a:cubicBezTo>
                  <a:pt x="32503" y="3002537"/>
                  <a:pt x="18197" y="3001119"/>
                  <a:pt x="22803" y="2991092"/>
                </a:cubicBezTo>
                <a:cubicBezTo>
                  <a:pt x="24338" y="2987749"/>
                  <a:pt x="27975" y="2983455"/>
                  <a:pt x="34850" y="2977278"/>
                </a:cubicBezTo>
                <a:cubicBezTo>
                  <a:pt x="22587" y="2954448"/>
                  <a:pt x="35600" y="2946689"/>
                  <a:pt x="36223" y="2911749"/>
                </a:cubicBezTo>
                <a:cubicBezTo>
                  <a:pt x="35158" y="2886513"/>
                  <a:pt x="29761" y="2843788"/>
                  <a:pt x="28462" y="2825860"/>
                </a:cubicBezTo>
                <a:cubicBezTo>
                  <a:pt x="28449" y="2818634"/>
                  <a:pt x="28437" y="2811409"/>
                  <a:pt x="28424" y="2804183"/>
                </a:cubicBezTo>
                <a:lnTo>
                  <a:pt x="21292" y="2790136"/>
                </a:lnTo>
                <a:lnTo>
                  <a:pt x="16179" y="2760208"/>
                </a:lnTo>
                <a:lnTo>
                  <a:pt x="22858" y="2751112"/>
                </a:lnTo>
                <a:lnTo>
                  <a:pt x="18505" y="2740278"/>
                </a:lnTo>
                <a:lnTo>
                  <a:pt x="22482" y="2726489"/>
                </a:lnTo>
                <a:lnTo>
                  <a:pt x="18175" y="2725052"/>
                </a:lnTo>
                <a:lnTo>
                  <a:pt x="10521" y="2715895"/>
                </a:lnTo>
                <a:lnTo>
                  <a:pt x="25499" y="2665666"/>
                </a:lnTo>
                <a:lnTo>
                  <a:pt x="30658" y="2635351"/>
                </a:lnTo>
                <a:cubicBezTo>
                  <a:pt x="30723" y="2625597"/>
                  <a:pt x="30791" y="2615842"/>
                  <a:pt x="30857" y="2606088"/>
                </a:cubicBezTo>
                <a:lnTo>
                  <a:pt x="37532" y="2596456"/>
                </a:lnTo>
                <a:cubicBezTo>
                  <a:pt x="41239" y="2582253"/>
                  <a:pt x="34640" y="2564757"/>
                  <a:pt x="36511" y="2549900"/>
                </a:cubicBezTo>
                <a:lnTo>
                  <a:pt x="53712" y="2496499"/>
                </a:lnTo>
                <a:cubicBezTo>
                  <a:pt x="53527" y="2492743"/>
                  <a:pt x="64725" y="2449625"/>
                  <a:pt x="64540" y="2445869"/>
                </a:cubicBezTo>
                <a:cubicBezTo>
                  <a:pt x="61940" y="2441580"/>
                  <a:pt x="65575" y="2413465"/>
                  <a:pt x="64348" y="2408995"/>
                </a:cubicBezTo>
                <a:cubicBezTo>
                  <a:pt x="100333" y="2407546"/>
                  <a:pt x="71752" y="2329020"/>
                  <a:pt x="101725" y="2335735"/>
                </a:cubicBezTo>
                <a:cubicBezTo>
                  <a:pt x="120512" y="2299003"/>
                  <a:pt x="138791" y="2291744"/>
                  <a:pt x="147278" y="2260088"/>
                </a:cubicBezTo>
                <a:cubicBezTo>
                  <a:pt x="152668" y="2224200"/>
                  <a:pt x="143589" y="2220953"/>
                  <a:pt x="152643" y="2193455"/>
                </a:cubicBezTo>
                <a:cubicBezTo>
                  <a:pt x="152701" y="2159228"/>
                  <a:pt x="131577" y="2138038"/>
                  <a:pt x="161815" y="2107942"/>
                </a:cubicBezTo>
                <a:lnTo>
                  <a:pt x="168884" y="2024270"/>
                </a:lnTo>
                <a:lnTo>
                  <a:pt x="210800" y="1969445"/>
                </a:lnTo>
                <a:lnTo>
                  <a:pt x="215063" y="1961162"/>
                </a:lnTo>
                <a:lnTo>
                  <a:pt x="226767" y="1945112"/>
                </a:lnTo>
                <a:lnTo>
                  <a:pt x="225906" y="1942021"/>
                </a:lnTo>
                <a:lnTo>
                  <a:pt x="220555" y="1935584"/>
                </a:lnTo>
                <a:cubicBezTo>
                  <a:pt x="220179" y="1930292"/>
                  <a:pt x="223282" y="1914884"/>
                  <a:pt x="223648" y="1910265"/>
                </a:cubicBezTo>
                <a:cubicBezTo>
                  <a:pt x="221934" y="1909994"/>
                  <a:pt x="221895" y="1909162"/>
                  <a:pt x="222758" y="1907867"/>
                </a:cubicBezTo>
                <a:lnTo>
                  <a:pt x="229387" y="1899379"/>
                </a:lnTo>
                <a:lnTo>
                  <a:pt x="231548" y="1895114"/>
                </a:lnTo>
                <a:lnTo>
                  <a:pt x="216553" y="1892417"/>
                </a:lnTo>
                <a:cubicBezTo>
                  <a:pt x="209075" y="1884999"/>
                  <a:pt x="222114" y="1866643"/>
                  <a:pt x="209739" y="1861483"/>
                </a:cubicBezTo>
                <a:cubicBezTo>
                  <a:pt x="214584" y="1853278"/>
                  <a:pt x="219066" y="1844665"/>
                  <a:pt x="222950" y="1835810"/>
                </a:cubicBezTo>
                <a:lnTo>
                  <a:pt x="224812" y="1830569"/>
                </a:lnTo>
                <a:lnTo>
                  <a:pt x="224522" y="1830429"/>
                </a:lnTo>
                <a:cubicBezTo>
                  <a:pt x="224224" y="1829219"/>
                  <a:pt x="224571" y="1827468"/>
                  <a:pt x="225830" y="1824832"/>
                </a:cubicBezTo>
                <a:lnTo>
                  <a:pt x="228207" y="1821003"/>
                </a:lnTo>
                <a:lnTo>
                  <a:pt x="230878" y="1807109"/>
                </a:lnTo>
                <a:lnTo>
                  <a:pt x="227355" y="1805316"/>
                </a:lnTo>
                <a:lnTo>
                  <a:pt x="228132" y="1804434"/>
                </a:lnTo>
                <a:cubicBezTo>
                  <a:pt x="237533" y="1798221"/>
                  <a:pt x="248274" y="1797417"/>
                  <a:pt x="223762" y="1784314"/>
                </a:cubicBezTo>
                <a:cubicBezTo>
                  <a:pt x="240655" y="1769422"/>
                  <a:pt x="224912" y="1763793"/>
                  <a:pt x="226521" y="1740358"/>
                </a:cubicBezTo>
                <a:cubicBezTo>
                  <a:pt x="240385" y="1732435"/>
                  <a:pt x="239102" y="1724301"/>
                  <a:pt x="233164" y="1715685"/>
                </a:cubicBezTo>
                <a:cubicBezTo>
                  <a:pt x="245499" y="1694404"/>
                  <a:pt x="240415" y="1672675"/>
                  <a:pt x="245819" y="1647555"/>
                </a:cubicBezTo>
                <a:cubicBezTo>
                  <a:pt x="268668" y="1622803"/>
                  <a:pt x="248434" y="1605585"/>
                  <a:pt x="254317" y="1578752"/>
                </a:cubicBezTo>
                <a:lnTo>
                  <a:pt x="249918" y="1546022"/>
                </a:lnTo>
                <a:cubicBezTo>
                  <a:pt x="251996" y="1543635"/>
                  <a:pt x="248777" y="1521210"/>
                  <a:pt x="248927" y="1519929"/>
                </a:cubicBezTo>
                <a:lnTo>
                  <a:pt x="248704" y="1519731"/>
                </a:lnTo>
                <a:lnTo>
                  <a:pt x="252245" y="1514846"/>
                </a:lnTo>
                <a:cubicBezTo>
                  <a:pt x="255314" y="1501295"/>
                  <a:pt x="252199" y="1477394"/>
                  <a:pt x="254681" y="1463304"/>
                </a:cubicBezTo>
                <a:cubicBezTo>
                  <a:pt x="257024" y="1459891"/>
                  <a:pt x="268983" y="1432466"/>
                  <a:pt x="267138" y="1430305"/>
                </a:cubicBezTo>
                <a:lnTo>
                  <a:pt x="266110" y="1429568"/>
                </a:lnTo>
                <a:lnTo>
                  <a:pt x="286784" y="1404045"/>
                </a:lnTo>
                <a:lnTo>
                  <a:pt x="294521" y="1360879"/>
                </a:lnTo>
                <a:lnTo>
                  <a:pt x="324750" y="1301993"/>
                </a:lnTo>
                <a:lnTo>
                  <a:pt x="328780" y="1210776"/>
                </a:lnTo>
                <a:cubicBezTo>
                  <a:pt x="344171" y="1197232"/>
                  <a:pt x="343390" y="1192124"/>
                  <a:pt x="346123" y="1157176"/>
                </a:cubicBezTo>
                <a:cubicBezTo>
                  <a:pt x="359383" y="1110140"/>
                  <a:pt x="355619" y="1111028"/>
                  <a:pt x="349331" y="1063288"/>
                </a:cubicBezTo>
                <a:cubicBezTo>
                  <a:pt x="364194" y="1005331"/>
                  <a:pt x="362778" y="969963"/>
                  <a:pt x="431245" y="889417"/>
                </a:cubicBezTo>
                <a:lnTo>
                  <a:pt x="459477" y="816346"/>
                </a:lnTo>
                <a:cubicBezTo>
                  <a:pt x="465006" y="808083"/>
                  <a:pt x="496978" y="764380"/>
                  <a:pt x="489268" y="752692"/>
                </a:cubicBezTo>
                <a:lnTo>
                  <a:pt x="505368" y="724368"/>
                </a:lnTo>
                <a:lnTo>
                  <a:pt x="511178" y="722494"/>
                </a:lnTo>
                <a:lnTo>
                  <a:pt x="514451" y="717531"/>
                </a:lnTo>
                <a:cubicBezTo>
                  <a:pt x="514171" y="710761"/>
                  <a:pt x="513893" y="703992"/>
                  <a:pt x="513612" y="697222"/>
                </a:cubicBezTo>
                <a:cubicBezTo>
                  <a:pt x="513272" y="693376"/>
                  <a:pt x="513720" y="690905"/>
                  <a:pt x="514772" y="689289"/>
                </a:cubicBezTo>
                <a:lnTo>
                  <a:pt x="515249" y="689151"/>
                </a:lnTo>
                <a:cubicBezTo>
                  <a:pt x="515320" y="686637"/>
                  <a:pt x="515389" y="684122"/>
                  <a:pt x="515461" y="681608"/>
                </a:cubicBezTo>
                <a:cubicBezTo>
                  <a:pt x="522970" y="666964"/>
                  <a:pt x="551123" y="617831"/>
                  <a:pt x="560298" y="601285"/>
                </a:cubicBezTo>
                <a:cubicBezTo>
                  <a:pt x="558549" y="585107"/>
                  <a:pt x="540289" y="573171"/>
                  <a:pt x="570504" y="582332"/>
                </a:cubicBezTo>
                <a:cubicBezTo>
                  <a:pt x="570816" y="577121"/>
                  <a:pt x="573898" y="574271"/>
                  <a:pt x="578347" y="572511"/>
                </a:cubicBezTo>
                <a:lnTo>
                  <a:pt x="580375" y="572092"/>
                </a:lnTo>
                <a:lnTo>
                  <a:pt x="575722" y="536015"/>
                </a:lnTo>
                <a:lnTo>
                  <a:pt x="578705" y="531675"/>
                </a:lnTo>
                <a:lnTo>
                  <a:pt x="564084" y="491380"/>
                </a:lnTo>
                <a:cubicBezTo>
                  <a:pt x="560969" y="487340"/>
                  <a:pt x="560134" y="482008"/>
                  <a:pt x="564457" y="473782"/>
                </a:cubicBezTo>
                <a:lnTo>
                  <a:pt x="566413" y="472000"/>
                </a:lnTo>
                <a:lnTo>
                  <a:pt x="584600" y="354566"/>
                </a:lnTo>
                <a:cubicBezTo>
                  <a:pt x="586100" y="325288"/>
                  <a:pt x="584583" y="317533"/>
                  <a:pt x="588077" y="265704"/>
                </a:cubicBezTo>
                <a:cubicBezTo>
                  <a:pt x="588008" y="205530"/>
                  <a:pt x="578491" y="226511"/>
                  <a:pt x="580576" y="187093"/>
                </a:cubicBezTo>
                <a:cubicBezTo>
                  <a:pt x="579265" y="162458"/>
                  <a:pt x="569240" y="117589"/>
                  <a:pt x="587928" y="130336"/>
                </a:cubicBezTo>
                <a:cubicBezTo>
                  <a:pt x="552635" y="69804"/>
                  <a:pt x="604651" y="82036"/>
                  <a:pt x="593881" y="17287"/>
                </a:cubicBezTo>
                <a:cubicBezTo>
                  <a:pt x="600399" y="13784"/>
                  <a:pt x="605413" y="8440"/>
                  <a:pt x="609224" y="1705"/>
                </a:cubicBezTo>
                <a:close/>
              </a:path>
            </a:pathLst>
          </a:cu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7AD1DF20-CB40-430F-BD8E-22B4D67C62E5}"/>
              </a:ext>
            </a:extLst>
          </p:cNvPr>
          <p:cNvSpPr txBox="1"/>
          <p:nvPr/>
        </p:nvSpPr>
        <p:spPr>
          <a:xfrm>
            <a:off x="1137034" y="2194102"/>
            <a:ext cx="315874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Was für a Gaudi!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Bairisch-Unterricht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Schulen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3406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2DF88F-13AA-5157-4E62-AC8E3D10B9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Autofit/>
          </a:bodyPr>
          <a:lstStyle/>
          <a:p>
            <a:r>
              <a:rPr lang="de-DE" dirty="0"/>
              <a:t>„Regionale Identität: </a:t>
            </a:r>
            <a:br>
              <a:rPr lang="de-DE" dirty="0"/>
            </a:br>
            <a:r>
              <a:rPr lang="de-DE" dirty="0"/>
              <a:t>Bairisch-Unterricht an Schulen“</a:t>
            </a:r>
          </a:p>
        </p:txBody>
      </p:sp>
      <p:pic>
        <p:nvPicPr>
          <p:cNvPr id="5" name="Grafik 4">
            <a:hlinkClick r:id="rId2"/>
            <a:extLst>
              <a:ext uri="{FF2B5EF4-FFF2-40B4-BE49-F238E27FC236}">
                <a16:creationId xmlns:a16="http://schemas.microsoft.com/office/drawing/2014/main" id="{A198A055-2170-1145-89F2-3EDC19A3EBA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701" y="1821284"/>
            <a:ext cx="3505849" cy="3505849"/>
          </a:xfrm>
          <a:prstGeom prst="rect">
            <a:avLst/>
          </a:prstGeom>
        </p:spPr>
      </p:pic>
      <p:sp>
        <p:nvSpPr>
          <p:cNvPr id="8" name="Textfeld 7">
            <a:extLst>
              <a:ext uri="{FF2B5EF4-FFF2-40B4-BE49-F238E27FC236}">
                <a16:creationId xmlns:a16="http://schemas.microsoft.com/office/drawing/2014/main" id="{989665E0-B0A3-13C1-F904-8518AF019A31}"/>
              </a:ext>
            </a:extLst>
          </p:cNvPr>
          <p:cNvSpPr txBox="1"/>
          <p:nvPr/>
        </p:nvSpPr>
        <p:spPr>
          <a:xfrm>
            <a:off x="5223219" y="4957802"/>
            <a:ext cx="17455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Klick</a:t>
            </a:r>
          </a:p>
        </p:txBody>
      </p:sp>
      <p:sp>
        <p:nvSpPr>
          <p:cNvPr id="9" name="Bogen 8">
            <a:extLst>
              <a:ext uri="{FF2B5EF4-FFF2-40B4-BE49-F238E27FC236}">
                <a16:creationId xmlns:a16="http://schemas.microsoft.com/office/drawing/2014/main" id="{6EF325C4-9C57-5332-7A59-9C93202005CF}"/>
              </a:ext>
            </a:extLst>
          </p:cNvPr>
          <p:cNvSpPr/>
          <p:nvPr/>
        </p:nvSpPr>
        <p:spPr>
          <a:xfrm rot="17657283">
            <a:off x="5322234" y="4605680"/>
            <a:ext cx="1088136" cy="704242"/>
          </a:xfrm>
          <a:prstGeom prst="arc">
            <a:avLst/>
          </a:prstGeom>
          <a:ln w="19050">
            <a:solidFill>
              <a:srgbClr val="65248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EE015B7B-E79B-4ED5-B4FA-FEC79AB27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8800" y="3574208"/>
            <a:ext cx="1543050" cy="160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43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E078D74F-1546-425C-BD8B-FF47DFAFA029}"/>
              </a:ext>
            </a:extLst>
          </p:cNvPr>
          <p:cNvSpPr txBox="1"/>
          <p:nvPr/>
        </p:nvSpPr>
        <p:spPr>
          <a:xfrm>
            <a:off x="997788" y="1679627"/>
            <a:ext cx="10196423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750"/>
              </a:spcAft>
              <a:buNone/>
            </a:pPr>
            <a:r>
              <a:rPr lang="de-DE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(1) Die Schulen sollen nicht nur Wissen und Können vermitteln, sondern auch Herz und Charakter bilden.</a:t>
            </a:r>
          </a:p>
          <a:p>
            <a:pPr algn="l">
              <a:spcAft>
                <a:spcPts val="750"/>
              </a:spcAft>
              <a:buNone/>
            </a:pPr>
            <a:r>
              <a:rPr lang="de-DE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(2) Oberste Bildungsziele sind Ehrfurcht vor Gott, Achtung vor religiöser Überzeugung und vor der Würde des Menschen, Selbstbeherrschung, Verantwortungsgefühl und Verantwortungsfreudigkeit, Hilfsbereitschaft, Aufgeschlossenheit für alles Wahre, Gute und Schöne und </a:t>
            </a:r>
            <a:r>
              <a:rPr lang="de-DE" sz="2400" b="0" i="0" u="none" strike="noStrike" dirty="0" err="1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Verantwortungsbewußtsein</a:t>
            </a:r>
            <a:r>
              <a:rPr lang="de-DE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für Natur und Umwelt.</a:t>
            </a:r>
          </a:p>
          <a:p>
            <a:pPr algn="l">
              <a:spcAft>
                <a:spcPts val="750"/>
              </a:spcAft>
            </a:pPr>
            <a:r>
              <a:rPr lang="de-DE" sz="2400" b="0" i="0" u="none" strike="noStrike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(3) Die Schüler sind im Geiste der Demokratie, in der Liebe zur bayerischen Heimat und zum deutschen Volk und im Sinne der Völkerversöhnung zu erziehen</a:t>
            </a:r>
          </a:p>
          <a:p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hteck 1">
            <a:extLst>
              <a:ext uri="{FF2B5EF4-FFF2-40B4-BE49-F238E27FC236}">
                <a16:creationId xmlns:a16="http://schemas.microsoft.com/office/drawing/2014/main" id="{987786EB-F74E-E65F-5403-7332170F736C}"/>
              </a:ext>
            </a:extLst>
          </p:cNvPr>
          <p:cNvSpPr/>
          <p:nvPr/>
        </p:nvSpPr>
        <p:spPr>
          <a:xfrm>
            <a:off x="637563" y="419450"/>
            <a:ext cx="10515600" cy="771227"/>
          </a:xfrm>
          <a:prstGeom prst="rect">
            <a:avLst/>
          </a:prstGeom>
          <a:solidFill>
            <a:srgbClr val="6524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400" dirty="0">
                <a:latin typeface="Arial" panose="020B0604020202020204" pitchFamily="34" charset="0"/>
                <a:cs typeface="Arial" panose="020B0604020202020204" pitchFamily="34" charset="0"/>
              </a:rPr>
              <a:t>Artikel 131 BV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CD419C92-BD7E-4A55-B07D-AB77919BF530}"/>
              </a:ext>
            </a:extLst>
          </p:cNvPr>
          <p:cNvSpPr/>
          <p:nvPr/>
        </p:nvSpPr>
        <p:spPr>
          <a:xfrm>
            <a:off x="4219575" y="3638550"/>
            <a:ext cx="4229100" cy="400050"/>
          </a:xfrm>
          <a:prstGeom prst="rect">
            <a:avLst/>
          </a:prstGeom>
          <a:noFill/>
          <a:ln w="28575">
            <a:solidFill>
              <a:srgbClr val="652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922193C-F752-42BA-8051-0F68D40F8866}"/>
              </a:ext>
            </a:extLst>
          </p:cNvPr>
          <p:cNvSpPr/>
          <p:nvPr/>
        </p:nvSpPr>
        <p:spPr>
          <a:xfrm>
            <a:off x="8305187" y="4444252"/>
            <a:ext cx="1343637" cy="400050"/>
          </a:xfrm>
          <a:prstGeom prst="rect">
            <a:avLst/>
          </a:prstGeom>
          <a:noFill/>
          <a:ln w="28575">
            <a:solidFill>
              <a:srgbClr val="652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C5A7E5D1-C755-4A3A-99AF-155BF29AA3DA}"/>
              </a:ext>
            </a:extLst>
          </p:cNvPr>
          <p:cNvSpPr/>
          <p:nvPr/>
        </p:nvSpPr>
        <p:spPr>
          <a:xfrm>
            <a:off x="914400" y="4844302"/>
            <a:ext cx="2972414" cy="400050"/>
          </a:xfrm>
          <a:prstGeom prst="rect">
            <a:avLst/>
          </a:prstGeom>
          <a:noFill/>
          <a:ln w="28575">
            <a:solidFill>
              <a:srgbClr val="65238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70172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Karte, Text, Atlas, Diagramm enthält.&#10;&#10;KI-generierte Inhalte können fehlerhaft sein.">
            <a:extLst>
              <a:ext uri="{FF2B5EF4-FFF2-40B4-BE49-F238E27FC236}">
                <a16:creationId xmlns:a16="http://schemas.microsoft.com/office/drawing/2014/main" id="{96C4298D-20B0-EF4B-49FB-1D3BA9DA47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41"/>
          <a:stretch/>
        </p:blipFill>
        <p:spPr>
          <a:xfrm>
            <a:off x="3143856" y="260371"/>
            <a:ext cx="6603394" cy="5887461"/>
          </a:xfrm>
          <a:prstGeom prst="rect">
            <a:avLst/>
          </a:prstGeom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F41A6AE4-AAB8-4C3E-86C0-E8B43010522F}"/>
              </a:ext>
            </a:extLst>
          </p:cNvPr>
          <p:cNvSpPr/>
          <p:nvPr/>
        </p:nvSpPr>
        <p:spPr>
          <a:xfrm>
            <a:off x="6959600" y="6034385"/>
            <a:ext cx="5232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6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Staatsinstitut für Schulqualität und Bildungsforschung (Hrsg.), Dialekte in Bayern. Handreichung für den Unterricht, S.2</a:t>
            </a:r>
          </a:p>
          <a:p>
            <a:r>
              <a:rPr lang="de-DE" sz="600" dirty="0">
                <a:latin typeface="Arial" panose="020B0604020202020204" pitchFamily="34" charset="0"/>
                <a:cs typeface="Times New Roman" panose="02020603050405020304" pitchFamily="18" charset="0"/>
              </a:rPr>
              <a:t>Kleiner Bayerischer Sprachatlas (KBSA), Grafik: M. Renn</a:t>
            </a:r>
            <a:endParaRPr lang="de-DE" sz="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1756015D-FEDF-4DBB-8378-2A6034EAF583}"/>
              </a:ext>
            </a:extLst>
          </p:cNvPr>
          <p:cNvSpPr txBox="1"/>
          <p:nvPr/>
        </p:nvSpPr>
        <p:spPr>
          <a:xfrm>
            <a:off x="431800" y="514350"/>
            <a:ext cx="3460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Dialektlandschaften in Bayern</a:t>
            </a:r>
          </a:p>
        </p:txBody>
      </p:sp>
    </p:spTree>
    <p:extLst>
      <p:ext uri="{BB962C8B-B14F-4D97-AF65-F5344CB8AC3E}">
        <p14:creationId xmlns:p14="http://schemas.microsoft.com/office/powerpoint/2010/main" val="3606789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316B0C4-AF04-943A-02F4-CD4D8EDDA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384" y="841249"/>
            <a:ext cx="10162562" cy="1139952"/>
          </a:xfrm>
          <a:solidFill>
            <a:srgbClr val="652384"/>
          </a:solidFill>
        </p:spPr>
        <p:txBody>
          <a:bodyPr anchor="ctr">
            <a:norm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</a:rPr>
              <a:t>Arbeitsauftrag: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5309415-F0A6-A123-2442-E901C973B6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3400" y="841247"/>
            <a:ext cx="9145546" cy="5340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3200" dirty="0"/>
              <a:t>Diskutiert, ob an bayerischen Schulen Dialekte unterrichtet werden sollten!</a:t>
            </a:r>
          </a:p>
          <a:p>
            <a:endParaRPr lang="de-DE" sz="1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883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EE027-B21C-07C3-F24C-9CB4AB39B1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488992E-E9C9-3DA5-34BA-73D7B5BBF7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31950" y="841247"/>
            <a:ext cx="9316996" cy="5340097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de-DE" sz="3200" dirty="0"/>
              <a:t>Wie könnte das Thema „Dialekte“ an unserer Schule aufgegriffen werden?</a:t>
            </a:r>
          </a:p>
          <a:p>
            <a:endParaRPr lang="de-DE" sz="2400" dirty="0">
              <a:solidFill>
                <a:schemeClr val="tx2"/>
              </a:solidFill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37B8C646-5FEB-4BFA-80E2-01EB2655F85B}"/>
              </a:ext>
            </a:extLst>
          </p:cNvPr>
          <p:cNvSpPr txBox="1">
            <a:spLocks/>
          </p:cNvSpPr>
          <p:nvPr/>
        </p:nvSpPr>
        <p:spPr>
          <a:xfrm>
            <a:off x="786384" y="841249"/>
            <a:ext cx="10162562" cy="1139952"/>
          </a:xfrm>
          <a:prstGeom prst="rect">
            <a:avLst/>
          </a:prstGeom>
          <a:solidFill>
            <a:srgbClr val="652384"/>
          </a:solidFill>
        </p:spPr>
        <p:txBody>
          <a:bodyPr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/>
            <a:r>
              <a:rPr lang="de-DE">
                <a:solidFill>
                  <a:schemeClr val="bg1"/>
                </a:solidFill>
              </a:rPr>
              <a:t>Arbeitsauftrag:</a:t>
            </a:r>
            <a:endParaRPr lang="de-DE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7092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616D20-CA53-49A5-B434-41CC377F2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8326"/>
            <a:ext cx="10515600" cy="1325563"/>
          </a:xfrm>
        </p:spPr>
        <p:txBody>
          <a:bodyPr/>
          <a:lstStyle/>
          <a:p>
            <a:r>
              <a:rPr lang="de-DE" sz="2400" dirty="0">
                <a:latin typeface="Arial" panose="020B0604020202020204" pitchFamily="34" charset="0"/>
                <a:cs typeface="Arial" panose="020B0604020202020204" pitchFamily="34" charset="0"/>
              </a:rPr>
              <a:t>Bildquellen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91048FF9-02BE-4CDB-AC43-7FA6630461C1}"/>
              </a:ext>
            </a:extLst>
          </p:cNvPr>
          <p:cNvSpPr txBox="1"/>
          <p:nvPr/>
        </p:nvSpPr>
        <p:spPr>
          <a:xfrm>
            <a:off x="838200" y="1046097"/>
            <a:ext cx="102194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2 Erstellt mit ChatGPT am 07.05.2025</a:t>
            </a:r>
          </a:p>
          <a:p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Folie 3 ©istockphoto.com/Marko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Babii</a:t>
            </a:r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Folie 5 Karte: Dialektlandschaft in Bayern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aus 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Staatsinstitut für Schulqualität und Bildungsforschung (Hrsg.), Dialekte in     </a:t>
            </a:r>
          </a:p>
          <a:p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Bayern. Handreichung für den Unterricht, S. 2, in:  </a:t>
            </a:r>
          </a:p>
          <a:p>
            <a:pPr lvl="1"/>
            <a:r>
              <a:rPr lang="de-DE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https://www.isb.bayern.de/fileadmin/user_upload/Grundsatzabteilung/Dialekte/Handreichung_Dialekte_2015.pdf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(DL vom 07.05.2025)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8480EF60-D003-4B86-A955-C830B0172A37}"/>
              </a:ext>
            </a:extLst>
          </p:cNvPr>
          <p:cNvSpPr txBox="1"/>
          <p:nvPr/>
        </p:nvSpPr>
        <p:spPr>
          <a:xfrm>
            <a:off x="826127" y="3574411"/>
            <a:ext cx="10953123" cy="29223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  <a:buNone/>
              <a:tabLst>
                <a:tab pos="2143125" algn="l"/>
              </a:tabLst>
            </a:pP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BR, Regionale Identität. Bairisch-Unterricht an Schulen, in: 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https://www.ardmediathek.de/video/abendschau-der-sueden/regionale-identitaet-bairisch-unterricht-an-schulen/br/Y3JpZDovL2JyLmRlL2Jyb2FkY2FzdC9GMjAyNFdPMDE3MTk0QTAvc2VjdGlvbi9hNzU0OGUwYy0xY2E3LTQzZjAtODYyYi1mOTJhNmU4NGI5MTk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(DL vom 07.05.2025)</a:t>
            </a:r>
            <a:endParaRPr lang="de-DE" sz="1400" u="sng" dirty="0">
              <a:solidFill>
                <a:srgbClr val="0000FF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  <a:buNone/>
              <a:tabLst>
                <a:tab pos="2143125" algn="l"/>
              </a:tabLst>
            </a:pP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Staatsinstitut für Schulqualität und Bildungsforschung (Hrsg.), Dialekte in Bayern. Handreichung für den Unterricht, in: </a:t>
            </a:r>
            <a:r>
              <a:rPr lang="de-DE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https://www.isb.bayern.de/fileadmin/user_upload/Grundsatzabteilung/Dialekte/Handreichung_Dialekte_2015.pdf</a:t>
            </a:r>
            <a:r>
              <a:rPr lang="de-DE" sz="14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(DL vom  07.05.2025)</a:t>
            </a:r>
          </a:p>
          <a:p>
            <a:pPr>
              <a:lnSpc>
                <a:spcPct val="115000"/>
              </a:lnSpc>
              <a:spcAft>
                <a:spcPts val="1000"/>
              </a:spcAft>
              <a:buNone/>
              <a:tabLst>
                <a:tab pos="2143125" algn="l"/>
              </a:tabLst>
            </a:pP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Staatsinstitut für Schulqualität und Bildungsforschung (Hrsg.), 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MundART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 err="1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WERTvoll</a:t>
            </a:r>
            <a:r>
              <a:rPr lang="de-DE" sz="1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Lebendige Dialekte an bayerischen Schulen </a:t>
            </a:r>
            <a:r>
              <a:rPr lang="de-DE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https://www.isb.bayern.de/fileadmin/user_upload/Grundsatzabteilung/Dialekte/Handreichung_mundart_wertvoll_2019.pdf</a:t>
            </a:r>
            <a:r>
              <a:rPr lang="de-DE" sz="1400" u="sng" dirty="0">
                <a:solidFill>
                  <a:srgbClr val="0000FF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DE" sz="1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(DL vom 07.05.2025)</a:t>
            </a:r>
          </a:p>
          <a:p>
            <a:endParaRPr lang="de-D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5E757950-813B-4D93-B15E-85CDA7684779}"/>
              </a:ext>
            </a:extLst>
          </p:cNvPr>
          <p:cNvSpPr txBox="1">
            <a:spLocks/>
          </p:cNvSpPr>
          <p:nvPr/>
        </p:nvSpPr>
        <p:spPr>
          <a:xfrm>
            <a:off x="826127" y="310134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2400" dirty="0"/>
              <a:t>Quellenangaben</a:t>
            </a:r>
          </a:p>
        </p:txBody>
      </p:sp>
    </p:spTree>
    <p:extLst>
      <p:ext uri="{BB962C8B-B14F-4D97-AF65-F5344CB8AC3E}">
        <p14:creationId xmlns:p14="http://schemas.microsoft.com/office/powerpoint/2010/main" val="2893606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D40C73E3-138E-4A69-89A8-9720B76450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2424" y="2371113"/>
            <a:ext cx="4593336" cy="132232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AEAC8428-AEA9-4B82-8EC6-909ACC209338}"/>
              </a:ext>
            </a:extLst>
          </p:cNvPr>
          <p:cNvSpPr txBox="1"/>
          <p:nvPr/>
        </p:nvSpPr>
        <p:spPr>
          <a:xfrm>
            <a:off x="1280160" y="3949469"/>
            <a:ext cx="9500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Dieses Material wurde im Arbeitskreis Politische Bildung erstellt. </a:t>
            </a:r>
          </a:p>
        </p:txBody>
      </p:sp>
    </p:spTree>
    <p:extLst>
      <p:ext uri="{BB962C8B-B14F-4D97-AF65-F5344CB8AC3E}">
        <p14:creationId xmlns:p14="http://schemas.microsoft.com/office/powerpoint/2010/main" val="1424352231"/>
      </p:ext>
    </p:extLst>
  </p:cSld>
  <p:clrMapOvr>
    <a:masterClrMapping/>
  </p:clrMapOvr>
</p:sld>
</file>

<file path=ppt/theme/theme1.xml><?xml version="1.0" encoding="utf-8"?>
<a:theme xmlns:a="http://schemas.openxmlformats.org/drawingml/2006/main" name="Verfassungsviertelstun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rfassungsviertelstunde" id="{6C83C2B8-36A9-3A46-A0FB-60571E86D493}" vid="{B431A515-F06A-C344-9E8D-1F65F61E542F}"/>
    </a:ext>
  </a:extLst>
</a:theme>
</file>

<file path=docMetadata/LabelInfo.xml><?xml version="1.0" encoding="utf-8"?>
<clbl:labelList xmlns:clbl="http://schemas.microsoft.com/office/2020/mipLabelMetadata">
  <clbl:label id="{837dc6f9-b298-44f6-a083-4151625134c1}" enabled="1" method="Standard" siteId="{e7fba4e3-f126-4940-a23f-19b6b5f3de51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Verfassungsviertelstunde</Template>
  <TotalTime>0</TotalTime>
  <Words>400</Words>
  <Application>Microsoft Office PowerPoint</Application>
  <PresentationFormat>Breitbild</PresentationFormat>
  <Paragraphs>25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Times New Roman</vt:lpstr>
      <vt:lpstr>Verfassungsviertelstunde</vt:lpstr>
      <vt:lpstr>PowerPoint-Präsentation</vt:lpstr>
      <vt:lpstr>PowerPoint-Präsentation</vt:lpstr>
      <vt:lpstr>„Regionale Identität:  Bairisch-Unterricht an Schulen“</vt:lpstr>
      <vt:lpstr>PowerPoint-Präsentation</vt:lpstr>
      <vt:lpstr>PowerPoint-Präsentation</vt:lpstr>
      <vt:lpstr>Arbeitsauftrag:</vt:lpstr>
      <vt:lpstr>PowerPoint-Präsentation</vt:lpstr>
      <vt:lpstr>Bildquellen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ISB München</dc:creator>
  <cp:lastModifiedBy>Weber, Alexandra</cp:lastModifiedBy>
  <cp:revision>27</cp:revision>
  <dcterms:created xsi:type="dcterms:W3CDTF">2024-06-12T15:52:19Z</dcterms:created>
  <dcterms:modified xsi:type="dcterms:W3CDTF">2025-07-02T13:58:18Z</dcterms:modified>
</cp:coreProperties>
</file>