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75" r:id="rId3"/>
    <p:sldId id="258" r:id="rId4"/>
    <p:sldId id="295" r:id="rId5"/>
    <p:sldId id="296" r:id="rId6"/>
    <p:sldId id="297" r:id="rId7"/>
    <p:sldId id="274" r:id="rId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1873"/>
    <a:srgbClr val="652483"/>
    <a:srgbClr val="893B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99" d="100"/>
          <a:sy n="99" d="100"/>
        </p:scale>
        <p:origin x="7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9F6118-E177-46A9-A0BF-E7688A84B6AB}" type="datetimeFigureOut">
              <a:rPr lang="de-DE" smtClean="0"/>
              <a:t>10.12.2024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236E1C-B30D-4D47-9A02-55AD4F714B85}" type="slidenum">
              <a:rPr lang="de-DE" smtClean="0"/>
              <a:t>‹Nr.›</a:t>
            </a:fld>
            <a:endParaRPr lang="de-DE"/>
          </a:p>
        </p:txBody>
      </p:sp>
    </p:spTree>
    <p:extLst>
      <p:ext uri="{BB962C8B-B14F-4D97-AF65-F5344CB8AC3E}">
        <p14:creationId xmlns:p14="http://schemas.microsoft.com/office/powerpoint/2010/main" val="473908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Felix Neureuther ist ein ehemaliger deutscher Skirennläufer aus Garmisch-Partenkirchen. Er war vor allem auf die Disziplinen Slalom und Riesenslalom spezialisiert. Bei Weltmeisterschaften gewann er fünf Medaillen, drei im Slalom und zwei mit der Mannschaft. Mittlerweile arbeitet er als Experte im Wintersport im öffentlich-rechtlichen Fernsehen. </a:t>
            </a:r>
          </a:p>
        </p:txBody>
      </p:sp>
      <p:sp>
        <p:nvSpPr>
          <p:cNvPr id="4" name="Foliennummernplatzhalter 3"/>
          <p:cNvSpPr>
            <a:spLocks noGrp="1"/>
          </p:cNvSpPr>
          <p:nvPr>
            <p:ph type="sldNum" sz="quarter" idx="5"/>
          </p:nvPr>
        </p:nvSpPr>
        <p:spPr/>
        <p:txBody>
          <a:bodyPr/>
          <a:lstStyle/>
          <a:p>
            <a:fld id="{80236E1C-B30D-4D47-9A02-55AD4F714B85}" type="slidenum">
              <a:rPr lang="de-DE" smtClean="0"/>
              <a:t>2</a:t>
            </a:fld>
            <a:endParaRPr lang="de-DE"/>
          </a:p>
        </p:txBody>
      </p:sp>
    </p:spTree>
    <p:extLst>
      <p:ext uri="{BB962C8B-B14F-4D97-AF65-F5344CB8AC3E}">
        <p14:creationId xmlns:p14="http://schemas.microsoft.com/office/powerpoint/2010/main" val="817620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Ggf. muss (auf Nachfrage) der Begriff „verfassungsmäßige Ordnung“ oder „Sittengesetz“ erklärt werden.</a:t>
            </a:r>
          </a:p>
          <a:p>
            <a:r>
              <a:rPr lang="de-DE" dirty="0"/>
              <a:t>Verfassungsmäßige Ordnung: Damit ist die freiheitlich-demokratische Grundordnung gemeint bzw. die Gesamtheit aller Normen (Gesetze, Rechtsverordnung, Satzung).</a:t>
            </a:r>
          </a:p>
          <a:p>
            <a:r>
              <a:rPr lang="de-DE" dirty="0"/>
              <a:t>Sittengesetz: Im verfassungsrechtlichen Verständnis umfasst der Begriff „Sittengesetz“ alle sittlichen Normen, die allgemein anerkannt sind. (z. B. nicht zu stehlen, keine Gewalt auszuüben, sich friedlich zu verhalten etc.)</a:t>
            </a:r>
          </a:p>
        </p:txBody>
      </p:sp>
      <p:sp>
        <p:nvSpPr>
          <p:cNvPr id="4" name="Foliennummernplatzhalter 3"/>
          <p:cNvSpPr>
            <a:spLocks noGrp="1"/>
          </p:cNvSpPr>
          <p:nvPr>
            <p:ph type="sldNum" sz="quarter" idx="5"/>
          </p:nvPr>
        </p:nvSpPr>
        <p:spPr/>
        <p:txBody>
          <a:bodyPr/>
          <a:lstStyle/>
          <a:p>
            <a:fld id="{80236E1C-B30D-4D47-9A02-55AD4F714B85}" type="slidenum">
              <a:rPr lang="de-DE" smtClean="0"/>
              <a:t>3</a:t>
            </a:fld>
            <a:endParaRPr lang="de-DE"/>
          </a:p>
        </p:txBody>
      </p:sp>
    </p:spTree>
    <p:extLst>
      <p:ext uri="{BB962C8B-B14F-4D97-AF65-F5344CB8AC3E}">
        <p14:creationId xmlns:p14="http://schemas.microsoft.com/office/powerpoint/2010/main" val="1459239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2FDD1-AACF-BEBB-D108-99C08E3FD9F9}"/>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41A910DE-AE8C-06F5-5A20-8DB1D7ED4369}"/>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F33F131C-B05B-AF55-917A-DB36BEA291A4}"/>
              </a:ext>
            </a:extLst>
          </p:cNvPr>
          <p:cNvSpPr>
            <a:spLocks noGrp="1"/>
          </p:cNvSpPr>
          <p:nvPr>
            <p:ph type="body" idx="1"/>
          </p:nvPr>
        </p:nvSpPr>
        <p:spPr bwMode="auto"/>
        <p:txBody>
          <a:bodyPr/>
          <a:lstStyle/>
          <a:p>
            <a:pPr>
              <a:defRPr/>
            </a:pPr>
            <a:r>
              <a:rPr lang="de-DE" b="1" dirty="0"/>
              <a:t>Erlaubt:</a:t>
            </a:r>
            <a:r>
              <a:rPr lang="de-DE" dirty="0"/>
              <a:t> Deine Hobbys, Musikgeschmack oder Freunde selbst auswählen; deine Kleidung </a:t>
            </a:r>
            <a:br>
              <a:rPr lang="de-DE" dirty="0"/>
            </a:br>
            <a:r>
              <a:rPr lang="de-DE" b="1" dirty="0"/>
              <a:t>Nicht erlaubt:</a:t>
            </a:r>
            <a:r>
              <a:rPr lang="de-DE" dirty="0"/>
              <a:t> Wenn du jemanden ausgrenzt oder beleidigst, weil er anders ist; wenn deine Musik zu laut ist und andere stört</a:t>
            </a:r>
            <a:endParaRPr dirty="0"/>
          </a:p>
        </p:txBody>
      </p:sp>
      <p:sp>
        <p:nvSpPr>
          <p:cNvPr id="4" name="Slide Number Placeholder 3">
            <a:extLst>
              <a:ext uri="{FF2B5EF4-FFF2-40B4-BE49-F238E27FC236}">
                <a16:creationId xmlns:a16="http://schemas.microsoft.com/office/drawing/2014/main" id="{6619C2FB-2561-69BC-24EE-9400A409F5B9}"/>
              </a:ext>
            </a:extLst>
          </p:cNvPr>
          <p:cNvSpPr>
            <a:spLocks noGrp="1"/>
          </p:cNvSpPr>
          <p:nvPr>
            <p:ph type="sldNum" sz="quarter" idx="10"/>
          </p:nvPr>
        </p:nvSpPr>
        <p:spPr bwMode="auto"/>
        <p:txBody>
          <a:bodyPr/>
          <a:lstStyle/>
          <a:p>
            <a:pPr>
              <a:defRPr/>
            </a:pPr>
            <a:fld id="{9A38AF7D-4203-2E0E-29EC-D7BB74B2B1B3}" type="slidenum">
              <a:rPr/>
              <a:t>4</a:t>
            </a:fld>
            <a:endParaRPr/>
          </a:p>
        </p:txBody>
      </p:sp>
    </p:spTree>
    <p:extLst>
      <p:ext uri="{BB962C8B-B14F-4D97-AF65-F5344CB8AC3E}">
        <p14:creationId xmlns:p14="http://schemas.microsoft.com/office/powerpoint/2010/main" val="1130833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382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29AFAA-9BBE-47EE-BC62-46FF2FF09C68}"/>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5B652B30-99BE-477D-859B-7E833BDECF82}"/>
              </a:ext>
            </a:extLst>
          </p:cNvPr>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13A791FF-ABFC-42B0-890B-000BBA4C8B97}"/>
              </a:ext>
            </a:extLst>
          </p:cNvPr>
          <p:cNvSpPr>
            <a:spLocks noGrp="1"/>
          </p:cNvSpPr>
          <p:nvPr>
            <p:ph type="dt" sz="half" idx="10"/>
          </p:nvPr>
        </p:nvSpPr>
        <p:spPr>
          <a:xfrm>
            <a:off x="838200" y="6356350"/>
            <a:ext cx="2743200" cy="365125"/>
          </a:xfrm>
          <a:prstGeom prst="rect">
            <a:avLst/>
          </a:prstGeom>
        </p:spPr>
        <p:txBody>
          <a:bodyPr/>
          <a:lstStyle/>
          <a:p>
            <a:fld id="{645091C5-ED85-481D-827A-0F8B76C05C06}" type="datetimeFigureOut">
              <a:rPr lang="de-DE" smtClean="0"/>
              <a:t>10.12.2024</a:t>
            </a:fld>
            <a:endParaRPr lang="de-DE"/>
          </a:p>
        </p:txBody>
      </p:sp>
      <p:sp>
        <p:nvSpPr>
          <p:cNvPr id="5" name="Fußzeilenplatzhalter 4">
            <a:extLst>
              <a:ext uri="{FF2B5EF4-FFF2-40B4-BE49-F238E27FC236}">
                <a16:creationId xmlns:a16="http://schemas.microsoft.com/office/drawing/2014/main" id="{662929F7-1BA9-4B28-B4CA-BB1F70B8723A}"/>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B0E23B97-D320-4598-B2FE-753F17C89D4B}"/>
              </a:ext>
            </a:extLst>
          </p:cNvPr>
          <p:cNvSpPr>
            <a:spLocks noGrp="1"/>
          </p:cNvSpPr>
          <p:nvPr>
            <p:ph type="sldNum" sz="quarter" idx="12"/>
          </p:nvPr>
        </p:nvSpPr>
        <p:spPr>
          <a:xfrm>
            <a:off x="8610600" y="6356350"/>
            <a:ext cx="2743200" cy="365125"/>
          </a:xfrm>
          <a:prstGeom prst="rect">
            <a:avLst/>
          </a:prstGeom>
        </p:spPr>
        <p:txBody>
          <a:bodyPr/>
          <a:lstStyle/>
          <a:p>
            <a:fld id="{63EE1BBA-F88F-4D44-8D8D-8BC0C6D210A6}" type="slidenum">
              <a:rPr lang="de-DE" smtClean="0"/>
              <a:t>‹Nr.›</a:t>
            </a:fld>
            <a:endParaRPr lang="de-DE"/>
          </a:p>
        </p:txBody>
      </p:sp>
    </p:spTree>
    <p:extLst>
      <p:ext uri="{BB962C8B-B14F-4D97-AF65-F5344CB8AC3E}">
        <p14:creationId xmlns:p14="http://schemas.microsoft.com/office/powerpoint/2010/main" val="3608547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575306-EFD4-4D54-AF33-1632B8273DE8}"/>
              </a:ext>
            </a:extLst>
          </p:cNvPr>
          <p:cNvSpPr>
            <a:spLocks noGrp="1"/>
          </p:cNvSpPr>
          <p:nvPr>
            <p:ph type="title"/>
          </p:nvPr>
        </p:nvSpPr>
        <p:spPr>
          <a:xfrm>
            <a:off x="831850" y="1709738"/>
            <a:ext cx="10515600" cy="2852737"/>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de-DE" dirty="0"/>
              <a:t>Mastertitelformat bearbeiten</a:t>
            </a:r>
          </a:p>
        </p:txBody>
      </p:sp>
      <p:sp>
        <p:nvSpPr>
          <p:cNvPr id="3" name="Textplatzhalter 2">
            <a:extLst>
              <a:ext uri="{FF2B5EF4-FFF2-40B4-BE49-F238E27FC236}">
                <a16:creationId xmlns:a16="http://schemas.microsoft.com/office/drawing/2014/main" id="{BD5D1008-A0C8-4790-972A-2B2A6ECDF5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Tree>
    <p:extLst>
      <p:ext uri="{BB962C8B-B14F-4D97-AF65-F5344CB8AC3E}">
        <p14:creationId xmlns:p14="http://schemas.microsoft.com/office/powerpoint/2010/main" val="736914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F934D2-AAFC-4114-9CDC-3828731EE364}"/>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262A0235-45BC-440E-AAF4-723CC0A54215}"/>
              </a:ext>
            </a:extLst>
          </p:cNvPr>
          <p:cNvSpPr>
            <a:spLocks noGrp="1"/>
          </p:cNvSpPr>
          <p:nvPr>
            <p:ph sz="half" idx="1"/>
          </p:nvPr>
        </p:nvSpPr>
        <p:spPr>
          <a:xfrm>
            <a:off x="838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a:extLst>
              <a:ext uri="{FF2B5EF4-FFF2-40B4-BE49-F238E27FC236}">
                <a16:creationId xmlns:a16="http://schemas.microsoft.com/office/drawing/2014/main" id="{6736CD9D-B741-44C8-8E35-1BC3D57C3182}"/>
              </a:ext>
            </a:extLst>
          </p:cNvPr>
          <p:cNvSpPr>
            <a:spLocks noGrp="1"/>
          </p:cNvSpPr>
          <p:nvPr>
            <p:ph sz="half" idx="2"/>
          </p:nvPr>
        </p:nvSpPr>
        <p:spPr>
          <a:xfrm>
            <a:off x="6172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333335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427AC-9839-4219-9A0F-73207DE99C76}"/>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Tree>
    <p:extLst>
      <p:ext uri="{BB962C8B-B14F-4D97-AF65-F5344CB8AC3E}">
        <p14:creationId xmlns:p14="http://schemas.microsoft.com/office/powerpoint/2010/main" val="1120899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243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sv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fik 6" descr="Ein Pinselstrich">
            <a:extLst>
              <a:ext uri="{FF2B5EF4-FFF2-40B4-BE49-F238E27FC236}">
                <a16:creationId xmlns:a16="http://schemas.microsoft.com/office/drawing/2014/main" id="{7008F972-9B76-4015-868C-BBE8F604C2D6}"/>
              </a:ext>
            </a:extLst>
          </p:cNvPr>
          <p:cNvPicPr>
            <a:picLocks noChangeAspect="1"/>
          </p:cNvPicPr>
          <p:nvPr userDrawn="1"/>
        </p:nvPicPr>
        <p:blipFill>
          <a:blip r:embed="rId8">
            <a:extLst>
              <a:ext uri="{96DAC541-7B7A-43D3-8B79-37D633B846F1}">
                <asvg:svgBlip xmlns:asvg="http://schemas.microsoft.com/office/drawing/2016/SVG/main" r:embed="rId9"/>
              </a:ext>
            </a:extLst>
          </a:blip>
          <a:stretch/>
        </p:blipFill>
        <p:spPr bwMode="auto">
          <a:xfrm>
            <a:off x="4137197" y="6088478"/>
            <a:ext cx="3590234" cy="944310"/>
          </a:xfrm>
          <a:prstGeom prst="rect">
            <a:avLst/>
          </a:prstGeom>
        </p:spPr>
      </p:pic>
      <p:sp>
        <p:nvSpPr>
          <p:cNvPr id="8" name="Slide Number Placeholder 5">
            <a:extLst>
              <a:ext uri="{FF2B5EF4-FFF2-40B4-BE49-F238E27FC236}">
                <a16:creationId xmlns:a16="http://schemas.microsoft.com/office/drawing/2014/main" id="{7B1F0C98-E287-4848-A344-09F890479653}"/>
              </a:ext>
            </a:extLst>
          </p:cNvPr>
          <p:cNvSpPr txBox="1"/>
          <p:nvPr userDrawn="1"/>
        </p:nvSpPr>
        <p:spPr bwMode="auto">
          <a:xfrm>
            <a:off x="4498462" y="6466152"/>
            <a:ext cx="2212789" cy="188964"/>
          </a:xfrm>
          <a:prstGeom prst="rect">
            <a:avLst/>
          </a:prstGeom>
          <a:grpFill/>
        </p:spPr>
        <p:txBody>
          <a:bodyPr vert="horz" lIns="91440" tIns="45720" rIns="91440" bIns="45720" rtlCol="0" anchor="ctr"/>
          <a:lstStyle>
            <a:defPPr>
              <a:defRPr lang="en-US"/>
            </a:defPPr>
            <a:lvl1pPr marL="0" algn="r" defTabSz="457200">
              <a:defRPr sz="1100">
                <a:solidFill>
                  <a:srgbClr val="8C98C5"/>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r>
              <a:rPr lang="de-DE" sz="600" b="0" dirty="0">
                <a:solidFill>
                  <a:schemeClr val="bg1"/>
                </a:solidFill>
                <a:latin typeface="Arial"/>
                <a:ea typeface="Calibri"/>
                <a:cs typeface="Arial"/>
              </a:rPr>
              <a:t>www.politischebildung.schule.bayern.de</a:t>
            </a:r>
            <a:endParaRPr sz="1050" dirty="0"/>
          </a:p>
        </p:txBody>
      </p:sp>
      <p:pic>
        <p:nvPicPr>
          <p:cNvPr id="9" name="Grafik 8" descr="Ein Pinselstrich">
            <a:extLst>
              <a:ext uri="{FF2B5EF4-FFF2-40B4-BE49-F238E27FC236}">
                <a16:creationId xmlns:a16="http://schemas.microsoft.com/office/drawing/2014/main" id="{7FDA39BC-BE98-435A-BC33-E85D11D1275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p:blipFill>
        <p:spPr bwMode="auto">
          <a:xfrm>
            <a:off x="338983" y="6281628"/>
            <a:ext cx="4244335" cy="466878"/>
          </a:xfrm>
          <a:prstGeom prst="rect">
            <a:avLst/>
          </a:prstGeom>
        </p:spPr>
      </p:pic>
      <p:pic>
        <p:nvPicPr>
          <p:cNvPr id="10" name="Grafik 9" descr="Ein Pinselstrich">
            <a:extLst>
              <a:ext uri="{FF2B5EF4-FFF2-40B4-BE49-F238E27FC236}">
                <a16:creationId xmlns:a16="http://schemas.microsoft.com/office/drawing/2014/main" id="{0C2AAF5E-8FF3-4D66-8639-03C6929170D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p:blipFill>
        <p:spPr bwMode="auto">
          <a:xfrm>
            <a:off x="6940684" y="6327194"/>
            <a:ext cx="4912333" cy="466878"/>
          </a:xfrm>
          <a:prstGeom prst="rect">
            <a:avLst/>
          </a:prstGeom>
        </p:spPr>
      </p:pic>
      <p:pic>
        <p:nvPicPr>
          <p:cNvPr id="3" name="Grafik 2">
            <a:extLst>
              <a:ext uri="{FF2B5EF4-FFF2-40B4-BE49-F238E27FC236}">
                <a16:creationId xmlns:a16="http://schemas.microsoft.com/office/drawing/2014/main" id="{108CF5A1-5613-4C54-B25E-8A34897FCEB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1918" y="6358056"/>
            <a:ext cx="390450" cy="390450"/>
          </a:xfrm>
          <a:prstGeom prst="rect">
            <a:avLst/>
          </a:prstGeom>
        </p:spPr>
      </p:pic>
    </p:spTree>
    <p:extLst>
      <p:ext uri="{BB962C8B-B14F-4D97-AF65-F5344CB8AC3E}">
        <p14:creationId xmlns:p14="http://schemas.microsoft.com/office/powerpoint/2010/main" val="3757143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7469676-6126-4408-83BC-0E3E5F2BE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726" y="1242204"/>
            <a:ext cx="9784548" cy="4153288"/>
          </a:xfrm>
          <a:prstGeom prst="rect">
            <a:avLst/>
          </a:prstGeom>
        </p:spPr>
      </p:pic>
    </p:spTree>
    <p:extLst>
      <p:ext uri="{BB962C8B-B14F-4D97-AF65-F5344CB8AC3E}">
        <p14:creationId xmlns:p14="http://schemas.microsoft.com/office/powerpoint/2010/main" val="3694697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pulsvideo_Verfassungsviertelstunde_Felix_Neureuther_2_Gg__4K__Ut">
            <a:hlinkClick r:id="" action="ppaction://media"/>
            <a:extLst>
              <a:ext uri="{FF2B5EF4-FFF2-40B4-BE49-F238E27FC236}">
                <a16:creationId xmlns:a16="http://schemas.microsoft.com/office/drawing/2014/main" id="{D3DD782B-AE1E-42BE-9B4E-359541373D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77505" y="65776"/>
            <a:ext cx="9836989" cy="5533307"/>
          </a:xfrm>
          <a:prstGeom prst="rect">
            <a:avLst/>
          </a:prstGeom>
        </p:spPr>
      </p:pic>
      <p:sp>
        <p:nvSpPr>
          <p:cNvPr id="6" name="Textfeld 5">
            <a:extLst>
              <a:ext uri="{FF2B5EF4-FFF2-40B4-BE49-F238E27FC236}">
                <a16:creationId xmlns:a16="http://schemas.microsoft.com/office/drawing/2014/main" id="{6CEC70FC-B437-45BD-9198-175D4277FD42}"/>
              </a:ext>
            </a:extLst>
          </p:cNvPr>
          <p:cNvSpPr txBox="1"/>
          <p:nvPr/>
        </p:nvSpPr>
        <p:spPr>
          <a:xfrm>
            <a:off x="257093" y="5699904"/>
            <a:ext cx="11677812" cy="769441"/>
          </a:xfrm>
          <a:prstGeom prst="rect">
            <a:avLst/>
          </a:prstGeom>
          <a:noFill/>
        </p:spPr>
        <p:txBody>
          <a:bodyPr wrap="square" rtlCol="0">
            <a:spAutoFit/>
          </a:bodyPr>
          <a:lstStyle/>
          <a:p>
            <a:pPr algn="ctr"/>
            <a:r>
              <a:rPr lang="de-DE" sz="4400" dirty="0">
                <a:latin typeface="Arial" panose="020B0604020202020204" pitchFamily="34" charset="0"/>
                <a:cs typeface="Arial" panose="020B0604020202020204" pitchFamily="34" charset="0"/>
              </a:rPr>
              <a:t>Deine Persönlichkeit, dein Recht – Art. 2 GG</a:t>
            </a:r>
          </a:p>
        </p:txBody>
      </p:sp>
    </p:spTree>
    <p:extLst>
      <p:ext uri="{BB962C8B-B14F-4D97-AF65-F5344CB8AC3E}">
        <p14:creationId xmlns:p14="http://schemas.microsoft.com/office/powerpoint/2010/main" val="251294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6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E078D74F-1546-425C-BD8B-FF47DFAFA029}"/>
              </a:ext>
            </a:extLst>
          </p:cNvPr>
          <p:cNvSpPr txBox="1"/>
          <p:nvPr/>
        </p:nvSpPr>
        <p:spPr>
          <a:xfrm>
            <a:off x="997787" y="2071375"/>
            <a:ext cx="10196423" cy="2597827"/>
          </a:xfrm>
          <a:prstGeom prst="rect">
            <a:avLst/>
          </a:prstGeom>
          <a:noFill/>
        </p:spPr>
        <p:txBody>
          <a:bodyPr wrap="square" rtlCol="0">
            <a:spAutoFit/>
          </a:bodyPr>
          <a:lstStyle/>
          <a:p>
            <a:pPr>
              <a:lnSpc>
                <a:spcPct val="150000"/>
              </a:lnSpc>
            </a:pPr>
            <a:r>
              <a:rPr lang="de-DE" sz="2800" dirty="0">
                <a:latin typeface="Arial" panose="020B0604020202020204" pitchFamily="34" charset="0"/>
                <a:cs typeface="Arial" panose="020B0604020202020204" pitchFamily="34" charset="0"/>
              </a:rPr>
              <a:t>(1) Jeder hat das Recht auf die freie Entfaltung seiner Persönlichkeit, soweit er nicht die Rechte anderer verletzt und nicht gegen die verfassungsmäßige Ordnung oder das Sittengesetz verstößt.</a:t>
            </a:r>
          </a:p>
        </p:txBody>
      </p:sp>
      <p:sp>
        <p:nvSpPr>
          <p:cNvPr id="5" name="Rechteck 4">
            <a:extLst>
              <a:ext uri="{FF2B5EF4-FFF2-40B4-BE49-F238E27FC236}">
                <a16:creationId xmlns:a16="http://schemas.microsoft.com/office/drawing/2014/main" id="{B42AB615-696D-45FB-9A53-E27D7411D9F8}"/>
              </a:ext>
            </a:extLst>
          </p:cNvPr>
          <p:cNvSpPr/>
          <p:nvPr/>
        </p:nvSpPr>
        <p:spPr>
          <a:xfrm>
            <a:off x="924026" y="433136"/>
            <a:ext cx="9875519" cy="924026"/>
          </a:xfrm>
          <a:prstGeom prst="rect">
            <a:avLst/>
          </a:prstGeom>
          <a:solidFill>
            <a:srgbClr val="6524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latin typeface="Arial" panose="020B0604020202020204" pitchFamily="34" charset="0"/>
                <a:cs typeface="Arial" panose="020B0604020202020204" pitchFamily="34" charset="0"/>
              </a:rPr>
              <a:t>Art. 2 I GG</a:t>
            </a:r>
          </a:p>
        </p:txBody>
      </p:sp>
    </p:spTree>
    <p:extLst>
      <p:ext uri="{BB962C8B-B14F-4D97-AF65-F5344CB8AC3E}">
        <p14:creationId xmlns:p14="http://schemas.microsoft.com/office/powerpoint/2010/main" val="1967017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3E5310B-8A47-9C05-5587-5C52C0B7EDF4}"/>
            </a:ext>
          </a:extLst>
        </p:cNvPr>
        <p:cNvGrpSpPr/>
        <p:nvPr/>
      </p:nvGrpSpPr>
      <p:grpSpPr bwMode="auto">
        <a:xfrm>
          <a:off x="0" y="0"/>
          <a:ext cx="0" cy="0"/>
          <a:chOff x="0" y="0"/>
          <a:chExt cx="0" cy="0"/>
        </a:xfrm>
      </p:grpSpPr>
      <p:sp>
        <p:nvSpPr>
          <p:cNvPr id="2" name="Textfeld 1">
            <a:extLst>
              <a:ext uri="{FF2B5EF4-FFF2-40B4-BE49-F238E27FC236}">
                <a16:creationId xmlns:a16="http://schemas.microsoft.com/office/drawing/2014/main" id="{9BE659E5-B187-1004-5369-53769228BAAC}"/>
              </a:ext>
            </a:extLst>
          </p:cNvPr>
          <p:cNvSpPr txBox="1"/>
          <p:nvPr/>
        </p:nvSpPr>
        <p:spPr>
          <a:xfrm>
            <a:off x="512108" y="334465"/>
            <a:ext cx="11299690" cy="769441"/>
          </a:xfrm>
          <a:prstGeom prst="rect">
            <a:avLst/>
          </a:prstGeom>
          <a:noFill/>
        </p:spPr>
        <p:txBody>
          <a:bodyPr wrap="square" rtlCol="0">
            <a:spAutoFit/>
          </a:bodyPr>
          <a:lstStyle/>
          <a:p>
            <a:r>
              <a:rPr lang="de-DE" sz="4400" dirty="0">
                <a:latin typeface="Arial" panose="020B0604020202020204" pitchFamily="34" charset="0"/>
                <a:cs typeface="Arial" panose="020B0604020202020204" pitchFamily="34" charset="0"/>
              </a:rPr>
              <a:t>Jeder Mensch darf so sein, wie er möchte…</a:t>
            </a:r>
            <a:endParaRPr lang="de-DE" sz="4800" dirty="0">
              <a:latin typeface="Arial" panose="020B0604020202020204" pitchFamily="34" charset="0"/>
              <a:cs typeface="Arial" panose="020B0604020202020204" pitchFamily="34" charset="0"/>
            </a:endParaRPr>
          </a:p>
        </p:txBody>
      </p:sp>
      <p:sp>
        <p:nvSpPr>
          <p:cNvPr id="3" name="Wolkenförmige Legende 2">
            <a:extLst>
              <a:ext uri="{FF2B5EF4-FFF2-40B4-BE49-F238E27FC236}">
                <a16:creationId xmlns:a16="http://schemas.microsoft.com/office/drawing/2014/main" id="{7B71C2C5-1CE2-9ED2-BDFF-C4FAC2893368}"/>
              </a:ext>
            </a:extLst>
          </p:cNvPr>
          <p:cNvSpPr/>
          <p:nvPr/>
        </p:nvSpPr>
        <p:spPr>
          <a:xfrm>
            <a:off x="2918460" y="2096901"/>
            <a:ext cx="6355080" cy="2863170"/>
          </a:xfrm>
          <a:prstGeom prst="cloudCallout">
            <a:avLst>
              <a:gd name="adj1" fmla="val -64759"/>
              <a:gd name="adj2" fmla="val 71862"/>
            </a:avLst>
          </a:prstGeom>
          <a:solidFill>
            <a:srgbClr val="652483"/>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1"/>
                </a:solidFill>
                <a:latin typeface="Arial" panose="020B0604020202020204" pitchFamily="34" charset="0"/>
                <a:cs typeface="Arial" panose="020B0604020202020204" pitchFamily="34" charset="0"/>
              </a:rPr>
              <a:t>Art. 2 GG</a:t>
            </a:r>
          </a:p>
          <a:p>
            <a:pPr algn="ctr"/>
            <a:endParaRPr lang="de-DE" sz="500" dirty="0">
              <a:solidFill>
                <a:schemeClr val="bg1"/>
              </a:solidFill>
              <a:latin typeface="Arial" panose="020B0604020202020204" pitchFamily="34" charset="0"/>
              <a:cs typeface="Arial" panose="020B0604020202020204" pitchFamily="34" charset="0"/>
            </a:endParaRPr>
          </a:p>
          <a:p>
            <a:pPr algn="ctr"/>
            <a:r>
              <a:rPr lang="de-DE" sz="2400" dirty="0">
                <a:solidFill>
                  <a:schemeClr val="bg1"/>
                </a:solidFill>
                <a:latin typeface="Arial" panose="020B0604020202020204" pitchFamily="34" charset="0"/>
                <a:cs typeface="Arial" panose="020B0604020202020204" pitchFamily="34" charset="0"/>
              </a:rPr>
              <a:t>„…wenn er dabei nicht die Rechte anderer verletzt.“</a:t>
            </a:r>
          </a:p>
        </p:txBody>
      </p:sp>
      <p:sp>
        <p:nvSpPr>
          <p:cNvPr id="4" name="Textfeld 3">
            <a:extLst>
              <a:ext uri="{FF2B5EF4-FFF2-40B4-BE49-F238E27FC236}">
                <a16:creationId xmlns:a16="http://schemas.microsoft.com/office/drawing/2014/main" id="{E43F0FCE-515D-0713-4BEE-29F93510E267}"/>
              </a:ext>
            </a:extLst>
          </p:cNvPr>
          <p:cNvSpPr txBox="1"/>
          <p:nvPr/>
        </p:nvSpPr>
        <p:spPr>
          <a:xfrm>
            <a:off x="623667" y="2353747"/>
            <a:ext cx="2631178" cy="461665"/>
          </a:xfrm>
          <a:prstGeom prst="rect">
            <a:avLst/>
          </a:prstGeom>
          <a:noFill/>
        </p:spPr>
        <p:txBody>
          <a:bodyPr wrap="square" rtlCol="0">
            <a:spAutoFit/>
          </a:bodyPr>
          <a:lstStyle/>
          <a:p>
            <a:pPr algn="ctr"/>
            <a:r>
              <a:rPr lang="de-DE" sz="2400" i="1" dirty="0">
                <a:latin typeface="Arial" panose="020B0604020202020204" pitchFamily="34" charset="0"/>
                <a:cs typeface="Arial" panose="020B0604020202020204" pitchFamily="34" charset="0"/>
              </a:rPr>
              <a:t>Musikgeschmack</a:t>
            </a:r>
            <a:endParaRPr lang="de-DE" sz="2100" i="1"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F60FB606-2A01-9F9E-1637-C3B647556A83}"/>
              </a:ext>
            </a:extLst>
          </p:cNvPr>
          <p:cNvSpPr txBox="1"/>
          <p:nvPr/>
        </p:nvSpPr>
        <p:spPr bwMode="auto">
          <a:xfrm>
            <a:off x="404630" y="4315823"/>
            <a:ext cx="2631178" cy="461665"/>
          </a:xfrm>
          <a:prstGeom prst="rect">
            <a:avLst/>
          </a:prstGeom>
          <a:noFill/>
        </p:spPr>
        <p:txBody>
          <a:bodyPr wrap="square" rtlCol="0">
            <a:spAutoFit/>
          </a:bodyPr>
          <a:lstStyle/>
          <a:p>
            <a:pPr algn="ctr"/>
            <a:r>
              <a:rPr lang="de-DE" sz="2400" i="1" dirty="0">
                <a:latin typeface="Arial" panose="020B0604020202020204" pitchFamily="34" charset="0"/>
                <a:cs typeface="Arial" panose="020B0604020202020204" pitchFamily="34" charset="0"/>
              </a:rPr>
              <a:t>Freunde</a:t>
            </a:r>
          </a:p>
        </p:txBody>
      </p:sp>
      <p:sp>
        <p:nvSpPr>
          <p:cNvPr id="6" name="Textfeld 5">
            <a:extLst>
              <a:ext uri="{FF2B5EF4-FFF2-40B4-BE49-F238E27FC236}">
                <a16:creationId xmlns:a16="http://schemas.microsoft.com/office/drawing/2014/main" id="{4A219C5F-5068-776A-FA68-90CF62F6FA63}"/>
              </a:ext>
            </a:extLst>
          </p:cNvPr>
          <p:cNvSpPr txBox="1"/>
          <p:nvPr/>
        </p:nvSpPr>
        <p:spPr bwMode="auto">
          <a:xfrm>
            <a:off x="8680124" y="4629752"/>
            <a:ext cx="2631178" cy="461665"/>
          </a:xfrm>
          <a:prstGeom prst="rect">
            <a:avLst/>
          </a:prstGeom>
          <a:noFill/>
        </p:spPr>
        <p:txBody>
          <a:bodyPr wrap="square" rtlCol="0">
            <a:spAutoFit/>
          </a:bodyPr>
          <a:lstStyle/>
          <a:p>
            <a:pPr algn="ctr"/>
            <a:r>
              <a:rPr lang="de-DE" sz="2400" i="1" dirty="0">
                <a:latin typeface="Arial" panose="020B0604020202020204" pitchFamily="34" charset="0"/>
                <a:cs typeface="Arial" panose="020B0604020202020204" pitchFamily="34" charset="0"/>
              </a:rPr>
              <a:t>Kleidung</a:t>
            </a:r>
          </a:p>
        </p:txBody>
      </p:sp>
      <p:sp>
        <p:nvSpPr>
          <p:cNvPr id="7" name="Textfeld 6">
            <a:extLst>
              <a:ext uri="{FF2B5EF4-FFF2-40B4-BE49-F238E27FC236}">
                <a16:creationId xmlns:a16="http://schemas.microsoft.com/office/drawing/2014/main" id="{F7F086AF-DEFE-6705-E41E-09E4CEF4E637}"/>
              </a:ext>
            </a:extLst>
          </p:cNvPr>
          <p:cNvSpPr txBox="1"/>
          <p:nvPr/>
        </p:nvSpPr>
        <p:spPr bwMode="auto">
          <a:xfrm>
            <a:off x="9273540" y="2182098"/>
            <a:ext cx="2631178" cy="461665"/>
          </a:xfrm>
          <a:prstGeom prst="rect">
            <a:avLst/>
          </a:prstGeom>
          <a:noFill/>
        </p:spPr>
        <p:txBody>
          <a:bodyPr wrap="square" rtlCol="0">
            <a:spAutoFit/>
          </a:bodyPr>
          <a:lstStyle/>
          <a:p>
            <a:pPr algn="ctr"/>
            <a:r>
              <a:rPr lang="de-DE" sz="2400" i="1" dirty="0">
                <a:latin typeface="Arial" panose="020B0604020202020204" pitchFamily="34" charset="0"/>
                <a:cs typeface="Arial" panose="020B0604020202020204" pitchFamily="34" charset="0"/>
              </a:rPr>
              <a:t>Ausgrenzung</a:t>
            </a:r>
          </a:p>
        </p:txBody>
      </p:sp>
      <p:sp>
        <p:nvSpPr>
          <p:cNvPr id="8" name="Textfeld 7">
            <a:extLst>
              <a:ext uri="{FF2B5EF4-FFF2-40B4-BE49-F238E27FC236}">
                <a16:creationId xmlns:a16="http://schemas.microsoft.com/office/drawing/2014/main" id="{DE3C2C9A-890D-D3A4-5DBA-F1AF09056119}"/>
              </a:ext>
            </a:extLst>
          </p:cNvPr>
          <p:cNvSpPr txBox="1"/>
          <p:nvPr/>
        </p:nvSpPr>
        <p:spPr bwMode="auto">
          <a:xfrm>
            <a:off x="4962724" y="5589984"/>
            <a:ext cx="2631178" cy="461665"/>
          </a:xfrm>
          <a:prstGeom prst="rect">
            <a:avLst/>
          </a:prstGeom>
          <a:noFill/>
        </p:spPr>
        <p:txBody>
          <a:bodyPr wrap="square" rtlCol="0">
            <a:spAutoFit/>
          </a:bodyPr>
          <a:lstStyle/>
          <a:p>
            <a:pPr algn="ctr"/>
            <a:r>
              <a:rPr lang="de-DE" sz="2400" i="1" dirty="0">
                <a:latin typeface="Arial" panose="020B0604020202020204" pitchFamily="34" charset="0"/>
                <a:cs typeface="Arial" panose="020B0604020202020204" pitchFamily="34" charset="0"/>
              </a:rPr>
              <a:t>Beleidigungen</a:t>
            </a:r>
          </a:p>
        </p:txBody>
      </p:sp>
      <p:sp>
        <p:nvSpPr>
          <p:cNvPr id="9" name="Textfeld 8">
            <a:extLst>
              <a:ext uri="{FF2B5EF4-FFF2-40B4-BE49-F238E27FC236}">
                <a16:creationId xmlns:a16="http://schemas.microsoft.com/office/drawing/2014/main" id="{C8CFB095-2B91-4437-A469-E1476EC76481}"/>
              </a:ext>
            </a:extLst>
          </p:cNvPr>
          <p:cNvSpPr txBox="1"/>
          <p:nvPr/>
        </p:nvSpPr>
        <p:spPr bwMode="auto">
          <a:xfrm>
            <a:off x="4846364" y="1409792"/>
            <a:ext cx="2631178" cy="461665"/>
          </a:xfrm>
          <a:prstGeom prst="rect">
            <a:avLst/>
          </a:prstGeom>
          <a:noFill/>
        </p:spPr>
        <p:txBody>
          <a:bodyPr wrap="square" rtlCol="0">
            <a:spAutoFit/>
          </a:bodyPr>
          <a:lstStyle/>
          <a:p>
            <a:pPr algn="ctr"/>
            <a:r>
              <a:rPr lang="de-DE" sz="2400" i="1" dirty="0">
                <a:latin typeface="Arial" panose="020B0604020202020204" pitchFamily="34" charset="0"/>
                <a:cs typeface="Arial" panose="020B0604020202020204" pitchFamily="34" charset="0"/>
              </a:rPr>
              <a:t>Lautstärke</a:t>
            </a:r>
          </a:p>
        </p:txBody>
      </p:sp>
    </p:spTree>
    <p:extLst>
      <p:ext uri="{BB962C8B-B14F-4D97-AF65-F5344CB8AC3E}">
        <p14:creationId xmlns:p14="http://schemas.microsoft.com/office/powerpoint/2010/main" val="2052138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F71D3C3-EB0A-42C7-8F11-1CF6639AF512}"/>
              </a:ext>
            </a:extLst>
          </p:cNvPr>
          <p:cNvSpPr>
            <a:spLocks noGrp="1"/>
          </p:cNvSpPr>
          <p:nvPr>
            <p:ph idx="1"/>
          </p:nvPr>
        </p:nvSpPr>
        <p:spPr>
          <a:xfrm>
            <a:off x="659892" y="1243584"/>
            <a:ext cx="5832348" cy="4909725"/>
          </a:xfrm>
        </p:spPr>
        <p:txBody>
          <a:bodyPr/>
          <a:lstStyle/>
          <a:p>
            <a:pPr marL="0" indent="0">
              <a:buNone/>
            </a:pPr>
            <a:r>
              <a:rPr lang="de-DE" sz="2400" dirty="0"/>
              <a:t>Tausche dich nun mit deinem Sitz- bzw. Banknachbarn über die folgenden Fragen aus:</a:t>
            </a:r>
          </a:p>
          <a:p>
            <a:pPr lvl="1"/>
            <a:r>
              <a:rPr lang="de-DE" dirty="0"/>
              <a:t>Was bedeutet es für dich, deine Persönlichkeit frei zu entfalten?</a:t>
            </a:r>
          </a:p>
          <a:p>
            <a:pPr lvl="1"/>
            <a:r>
              <a:rPr lang="de-DE" dirty="0"/>
              <a:t>Wo macht sich das in deinem Alltag bemerkbar?</a:t>
            </a:r>
          </a:p>
          <a:p>
            <a:pPr lvl="1"/>
            <a:r>
              <a:rPr lang="de-DE" dirty="0"/>
              <a:t>Wo könntest du mit deinem Verhalten die Freiheit anderer verletzen?</a:t>
            </a:r>
          </a:p>
          <a:p>
            <a:pPr marL="0" indent="0">
              <a:buNone/>
            </a:pPr>
            <a:r>
              <a:rPr lang="de-DE" sz="2400" dirty="0"/>
              <a:t>	</a:t>
            </a:r>
          </a:p>
        </p:txBody>
      </p:sp>
      <p:sp>
        <p:nvSpPr>
          <p:cNvPr id="6" name="Sprechblase: rechteckig 5">
            <a:extLst>
              <a:ext uri="{FF2B5EF4-FFF2-40B4-BE49-F238E27FC236}">
                <a16:creationId xmlns:a16="http://schemas.microsoft.com/office/drawing/2014/main" id="{164B9E3C-BAF2-46BF-B3E0-1C71B92E88AE}"/>
              </a:ext>
            </a:extLst>
          </p:cNvPr>
          <p:cNvSpPr/>
          <p:nvPr/>
        </p:nvSpPr>
        <p:spPr>
          <a:xfrm>
            <a:off x="8980932" y="1417320"/>
            <a:ext cx="2551176" cy="1737360"/>
          </a:xfrm>
          <a:prstGeom prst="wedgeRectCallout">
            <a:avLst>
              <a:gd name="adj1" fmla="val -30869"/>
              <a:gd name="adj2" fmla="val 91974"/>
            </a:avLst>
          </a:prstGeom>
          <a:solidFill>
            <a:srgbClr val="E6187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Sprechblase: rechteckig 6">
            <a:extLst>
              <a:ext uri="{FF2B5EF4-FFF2-40B4-BE49-F238E27FC236}">
                <a16:creationId xmlns:a16="http://schemas.microsoft.com/office/drawing/2014/main" id="{0387E86A-A588-44BF-AE37-39E5B529FDD0}"/>
              </a:ext>
            </a:extLst>
          </p:cNvPr>
          <p:cNvSpPr/>
          <p:nvPr/>
        </p:nvSpPr>
        <p:spPr>
          <a:xfrm flipH="1">
            <a:off x="6629400" y="2944369"/>
            <a:ext cx="2670048" cy="1737360"/>
          </a:xfrm>
          <a:prstGeom prst="wedgeRectCallout">
            <a:avLst>
              <a:gd name="adj1" fmla="val -45833"/>
              <a:gd name="adj2" fmla="val 90395"/>
            </a:avLst>
          </a:prstGeom>
          <a:solidFill>
            <a:srgbClr val="65248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389693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3D5FC4D-E4BF-4D74-BA7A-80E6CE0594E3}"/>
              </a:ext>
            </a:extLst>
          </p:cNvPr>
          <p:cNvPicPr>
            <a:picLocks noChangeAspect="1"/>
          </p:cNvPicPr>
          <p:nvPr/>
        </p:nvPicPr>
        <p:blipFill>
          <a:blip r:embed="rId2"/>
          <a:stretch>
            <a:fillRect/>
          </a:stretch>
        </p:blipFill>
        <p:spPr>
          <a:xfrm>
            <a:off x="1004887" y="566737"/>
            <a:ext cx="10182225" cy="5724525"/>
          </a:xfrm>
          <a:prstGeom prst="rect">
            <a:avLst/>
          </a:prstGeom>
        </p:spPr>
      </p:pic>
      <p:sp>
        <p:nvSpPr>
          <p:cNvPr id="6" name="Rechteck 5">
            <a:extLst>
              <a:ext uri="{FF2B5EF4-FFF2-40B4-BE49-F238E27FC236}">
                <a16:creationId xmlns:a16="http://schemas.microsoft.com/office/drawing/2014/main" id="{070D379C-4769-480B-A94F-E05EB6501DED}"/>
              </a:ext>
            </a:extLst>
          </p:cNvPr>
          <p:cNvSpPr/>
          <p:nvPr/>
        </p:nvSpPr>
        <p:spPr>
          <a:xfrm>
            <a:off x="740664" y="4726965"/>
            <a:ext cx="10616184" cy="1550676"/>
          </a:xfrm>
          <a:prstGeom prst="rect">
            <a:avLst/>
          </a:prstGeom>
          <a:solidFill>
            <a:srgbClr val="652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6D35263B-8745-408E-8E1D-A83016A8353F}"/>
              </a:ext>
            </a:extLst>
          </p:cNvPr>
          <p:cNvSpPr/>
          <p:nvPr/>
        </p:nvSpPr>
        <p:spPr>
          <a:xfrm>
            <a:off x="1575816" y="4831372"/>
            <a:ext cx="9250680" cy="1200329"/>
          </a:xfrm>
          <a:prstGeom prst="rect">
            <a:avLst/>
          </a:prstGeom>
        </p:spPr>
        <p:txBody>
          <a:bodyPr wrap="square">
            <a:spAutoFit/>
          </a:bodyPr>
          <a:lstStyle/>
          <a:p>
            <a:r>
              <a:rPr lang="de-DE"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 offen und vorurteilsfrei auf andere Menschen zuzugehen, sodass wir auch weiterhin tolerant miteinander umgehen und den Art. 2 des Grundgesetzes hochhalten können.“</a:t>
            </a:r>
            <a:endParaRPr lang="de-DE" sz="2400" dirty="0">
              <a:solidFill>
                <a:schemeClr val="bg1"/>
              </a:solidFill>
            </a:endParaRPr>
          </a:p>
        </p:txBody>
      </p:sp>
    </p:spTree>
    <p:extLst>
      <p:ext uri="{BB962C8B-B14F-4D97-AF65-F5344CB8AC3E}">
        <p14:creationId xmlns:p14="http://schemas.microsoft.com/office/powerpoint/2010/main" val="1083314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40C73E3-138E-4A69-89A8-9720B7645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2424" y="2371113"/>
            <a:ext cx="4593336" cy="1322324"/>
          </a:xfrm>
          <a:prstGeom prst="rect">
            <a:avLst/>
          </a:prstGeom>
        </p:spPr>
      </p:pic>
      <p:sp>
        <p:nvSpPr>
          <p:cNvPr id="6" name="Textfeld 5">
            <a:extLst>
              <a:ext uri="{FF2B5EF4-FFF2-40B4-BE49-F238E27FC236}">
                <a16:creationId xmlns:a16="http://schemas.microsoft.com/office/drawing/2014/main" id="{AEAC8428-AEA9-4B82-8EC6-909ACC209338}"/>
              </a:ext>
            </a:extLst>
          </p:cNvPr>
          <p:cNvSpPr txBox="1"/>
          <p:nvPr/>
        </p:nvSpPr>
        <p:spPr>
          <a:xfrm>
            <a:off x="1280160" y="3949469"/>
            <a:ext cx="9500616" cy="369332"/>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Dieses Material wurde im Arbeitskreis Politische Bildung erstellt. </a:t>
            </a:r>
          </a:p>
        </p:txBody>
      </p:sp>
    </p:spTree>
    <p:extLst>
      <p:ext uri="{BB962C8B-B14F-4D97-AF65-F5344CB8AC3E}">
        <p14:creationId xmlns:p14="http://schemas.microsoft.com/office/powerpoint/2010/main" val="142435223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331</Words>
  <Application>Microsoft Office PowerPoint</Application>
  <PresentationFormat>Breitbild</PresentationFormat>
  <Paragraphs>28</Paragraphs>
  <Slides>7</Slides>
  <Notes>3</Notes>
  <HiddenSlides>0</HiddenSlides>
  <MMClips>1</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7</vt:i4>
      </vt:variant>
    </vt:vector>
  </HeadingPairs>
  <TitlesOfParts>
    <vt:vector size="11" baseType="lpstr">
      <vt:lpstr>Arial</vt:lpstr>
      <vt:lpstr>Calibri</vt:lpstr>
      <vt:lpstr>Times New Roman</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ISB München</dc:creator>
  <cp:lastModifiedBy>Weber, Alexandra</cp:lastModifiedBy>
  <cp:revision>20</cp:revision>
  <dcterms:created xsi:type="dcterms:W3CDTF">2024-06-12T15:52:19Z</dcterms:created>
  <dcterms:modified xsi:type="dcterms:W3CDTF">2024-12-10T11:11:08Z</dcterms:modified>
</cp:coreProperties>
</file>