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61" r:id="rId5"/>
    <p:sldId id="262" r:id="rId6"/>
    <p:sldId id="264" r:id="rId7"/>
    <p:sldId id="265" r:id="rId8"/>
    <p:sldId id="266" r:id="rId9"/>
    <p:sldId id="258" r:id="rId10"/>
    <p:sldId id="259" r:id="rId11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9" d="100"/>
          <a:sy n="99" d="100"/>
        </p:scale>
        <p:origin x="96" y="11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1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CE153F-0351-0C25-AA52-69251235B83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45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Diverse Tools ermöglichen es Eltern, zu prüfen, wie das Kind sein Gerät verwendet. Darüber hinaus können mit den Apps z. B. Einstellungen für das Handy (z. B. </a:t>
            </a:r>
            <a:r>
              <a:rPr lang="de-DE" dirty="0" err="1"/>
              <a:t>Datenschutzseinstellungen</a:t>
            </a:r>
            <a:r>
              <a:rPr lang="de-DE" dirty="0"/>
              <a:t>) am Gerät vorgenommen werden. </a:t>
            </a:r>
          </a:p>
          <a:p>
            <a:r>
              <a:rPr lang="de-DE" dirty="0"/>
              <a:t>Mögliche Funktionen: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Zeitbeschränkungen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Kontrolle der Inhalte durch Filter und Sperren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Sichere Umgebung schaffen (Sandbox)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Aufzeichnen von Online-Aktivitäten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Blockieren von Anwendungen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Verhindern von Kostenfallen</a:t>
            </a:r>
          </a:p>
          <a:p>
            <a:pPr lvl="0"/>
            <a:r>
              <a:rPr lang="de-DE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Mitverfolgung von Aufenthaltsorten etc.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163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A4C314-6AAB-0811-F624-43ABA708F37B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88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B33DA0-556E-6939-F990-8F409B896E61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19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09.12.2024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fs.de/fileadmin/files/Studien/JIM/2022/JIM_2023_web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6"/>
          <a:stretch/>
        </p:blipFill>
        <p:spPr>
          <a:xfrm>
            <a:off x="920631" y="505895"/>
            <a:ext cx="10225424" cy="57312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7D786B0-D90E-42EE-A9BB-98054B81717D}"/>
              </a:ext>
            </a:extLst>
          </p:cNvPr>
          <p:cNvSpPr/>
          <p:nvPr/>
        </p:nvSpPr>
        <p:spPr>
          <a:xfrm>
            <a:off x="734969" y="5263969"/>
            <a:ext cx="10536400" cy="1088136"/>
          </a:xfrm>
          <a:prstGeom prst="roundRect">
            <a:avLst>
              <a:gd name="adj" fmla="val 9944"/>
            </a:avLst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Wozu nutzt du das Handy/Smartphone?</a:t>
            </a:r>
          </a:p>
        </p:txBody>
      </p:sp>
    </p:spTree>
    <p:extLst>
      <p:ext uri="{BB962C8B-B14F-4D97-AF65-F5344CB8AC3E}">
        <p14:creationId xmlns:p14="http://schemas.microsoft.com/office/powerpoint/2010/main" val="38756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94C7D18-DA8A-4341-8C91-09AA05DA07E9}"/>
              </a:ext>
            </a:extLst>
          </p:cNvPr>
          <p:cNvGrpSpPr/>
          <p:nvPr/>
        </p:nvGrpSpPr>
        <p:grpSpPr>
          <a:xfrm>
            <a:off x="1152144" y="2530312"/>
            <a:ext cx="10442448" cy="1426464"/>
            <a:chOff x="1152144" y="2530312"/>
            <a:chExt cx="10442448" cy="1426464"/>
          </a:xfrm>
        </p:grpSpPr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F7AC521C-8C6A-4613-ABD5-812F0EA6683B}"/>
                </a:ext>
              </a:extLst>
            </p:cNvPr>
            <p:cNvSpPr/>
            <p:nvPr/>
          </p:nvSpPr>
          <p:spPr>
            <a:xfrm>
              <a:off x="1152144" y="2530312"/>
              <a:ext cx="10442448" cy="1426464"/>
            </a:xfrm>
            <a:prstGeom prst="rightArrow">
              <a:avLst/>
            </a:prstGeom>
            <a:solidFill>
              <a:srgbClr val="6524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 descr="Schuhabdrücke mit einfarbiger Füllung">
              <a:extLst>
                <a:ext uri="{FF2B5EF4-FFF2-40B4-BE49-F238E27FC236}">
                  <a16:creationId xmlns:a16="http://schemas.microsoft.com/office/drawing/2014/main" id="{EE0CF85C-D83E-432E-805B-74D3641CA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915247" y="3006707"/>
              <a:ext cx="538566" cy="538566"/>
            </a:xfrm>
            <a:prstGeom prst="rect">
              <a:avLst/>
            </a:prstGeom>
          </p:spPr>
        </p:pic>
        <p:pic>
          <p:nvPicPr>
            <p:cNvPr id="6" name="Grafik 5" descr="Schuhabdrücke mit einfarbiger Füllung">
              <a:extLst>
                <a:ext uri="{FF2B5EF4-FFF2-40B4-BE49-F238E27FC236}">
                  <a16:creationId xmlns:a16="http://schemas.microsoft.com/office/drawing/2014/main" id="{C543D3C9-1078-47B4-9253-46A0E165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7782727" y="3006708"/>
              <a:ext cx="538566" cy="538566"/>
            </a:xfrm>
            <a:prstGeom prst="rect">
              <a:avLst/>
            </a:prstGeom>
          </p:spPr>
        </p:pic>
        <p:pic>
          <p:nvPicPr>
            <p:cNvPr id="7" name="Grafik 6" descr="Schuhabdrücke mit einfarbiger Füllung">
              <a:extLst>
                <a:ext uri="{FF2B5EF4-FFF2-40B4-BE49-F238E27FC236}">
                  <a16:creationId xmlns:a16="http://schemas.microsoft.com/office/drawing/2014/main" id="{E9DDE07B-B074-4F80-869F-6FD679B7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8758489" y="3006707"/>
              <a:ext cx="538566" cy="538566"/>
            </a:xfrm>
            <a:prstGeom prst="rect">
              <a:avLst/>
            </a:prstGeom>
          </p:spPr>
        </p:pic>
        <p:pic>
          <p:nvPicPr>
            <p:cNvPr id="8" name="Grafik 7" descr="Schuhabdrücke mit einfarbiger Füllung">
              <a:extLst>
                <a:ext uri="{FF2B5EF4-FFF2-40B4-BE49-F238E27FC236}">
                  <a16:creationId xmlns:a16="http://schemas.microsoft.com/office/drawing/2014/main" id="{BA90E0F8-DA47-42A0-AE25-9CFB509D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9603110" y="3006707"/>
              <a:ext cx="538566" cy="538566"/>
            </a:xfrm>
            <a:prstGeom prst="rect">
              <a:avLst/>
            </a:prstGeom>
          </p:spPr>
        </p:pic>
        <p:pic>
          <p:nvPicPr>
            <p:cNvPr id="12" name="Grafik 11" descr="Schuhabdrücke mit einfarbiger Füllung">
              <a:extLst>
                <a:ext uri="{FF2B5EF4-FFF2-40B4-BE49-F238E27FC236}">
                  <a16:creationId xmlns:a16="http://schemas.microsoft.com/office/drawing/2014/main" id="{9BE742D4-8A5E-4CD9-8BC6-BF969249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411516" y="2928380"/>
              <a:ext cx="538566" cy="538566"/>
            </a:xfrm>
            <a:prstGeom prst="rect">
              <a:avLst/>
            </a:prstGeom>
          </p:spPr>
        </p:pic>
        <p:pic>
          <p:nvPicPr>
            <p:cNvPr id="13" name="Grafik 12" descr="Schuhabdrücke mit einfarbiger Füllung">
              <a:extLst>
                <a:ext uri="{FF2B5EF4-FFF2-40B4-BE49-F238E27FC236}">
                  <a16:creationId xmlns:a16="http://schemas.microsoft.com/office/drawing/2014/main" id="{6DCC8B5F-AD25-4DC5-A5BC-66A1FA2D8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2209454" y="2928380"/>
              <a:ext cx="538566" cy="538566"/>
            </a:xfrm>
            <a:prstGeom prst="rect">
              <a:avLst/>
            </a:prstGeom>
          </p:spPr>
        </p:pic>
        <p:pic>
          <p:nvPicPr>
            <p:cNvPr id="14" name="Grafik 13" descr="Schuhabdrücke mit einfarbiger Füllung">
              <a:extLst>
                <a:ext uri="{FF2B5EF4-FFF2-40B4-BE49-F238E27FC236}">
                  <a16:creationId xmlns:a16="http://schemas.microsoft.com/office/drawing/2014/main" id="{42A15313-8C39-4701-9EC2-08067CE5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054075" y="2974261"/>
              <a:ext cx="538566" cy="538566"/>
            </a:xfrm>
            <a:prstGeom prst="rect">
              <a:avLst/>
            </a:prstGeom>
          </p:spPr>
        </p:pic>
        <p:pic>
          <p:nvPicPr>
            <p:cNvPr id="15" name="Grafik 14" descr="Schuhabdrücke mit einfarbiger Füllung">
              <a:extLst>
                <a:ext uri="{FF2B5EF4-FFF2-40B4-BE49-F238E27FC236}">
                  <a16:creationId xmlns:a16="http://schemas.microsoft.com/office/drawing/2014/main" id="{923B8267-04AB-4FE3-8A3F-0B57C44AF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895217" y="2974261"/>
              <a:ext cx="538566" cy="538566"/>
            </a:xfrm>
            <a:prstGeom prst="rect">
              <a:avLst/>
            </a:prstGeom>
          </p:spPr>
        </p:pic>
        <p:pic>
          <p:nvPicPr>
            <p:cNvPr id="16" name="Grafik 15" descr="Schuhabdrücke mit einfarbiger Füllung">
              <a:extLst>
                <a:ext uri="{FF2B5EF4-FFF2-40B4-BE49-F238E27FC236}">
                  <a16:creationId xmlns:a16="http://schemas.microsoft.com/office/drawing/2014/main" id="{E99B3F9C-E815-405A-9AE8-2D7EDC205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82243" y="3006707"/>
              <a:ext cx="538566" cy="538566"/>
            </a:xfrm>
            <a:prstGeom prst="rect">
              <a:avLst/>
            </a:prstGeom>
          </p:spPr>
        </p:pic>
        <p:pic>
          <p:nvPicPr>
            <p:cNvPr id="18" name="Grafik 17" descr="Schuhabdrücke mit einfarbiger Füllung">
              <a:extLst>
                <a:ext uri="{FF2B5EF4-FFF2-40B4-BE49-F238E27FC236}">
                  <a16:creationId xmlns:a16="http://schemas.microsoft.com/office/drawing/2014/main" id="{B95F0D2D-6F40-4592-A035-B4A5DD401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5908690" y="3015851"/>
              <a:ext cx="538566" cy="538566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0E85F610-84AF-42A2-A976-4E57AFE65967}"/>
              </a:ext>
            </a:extLst>
          </p:cNvPr>
          <p:cNvSpPr txBox="1"/>
          <p:nvPr/>
        </p:nvSpPr>
        <p:spPr>
          <a:xfrm>
            <a:off x="1152144" y="1090579"/>
            <a:ext cx="11039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Wie viel Zeit verbringst du am Tag am 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Handy/Smartphone?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0B3E7F-EF5D-4670-8330-B762CFA0CE64}"/>
              </a:ext>
            </a:extLst>
          </p:cNvPr>
          <p:cNvSpPr txBox="1"/>
          <p:nvPr/>
        </p:nvSpPr>
        <p:spPr>
          <a:xfrm>
            <a:off x="576072" y="4047381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Weniger als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30 Minuten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986358-0E05-4F10-AE67-A38468211BDF}"/>
              </a:ext>
            </a:extLst>
          </p:cNvPr>
          <p:cNvSpPr txBox="1"/>
          <p:nvPr/>
        </p:nvSpPr>
        <p:spPr>
          <a:xfrm>
            <a:off x="3387260" y="4023554"/>
            <a:ext cx="1554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Zwischen 30 Minuten und 1 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703FF30-63DB-4D29-852B-DA5E9602B17C}"/>
              </a:ext>
            </a:extLst>
          </p:cNvPr>
          <p:cNvSpPr txBox="1"/>
          <p:nvPr/>
        </p:nvSpPr>
        <p:spPr>
          <a:xfrm>
            <a:off x="5695782" y="4023554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Mehr als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 h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E488D0E-ED8F-4909-A8AA-23799FCA3122}"/>
              </a:ext>
            </a:extLst>
          </p:cNvPr>
          <p:cNvSpPr txBox="1"/>
          <p:nvPr/>
        </p:nvSpPr>
        <p:spPr>
          <a:xfrm>
            <a:off x="7612974" y="4023554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Zwischen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 h und 2 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D0763E8C-74A6-4E4C-9529-3B67A6C4DBF8}"/>
              </a:ext>
            </a:extLst>
          </p:cNvPr>
          <p:cNvSpPr txBox="1"/>
          <p:nvPr/>
        </p:nvSpPr>
        <p:spPr>
          <a:xfrm>
            <a:off x="10017970" y="4023554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Mehr als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 h</a:t>
            </a:r>
          </a:p>
        </p:txBody>
      </p:sp>
    </p:spTree>
    <p:extLst>
      <p:ext uri="{BB962C8B-B14F-4D97-AF65-F5344CB8AC3E}">
        <p14:creationId xmlns:p14="http://schemas.microsoft.com/office/powerpoint/2010/main" val="17783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/>
          <a:stretch/>
        </p:blipFill>
        <p:spPr>
          <a:xfrm>
            <a:off x="1241155" y="1386038"/>
            <a:ext cx="9785000" cy="42254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41155" y="5734618"/>
            <a:ext cx="2445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(Quelle: JIM Studie 2023)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F0BADC-1DF4-83BB-6827-FEAD5852525F}"/>
              </a:ext>
            </a:extLst>
          </p:cNvPr>
          <p:cNvSpPr txBox="1"/>
          <p:nvPr/>
        </p:nvSpPr>
        <p:spPr>
          <a:xfrm>
            <a:off x="9299928" y="5768174"/>
            <a:ext cx="244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Angaben in Minuten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5A8812-3B74-4511-9424-7EC7CCB0D8C4}"/>
              </a:ext>
            </a:extLst>
          </p:cNvPr>
          <p:cNvSpPr txBox="1"/>
          <p:nvPr/>
        </p:nvSpPr>
        <p:spPr>
          <a:xfrm>
            <a:off x="1096776" y="615218"/>
            <a:ext cx="1030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Durchschnittliche tägliche Bildschirmzeit am Smartphone in Minuten</a:t>
            </a:r>
          </a:p>
        </p:txBody>
      </p:sp>
    </p:spTree>
    <p:extLst>
      <p:ext uri="{BB962C8B-B14F-4D97-AF65-F5344CB8AC3E}">
        <p14:creationId xmlns:p14="http://schemas.microsoft.com/office/powerpoint/2010/main" val="121475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B44BA66-0D99-474E-B642-6C8C29EBB0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1685"/>
          <a:stretch/>
        </p:blipFill>
        <p:spPr>
          <a:xfrm>
            <a:off x="971750" y="697193"/>
            <a:ext cx="10287000" cy="422549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81D5448-BC59-4579-A42B-2BE2798CD6B0}"/>
              </a:ext>
            </a:extLst>
          </p:cNvPr>
          <p:cNvSpPr/>
          <p:nvPr/>
        </p:nvSpPr>
        <p:spPr>
          <a:xfrm>
            <a:off x="1055997" y="4100355"/>
            <a:ext cx="10090058" cy="2233065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682A702-D17C-4C26-A4E8-876AEFC51209}"/>
              </a:ext>
            </a:extLst>
          </p:cNvPr>
          <p:cNvSpPr txBox="1"/>
          <p:nvPr/>
        </p:nvSpPr>
        <p:spPr>
          <a:xfrm>
            <a:off x="1511166" y="4507185"/>
            <a:ext cx="9346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Technologien (u. a. Apps auf dem Smartphone) ermöglichen es Eltern, Kinder auf Schritt und Tritt zu überwachen bzw. zu tracken und die Nutzung des Smartphones/Tablets (z. B. Apps, Browser) entsprechend einzuschränken.</a:t>
            </a:r>
          </a:p>
        </p:txBody>
      </p:sp>
    </p:spTree>
    <p:extLst>
      <p:ext uri="{BB962C8B-B14F-4D97-AF65-F5344CB8AC3E}">
        <p14:creationId xmlns:p14="http://schemas.microsoft.com/office/powerpoint/2010/main" val="309336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564B6D1-123A-48A6-B78C-858DC9505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2" b="1"/>
          <a:stretch/>
        </p:blipFill>
        <p:spPr>
          <a:xfrm>
            <a:off x="6574649" y="413886"/>
            <a:ext cx="4572000" cy="37490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81F64E-0A13-4DE1-8167-6B045BFF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5"/>
          <a:stretch/>
        </p:blipFill>
        <p:spPr>
          <a:xfrm>
            <a:off x="1391446" y="413886"/>
            <a:ext cx="4577225" cy="507732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85528C1-0377-461E-B3DB-F1BE243EEE10}"/>
              </a:ext>
            </a:extLst>
          </p:cNvPr>
          <p:cNvSpPr/>
          <p:nvPr/>
        </p:nvSpPr>
        <p:spPr>
          <a:xfrm>
            <a:off x="1116531" y="3965605"/>
            <a:ext cx="4979469" cy="196596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„Ich möchte gerne, dass mein Kind 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(12 Jahre) das Smartphone nur noch in Verbindung mit einer Überwachungsfunktion/Zeiteinschränkung nutzt.“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6AFE942-56F7-4CBE-84B4-EF045073EC77}"/>
              </a:ext>
            </a:extLst>
          </p:cNvPr>
          <p:cNvSpPr/>
          <p:nvPr/>
        </p:nvSpPr>
        <p:spPr>
          <a:xfrm>
            <a:off x="6370915" y="3965605"/>
            <a:ext cx="4979469" cy="1965964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„Ich (12 Jahre) möchte mein Smartphone ohne Einschränkungen und Kontrolle durch meine Eltern nutzen.“</a:t>
            </a:r>
          </a:p>
        </p:txBody>
      </p:sp>
    </p:spTree>
    <p:extLst>
      <p:ext uri="{BB962C8B-B14F-4D97-AF65-F5344CB8AC3E}">
        <p14:creationId xmlns:p14="http://schemas.microsoft.com/office/powerpoint/2010/main" val="238757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56C456-B575-4E39-9AC3-2900F1B64E45}"/>
              </a:ext>
            </a:extLst>
          </p:cNvPr>
          <p:cNvSpPr/>
          <p:nvPr/>
        </p:nvSpPr>
        <p:spPr>
          <a:xfrm>
            <a:off x="924026" y="433136"/>
            <a:ext cx="9875519" cy="924026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Art. 6 II GG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2039F9-E955-481E-AF8A-5B8EA920BAB5}"/>
              </a:ext>
            </a:extLst>
          </p:cNvPr>
          <p:cNvSpPr txBox="1"/>
          <p:nvPr/>
        </p:nvSpPr>
        <p:spPr>
          <a:xfrm>
            <a:off x="1530417" y="2117558"/>
            <a:ext cx="915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(2) Pflege und Erziehung der Kinder sind das natürliche Recht der Eltern und die zuvörderst ihnen obliegende Pflicht. Über ihre Betätigung wacht die staatliche Gemeinschaft.</a:t>
            </a:r>
          </a:p>
        </p:txBody>
      </p:sp>
    </p:spTree>
    <p:extLst>
      <p:ext uri="{BB962C8B-B14F-4D97-AF65-F5344CB8AC3E}">
        <p14:creationId xmlns:p14="http://schemas.microsoft.com/office/powerpoint/2010/main" val="278955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AEBAF7A-87A8-4DCD-88BD-D0A8FD9FA3D3}"/>
              </a:ext>
            </a:extLst>
          </p:cNvPr>
          <p:cNvSpPr/>
          <p:nvPr/>
        </p:nvSpPr>
        <p:spPr>
          <a:xfrm>
            <a:off x="924026" y="433136"/>
            <a:ext cx="9875519" cy="924026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Art. 10 I GG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57C89B-1082-4D85-924E-2C0814ADB962}"/>
              </a:ext>
            </a:extLst>
          </p:cNvPr>
          <p:cNvSpPr txBox="1"/>
          <p:nvPr/>
        </p:nvSpPr>
        <p:spPr>
          <a:xfrm>
            <a:off x="1530417" y="2117558"/>
            <a:ext cx="915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(1) Das Briefgeheimnis sowie das Post- und Fernmeldegeheimnis sind unverletzlich.</a:t>
            </a:r>
          </a:p>
        </p:txBody>
      </p:sp>
    </p:spTree>
    <p:extLst>
      <p:ext uri="{BB962C8B-B14F-4D97-AF65-F5344CB8AC3E}">
        <p14:creationId xmlns:p14="http://schemas.microsoft.com/office/powerpoint/2010/main" val="317086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7" name="Textfeld 6"/>
          <p:cNvSpPr txBox="1"/>
          <p:nvPr/>
        </p:nvSpPr>
        <p:spPr bwMode="auto">
          <a:xfrm>
            <a:off x="838198" y="1244924"/>
            <a:ext cx="1051560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2 Kind am Smartphone</a:t>
            </a:r>
            <a:r>
              <a:rPr lang="de-DE" sz="1400" dirty="0">
                <a:latin typeface="Arial"/>
              </a:rPr>
              <a:t>, CC, https://www.pexels.com/de-de/foto/smartphone-bett-schlafzimmer-mobiltelefon-7925220/ </a:t>
            </a:r>
            <a:r>
              <a:rPr lang="de-DE" sz="1400" dirty="0">
                <a:latin typeface="Arial"/>
                <a:cs typeface="Arial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(DL 18.10.2024)</a:t>
            </a: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Folie 3 Grafik zu Bildschirmzeit am Smartphone, Herausgeber: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Medienpädagogischer Forschungsverbund Südwest c/o Landesanstalt für Kommunikation (LFK), </a:t>
            </a:r>
            <a:r>
              <a:rPr lang="de-DE" sz="1400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www.mpfs.de/fileadmin/files/Studien/JIM/2022/JIM_2023_web_final.pdf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(DL 18.10.2024)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4 Rodion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Kutsaiev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https://unsplash.com/de/fotos/person-die-smartphone-in-der-hand-halt-0VGG7cqTwCo (DL 14.11.2024)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6 Clay Banks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9.12.2024),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Anniee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Spratt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Unsplash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9.12.2024)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DocSecurity>0</DocSecurity>
  <PresentationFormat>Breitbild</PresentationFormat>
  <Paragraphs>43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35</cp:revision>
  <dcterms:created xsi:type="dcterms:W3CDTF">2024-06-12T15:52:19Z</dcterms:created>
  <dcterms:modified xsi:type="dcterms:W3CDTF">2024-12-09T15:41:59Z</dcterms:modified>
  <cp:category/>
  <dc:identifier/>
  <cp:contentStatus/>
  <dc:language/>
  <cp:version/>
</cp:coreProperties>
</file>