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63" r:id="rId3"/>
    <p:sldId id="264" r:id="rId4"/>
    <p:sldId id="265" r:id="rId5"/>
    <p:sldId id="273" r:id="rId6"/>
    <p:sldId id="272" r:id="rId7"/>
    <p:sldId id="260" r:id="rId8"/>
    <p:sldId id="261" r:id="rId9"/>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7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7255E55-D14B-A471-A00A-34EAE868B21C}"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Beispiel 1: Ein Mädchen wird im Klassenchat gemobbt. Das setzt ihr so zu, dass es nur noch mit Bauchschmerzen in die Schule geht und eigentlich nicht mehr in die Klasse möchte. – Schülerinnen und Schüler haben die Möglichkeit, sich an ihre Lehrkräfte, Vertrauenslehrkräfte oder auch an die Schulsozialarbeit zu wenden. D. h. es gibt diesbezüglich feste Ansprechpartner. </a:t>
            </a:r>
          </a:p>
          <a:p>
            <a:r>
              <a:rPr lang="de-DE" dirty="0"/>
              <a:t>Beispiel 2: Ein älterer Schüler setzt einen jüngeren Schüler unter Druck und wird ihm gegenüber handgreiflich. Der betroffene Schüler kann sich entsprechend wehren, indem er eine Lehrkraft zu Hilfe ruft bzw. sich ihr anvertraut. </a:t>
            </a:r>
          </a:p>
          <a:p>
            <a:r>
              <a:rPr lang="de-DE" dirty="0"/>
              <a:t>Beispiel 3: Zwei Jungen raufen auf dem Pausenhof. Hier gibt es beispielsweise die Pausenaufsicht, die zu Hilfe gerufen werden kann. Darüber hinaus auch Streitschlichter bzw. andere Schüler, die dazwischengehen können. </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2705624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r>
              <a:rPr lang="de-DE" dirty="0"/>
              <a:t>Der Staat hat ein Rauchverbot zum Schutz für Nichtraucher durch Passivrauchen in allen staatlichen bzw. öffentlichen Einrichtungen und öffentlichen Verkehrseinrichtungen erlassen. Das betrifft auch die Schulen. Das Rauchen in Innenräumen und auf dem Schulgelände ist grundsätzlich verboten.  </a:t>
            </a:r>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846452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1391225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BD4A9D2-B89D-66EE-8006-BD16D0078001}" type="slidenum">
              <a:rPr/>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7343EDD-B42D-1F75-352A-78FD3F17D4FF}" type="slidenum">
              <a:rPr/>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27.04.2025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0"/>
          <a:stretch/>
        </p:blipFill>
        <p:spPr bwMode="auto">
          <a:xfrm>
            <a:off x="6940684" y="6327194"/>
            <a:ext cx="4912333" cy="466878"/>
          </a:xfrm>
          <a:prstGeom prst="rect">
            <a:avLst/>
          </a:prstGeom>
        </p:spPr>
      </p:pic>
      <p:pic>
        <p:nvPicPr>
          <p:cNvPr id="3" name="Grafik 2"/>
          <p:cNvPicPr>
            <a:picLocks noChangeAspect="1"/>
          </p:cNvPicPr>
          <p:nvPr userDrawn="1"/>
        </p:nvPicPr>
        <p:blipFill>
          <a:blip r:embed="rId12"/>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F9154F65-1DB7-4DDA-8A5E-8CF71589F284}"/>
              </a:ext>
            </a:extLst>
          </p:cNvPr>
          <p:cNvSpPr/>
          <p:nvPr/>
        </p:nvSpPr>
        <p:spPr>
          <a:xfrm>
            <a:off x="1794769" y="637843"/>
            <a:ext cx="8602462" cy="954107"/>
          </a:xfrm>
          <a:prstGeom prst="rect">
            <a:avLst/>
          </a:prstGeom>
        </p:spPr>
        <p:txBody>
          <a:bodyPr wrap="square">
            <a:spAutoFit/>
          </a:bodyPr>
          <a:lstStyle/>
          <a:p>
            <a:pPr algn="ctr"/>
            <a:r>
              <a:rPr lang="de-DE" sz="2800" b="1" dirty="0">
                <a:solidFill>
                  <a:srgbClr val="000000"/>
                </a:solidFill>
                <a:latin typeface="Arial" panose="020B0604020202020204" pitchFamily="34" charset="0"/>
              </a:rPr>
              <a:t>Grundgesetz für die Bundesrepublik Deutschland</a:t>
            </a:r>
            <a:br>
              <a:rPr lang="de-DE" sz="2800" b="1" dirty="0">
                <a:solidFill>
                  <a:srgbClr val="000000"/>
                </a:solidFill>
                <a:latin typeface="Arial" panose="020B0604020202020204" pitchFamily="34" charset="0"/>
              </a:rPr>
            </a:br>
            <a:r>
              <a:rPr lang="de-DE" sz="2800" b="1" dirty="0">
                <a:solidFill>
                  <a:srgbClr val="000000"/>
                </a:solidFill>
                <a:latin typeface="Arial" panose="020B0604020202020204" pitchFamily="34" charset="0"/>
              </a:rPr>
              <a:t>Art 2 II GG</a:t>
            </a:r>
            <a:endParaRPr lang="de-DE" sz="2800" b="1" i="0" dirty="0">
              <a:solidFill>
                <a:srgbClr val="000000"/>
              </a:solidFill>
              <a:effectLst/>
              <a:latin typeface="Arial" panose="020B0604020202020204" pitchFamily="34" charset="0"/>
            </a:endParaRPr>
          </a:p>
        </p:txBody>
      </p:sp>
      <p:sp>
        <p:nvSpPr>
          <p:cNvPr id="3" name="Rechteck 2">
            <a:extLst>
              <a:ext uri="{FF2B5EF4-FFF2-40B4-BE49-F238E27FC236}">
                <a16:creationId xmlns:a16="http://schemas.microsoft.com/office/drawing/2014/main" id="{DA2C58D9-5D30-4E06-ABBA-98BFAF88CE68}"/>
              </a:ext>
            </a:extLst>
          </p:cNvPr>
          <p:cNvSpPr/>
          <p:nvPr/>
        </p:nvSpPr>
        <p:spPr>
          <a:xfrm>
            <a:off x="1242873" y="2828836"/>
            <a:ext cx="9756559" cy="1694695"/>
          </a:xfrm>
          <a:prstGeom prst="rect">
            <a:avLst/>
          </a:prstGeom>
        </p:spPr>
        <p:txBody>
          <a:bodyPr wrap="square">
            <a:spAutoFit/>
          </a:bodyPr>
          <a:lstStyle/>
          <a:p>
            <a:pPr>
              <a:lnSpc>
                <a:spcPct val="150000"/>
              </a:lnSpc>
            </a:pPr>
            <a:r>
              <a:rPr lang="de-DE" sz="2400" dirty="0">
                <a:solidFill>
                  <a:srgbClr val="000000"/>
                </a:solidFill>
                <a:latin typeface="Arial" panose="020B0604020202020204" pitchFamily="34" charset="0"/>
              </a:rPr>
              <a:t>(2) Jeder hat das Recht auf Leben und körperliche Unversehrtheit. Die Freiheit der Person ist unverletzlich. In diese Rechte darf nur auf Grund eines Gesetzes eingegriffen werden.</a:t>
            </a:r>
            <a:endParaRPr lang="de-DE" sz="2400" dirty="0"/>
          </a:p>
        </p:txBody>
      </p:sp>
      <p:sp>
        <p:nvSpPr>
          <p:cNvPr id="5" name="Flussdiagramm: Alternativer Prozess 4">
            <a:extLst>
              <a:ext uri="{FF2B5EF4-FFF2-40B4-BE49-F238E27FC236}">
                <a16:creationId xmlns:a16="http://schemas.microsoft.com/office/drawing/2014/main" id="{9655660D-B639-4C4F-836A-C986075A5897}"/>
              </a:ext>
            </a:extLst>
          </p:cNvPr>
          <p:cNvSpPr/>
          <p:nvPr/>
        </p:nvSpPr>
        <p:spPr>
          <a:xfrm>
            <a:off x="6604986" y="2828836"/>
            <a:ext cx="3675356" cy="704477"/>
          </a:xfrm>
          <a:prstGeom prst="flowChartAlternateProcess">
            <a:avLst/>
          </a:prstGeom>
          <a:noFill/>
          <a:ln w="57150">
            <a:solidFill>
              <a:srgbClr val="7030A0"/>
            </a:solidFill>
            <a:prstDash val="dash"/>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4D41515E-1B15-476B-A3CA-8E17CF25AD94}"/>
              </a:ext>
            </a:extLst>
          </p:cNvPr>
          <p:cNvSpPr/>
          <p:nvPr/>
        </p:nvSpPr>
        <p:spPr>
          <a:xfrm>
            <a:off x="816746" y="568171"/>
            <a:ext cx="10413506" cy="4971495"/>
          </a:xfrm>
          <a:prstGeom prst="rect">
            <a:avLst/>
          </a:prstGeom>
          <a:noFill/>
          <a:ln>
            <a:solidFill>
              <a:srgbClr val="652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CB8C20F3-6D12-4133-95F8-6E89975F7D31}"/>
              </a:ext>
            </a:extLst>
          </p:cNvPr>
          <p:cNvSpPr/>
          <p:nvPr/>
        </p:nvSpPr>
        <p:spPr>
          <a:xfrm>
            <a:off x="816746" y="5211192"/>
            <a:ext cx="10413506" cy="1008965"/>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latin typeface="Arial" panose="020B0604020202020204" pitchFamily="34" charset="0"/>
                <a:cs typeface="Arial" panose="020B0604020202020204" pitchFamily="34" charset="0"/>
              </a:rPr>
              <a:t>Was bedeutet dies?</a:t>
            </a:r>
          </a:p>
        </p:txBody>
      </p:sp>
    </p:spTree>
    <p:extLst>
      <p:ext uri="{BB962C8B-B14F-4D97-AF65-F5344CB8AC3E}">
        <p14:creationId xmlns:p14="http://schemas.microsoft.com/office/powerpoint/2010/main" val="69353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1">
            <a:extLst>
              <a:ext uri="{FF2B5EF4-FFF2-40B4-BE49-F238E27FC236}">
                <a16:creationId xmlns:a16="http://schemas.microsoft.com/office/drawing/2014/main" id="{0D3DD006-D553-4B07-A2EE-A3EE8885D642}"/>
              </a:ext>
            </a:extLst>
          </p:cNvPr>
          <p:cNvSpPr/>
          <p:nvPr/>
        </p:nvSpPr>
        <p:spPr bwMode="auto">
          <a:xfrm>
            <a:off x="531341" y="321276"/>
            <a:ext cx="11306432" cy="1000897"/>
          </a:xfrm>
          <a:prstGeom prst="roundRect">
            <a:avLst/>
          </a:prstGeom>
          <a:solidFill>
            <a:srgbClr val="65248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3200" b="1" dirty="0">
                <a:solidFill>
                  <a:schemeClr val="bg1"/>
                </a:solidFill>
                <a:latin typeface="+mn-ea"/>
                <a:cs typeface="+mj-cs"/>
              </a:rPr>
              <a:t>Wie wird an unserer Schule das Recht auf körperliche Unversehrtheit geschützt?</a:t>
            </a:r>
          </a:p>
        </p:txBody>
      </p:sp>
      <p:pic>
        <p:nvPicPr>
          <p:cNvPr id="5" name="Grafik 4">
            <a:extLst>
              <a:ext uri="{FF2B5EF4-FFF2-40B4-BE49-F238E27FC236}">
                <a16:creationId xmlns:a16="http://schemas.microsoft.com/office/drawing/2014/main" id="{925E551E-8F4F-4A42-8831-B64910895A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198" r="8030"/>
          <a:stretch/>
        </p:blipFill>
        <p:spPr>
          <a:xfrm>
            <a:off x="727969" y="1853962"/>
            <a:ext cx="3266983" cy="2874410"/>
          </a:xfrm>
          <a:prstGeom prst="rect">
            <a:avLst/>
          </a:prstGeom>
        </p:spPr>
      </p:pic>
      <p:sp>
        <p:nvSpPr>
          <p:cNvPr id="2" name="Textfeld 1">
            <a:extLst>
              <a:ext uri="{FF2B5EF4-FFF2-40B4-BE49-F238E27FC236}">
                <a16:creationId xmlns:a16="http://schemas.microsoft.com/office/drawing/2014/main" id="{62EEFEA7-4B0A-4FE9-B92C-8896887E86ED}"/>
              </a:ext>
            </a:extLst>
          </p:cNvPr>
          <p:cNvSpPr txBox="1"/>
          <p:nvPr/>
        </p:nvSpPr>
        <p:spPr>
          <a:xfrm>
            <a:off x="929196" y="4877207"/>
            <a:ext cx="2734322" cy="461665"/>
          </a:xfrm>
          <a:prstGeom prst="rect">
            <a:avLst/>
          </a:prstGeom>
          <a:noFill/>
        </p:spPr>
        <p:txBody>
          <a:bodyPr wrap="square" rtlCol="0">
            <a:spAutoFit/>
          </a:bodyPr>
          <a:lstStyle/>
          <a:p>
            <a:pPr algn="ctr"/>
            <a:r>
              <a:rPr lang="de-DE" sz="2400" dirty="0">
                <a:latin typeface="Arial" panose="020B0604020202020204" pitchFamily="34" charset="0"/>
                <a:cs typeface="Arial" panose="020B0604020202020204" pitchFamily="34" charset="0"/>
              </a:rPr>
              <a:t>Beispiel 1</a:t>
            </a:r>
          </a:p>
        </p:txBody>
      </p:sp>
      <p:pic>
        <p:nvPicPr>
          <p:cNvPr id="6" name="Grafik 5">
            <a:extLst>
              <a:ext uri="{FF2B5EF4-FFF2-40B4-BE49-F238E27FC236}">
                <a16:creationId xmlns:a16="http://schemas.microsoft.com/office/drawing/2014/main" id="{0E4FFD55-F595-4DE4-9602-B06D30DD4075}"/>
              </a:ext>
            </a:extLst>
          </p:cNvPr>
          <p:cNvPicPr>
            <a:picLocks noChangeAspect="1"/>
          </p:cNvPicPr>
          <p:nvPr/>
        </p:nvPicPr>
        <p:blipFill rotWithShape="1">
          <a:blip r:embed="rId4">
            <a:extLst>
              <a:ext uri="{28A0092B-C50C-407E-A947-70E740481C1C}">
                <a14:useLocalDpi xmlns:a14="http://schemas.microsoft.com/office/drawing/2010/main" val="0"/>
              </a:ext>
            </a:extLst>
          </a:blip>
          <a:srcRect l="37259" t="19005"/>
          <a:stretch/>
        </p:blipFill>
        <p:spPr>
          <a:xfrm>
            <a:off x="4294016" y="1845312"/>
            <a:ext cx="3360014" cy="2891711"/>
          </a:xfrm>
          <a:prstGeom prst="rect">
            <a:avLst/>
          </a:prstGeom>
        </p:spPr>
      </p:pic>
      <p:sp>
        <p:nvSpPr>
          <p:cNvPr id="8" name="Textfeld 7">
            <a:extLst>
              <a:ext uri="{FF2B5EF4-FFF2-40B4-BE49-F238E27FC236}">
                <a16:creationId xmlns:a16="http://schemas.microsoft.com/office/drawing/2014/main" id="{5FA2FD7E-6E73-403B-8DBD-8E9E1DA79E26}"/>
              </a:ext>
            </a:extLst>
          </p:cNvPr>
          <p:cNvSpPr txBox="1"/>
          <p:nvPr/>
        </p:nvSpPr>
        <p:spPr>
          <a:xfrm>
            <a:off x="4606862" y="4880599"/>
            <a:ext cx="2734322" cy="461665"/>
          </a:xfrm>
          <a:prstGeom prst="rect">
            <a:avLst/>
          </a:prstGeom>
          <a:noFill/>
        </p:spPr>
        <p:txBody>
          <a:bodyPr wrap="square" rtlCol="0">
            <a:spAutoFit/>
          </a:bodyPr>
          <a:lstStyle/>
          <a:p>
            <a:pPr algn="ctr"/>
            <a:r>
              <a:rPr lang="de-DE" sz="2400" dirty="0">
                <a:latin typeface="Arial" panose="020B0604020202020204" pitchFamily="34" charset="0"/>
                <a:cs typeface="Arial" panose="020B0604020202020204" pitchFamily="34" charset="0"/>
              </a:rPr>
              <a:t>Beispiel 2</a:t>
            </a:r>
          </a:p>
        </p:txBody>
      </p:sp>
      <p:sp>
        <p:nvSpPr>
          <p:cNvPr id="10" name="Textfeld 9">
            <a:extLst>
              <a:ext uri="{FF2B5EF4-FFF2-40B4-BE49-F238E27FC236}">
                <a16:creationId xmlns:a16="http://schemas.microsoft.com/office/drawing/2014/main" id="{7386FDEF-7FF5-4F93-895D-0C242D4A1DFF}"/>
              </a:ext>
            </a:extLst>
          </p:cNvPr>
          <p:cNvSpPr txBox="1"/>
          <p:nvPr/>
        </p:nvSpPr>
        <p:spPr>
          <a:xfrm>
            <a:off x="8284528" y="4877207"/>
            <a:ext cx="2734322" cy="461665"/>
          </a:xfrm>
          <a:prstGeom prst="rect">
            <a:avLst/>
          </a:prstGeom>
          <a:noFill/>
        </p:spPr>
        <p:txBody>
          <a:bodyPr wrap="square" rtlCol="0">
            <a:spAutoFit/>
          </a:bodyPr>
          <a:lstStyle/>
          <a:p>
            <a:pPr algn="ctr"/>
            <a:r>
              <a:rPr lang="de-DE" sz="2400" dirty="0">
                <a:latin typeface="Arial" panose="020B0604020202020204" pitchFamily="34" charset="0"/>
                <a:cs typeface="Arial" panose="020B0604020202020204" pitchFamily="34" charset="0"/>
              </a:rPr>
              <a:t>Beispiel 3</a:t>
            </a:r>
          </a:p>
        </p:txBody>
      </p:sp>
      <p:pic>
        <p:nvPicPr>
          <p:cNvPr id="4" name="Grafik 3">
            <a:extLst>
              <a:ext uri="{FF2B5EF4-FFF2-40B4-BE49-F238E27FC236}">
                <a16:creationId xmlns:a16="http://schemas.microsoft.com/office/drawing/2014/main" id="{800399A6-0CDF-4053-9400-B731D80611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576" r="8382"/>
          <a:stretch/>
        </p:blipFill>
        <p:spPr>
          <a:xfrm>
            <a:off x="7953094" y="1845312"/>
            <a:ext cx="3364820" cy="2874395"/>
          </a:xfrm>
          <a:prstGeom prst="rect">
            <a:avLst/>
          </a:prstGeom>
        </p:spPr>
      </p:pic>
    </p:spTree>
    <p:extLst>
      <p:ext uri="{BB962C8B-B14F-4D97-AF65-F5344CB8AC3E}">
        <p14:creationId xmlns:p14="http://schemas.microsoft.com/office/powerpoint/2010/main" val="1998808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bgerundetes Rechteck 1">
            <a:extLst>
              <a:ext uri="{FF2B5EF4-FFF2-40B4-BE49-F238E27FC236}">
                <a16:creationId xmlns:a16="http://schemas.microsoft.com/office/drawing/2014/main" id="{9E3E27FE-797E-436C-B9EF-4195D87D1FD9}"/>
              </a:ext>
            </a:extLst>
          </p:cNvPr>
          <p:cNvSpPr/>
          <p:nvPr/>
        </p:nvSpPr>
        <p:spPr bwMode="auto">
          <a:xfrm>
            <a:off x="531341" y="321276"/>
            <a:ext cx="11306432" cy="1000897"/>
          </a:xfrm>
          <a:prstGeom prst="roundRect">
            <a:avLst/>
          </a:prstGeom>
          <a:solidFill>
            <a:srgbClr val="65248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3200" b="1" dirty="0">
                <a:solidFill>
                  <a:schemeClr val="bg1"/>
                </a:solidFill>
                <a:latin typeface="+mn-ea"/>
                <a:cs typeface="+mj-cs"/>
              </a:rPr>
              <a:t>Schutz als staatliche Aufgabe</a:t>
            </a:r>
          </a:p>
        </p:txBody>
      </p:sp>
      <p:sp>
        <p:nvSpPr>
          <p:cNvPr id="2" name="Textfeld 1">
            <a:extLst>
              <a:ext uri="{FF2B5EF4-FFF2-40B4-BE49-F238E27FC236}">
                <a16:creationId xmlns:a16="http://schemas.microsoft.com/office/drawing/2014/main" id="{77D75DE8-741B-466F-8771-6E2AF29D7D66}"/>
              </a:ext>
            </a:extLst>
          </p:cNvPr>
          <p:cNvSpPr txBox="1"/>
          <p:nvPr/>
        </p:nvSpPr>
        <p:spPr>
          <a:xfrm>
            <a:off x="1180730" y="2024109"/>
            <a:ext cx="4785064" cy="3046988"/>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Darüber hinaus hat die Schule die Aufgabe, eure körperliche Unversehrtheit zu schützen. </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Beispiel „Rauchverbot“</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Inwiefern schützt euch das Rauchverbot an der Schule?</a:t>
            </a:r>
          </a:p>
        </p:txBody>
      </p:sp>
      <p:sp>
        <p:nvSpPr>
          <p:cNvPr id="6" name="Ellipse 5">
            <a:extLst>
              <a:ext uri="{FF2B5EF4-FFF2-40B4-BE49-F238E27FC236}">
                <a16:creationId xmlns:a16="http://schemas.microsoft.com/office/drawing/2014/main" id="{5E7511D3-8838-4C53-98DB-712E3EBF0FF5}"/>
              </a:ext>
            </a:extLst>
          </p:cNvPr>
          <p:cNvSpPr/>
          <p:nvPr/>
        </p:nvSpPr>
        <p:spPr>
          <a:xfrm>
            <a:off x="6915704" y="2024109"/>
            <a:ext cx="3231472" cy="317820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Ellipse 7">
            <a:extLst>
              <a:ext uri="{FF2B5EF4-FFF2-40B4-BE49-F238E27FC236}">
                <a16:creationId xmlns:a16="http://schemas.microsoft.com/office/drawing/2014/main" id="{E397CDE1-8F44-4CF5-94A5-D237122BB922}"/>
              </a:ext>
            </a:extLst>
          </p:cNvPr>
          <p:cNvSpPr/>
          <p:nvPr/>
        </p:nvSpPr>
        <p:spPr>
          <a:xfrm>
            <a:off x="6915704" y="2024109"/>
            <a:ext cx="3231472" cy="3178206"/>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FEAC818F-1AD1-4BC7-A5C1-A296ECD6A13D}"/>
              </a:ext>
            </a:extLst>
          </p:cNvPr>
          <p:cNvCxnSpPr>
            <a:stCxn id="8" idx="1"/>
            <a:endCxn id="8" idx="5"/>
          </p:cNvCxnSpPr>
          <p:nvPr/>
        </p:nvCxnSpPr>
        <p:spPr>
          <a:xfrm>
            <a:off x="7388942" y="2489546"/>
            <a:ext cx="2284996" cy="224733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17454A6D-1B20-4A2D-8AA3-CA19E1E88877}"/>
              </a:ext>
            </a:extLst>
          </p:cNvPr>
          <p:cNvCxnSpPr>
            <a:stCxn id="8" idx="7"/>
            <a:endCxn id="8" idx="3"/>
          </p:cNvCxnSpPr>
          <p:nvPr/>
        </p:nvCxnSpPr>
        <p:spPr>
          <a:xfrm flipH="1">
            <a:off x="7388942" y="2489546"/>
            <a:ext cx="2284996" cy="224733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71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1">
            <a:extLst>
              <a:ext uri="{FF2B5EF4-FFF2-40B4-BE49-F238E27FC236}">
                <a16:creationId xmlns:a16="http://schemas.microsoft.com/office/drawing/2014/main" id="{A9C4CF84-D9AC-4847-A5C7-C8FD744F7F48}"/>
              </a:ext>
            </a:extLst>
          </p:cNvPr>
          <p:cNvSpPr/>
          <p:nvPr/>
        </p:nvSpPr>
        <p:spPr bwMode="auto">
          <a:xfrm>
            <a:off x="531341" y="321276"/>
            <a:ext cx="11306432" cy="1000897"/>
          </a:xfrm>
          <a:prstGeom prst="roundRect">
            <a:avLst/>
          </a:prstGeom>
          <a:solidFill>
            <a:srgbClr val="652483"/>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de-DE" sz="3200" b="1" dirty="0">
                <a:solidFill>
                  <a:schemeClr val="bg1"/>
                </a:solidFill>
                <a:latin typeface="+mn-ea"/>
                <a:cs typeface="+mj-cs"/>
              </a:rPr>
              <a:t>Welche weiteren Beispiele fallen euch noch ein?</a:t>
            </a:r>
          </a:p>
        </p:txBody>
      </p:sp>
      <p:sp>
        <p:nvSpPr>
          <p:cNvPr id="4" name="Textfeld 3">
            <a:extLst>
              <a:ext uri="{FF2B5EF4-FFF2-40B4-BE49-F238E27FC236}">
                <a16:creationId xmlns:a16="http://schemas.microsoft.com/office/drawing/2014/main" id="{42F43E0D-E8D2-46F2-A36C-13F593B43B7B}"/>
              </a:ext>
            </a:extLst>
          </p:cNvPr>
          <p:cNvSpPr txBox="1"/>
          <p:nvPr/>
        </p:nvSpPr>
        <p:spPr>
          <a:xfrm>
            <a:off x="1349406" y="1890944"/>
            <a:ext cx="6471821" cy="2677656"/>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Setzt euch zu viert in der Gruppe zusammen und überlegt gemeinsam, wie an der Schule das Recht auf körperliche Unversehrtheit bzw. das Wohlbefinden geschützt bzw. gefördert wird!</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Notiert eure Beispiele auf den Karten!</a:t>
            </a:r>
          </a:p>
        </p:txBody>
      </p:sp>
      <p:sp>
        <p:nvSpPr>
          <p:cNvPr id="5" name="Rechteck 4">
            <a:extLst>
              <a:ext uri="{FF2B5EF4-FFF2-40B4-BE49-F238E27FC236}">
                <a16:creationId xmlns:a16="http://schemas.microsoft.com/office/drawing/2014/main" id="{D679D5FB-5EBC-4822-A07C-14DC6783D93A}"/>
              </a:ext>
            </a:extLst>
          </p:cNvPr>
          <p:cNvSpPr/>
          <p:nvPr/>
        </p:nvSpPr>
        <p:spPr>
          <a:xfrm rot="189502">
            <a:off x="8629095" y="2024109"/>
            <a:ext cx="2583402" cy="3577701"/>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id="{5771EBEB-CE19-44BD-9171-2AB59BD3F557}"/>
              </a:ext>
            </a:extLst>
          </p:cNvPr>
          <p:cNvSpPr/>
          <p:nvPr/>
        </p:nvSpPr>
        <p:spPr>
          <a:xfrm rot="512078">
            <a:off x="9259409" y="2612285"/>
            <a:ext cx="1378761" cy="1356034"/>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Ellipse 6">
            <a:extLst>
              <a:ext uri="{FF2B5EF4-FFF2-40B4-BE49-F238E27FC236}">
                <a16:creationId xmlns:a16="http://schemas.microsoft.com/office/drawing/2014/main" id="{844E6B77-A598-4B6E-BD21-48B492801E29}"/>
              </a:ext>
            </a:extLst>
          </p:cNvPr>
          <p:cNvSpPr/>
          <p:nvPr/>
        </p:nvSpPr>
        <p:spPr>
          <a:xfrm rot="512078">
            <a:off x="9259409" y="2612285"/>
            <a:ext cx="1378761" cy="1356034"/>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 name="Gerader Verbinder 7">
            <a:extLst>
              <a:ext uri="{FF2B5EF4-FFF2-40B4-BE49-F238E27FC236}">
                <a16:creationId xmlns:a16="http://schemas.microsoft.com/office/drawing/2014/main" id="{7ED66F56-A434-4B6C-AF17-2D69736BBD80}"/>
              </a:ext>
            </a:extLst>
          </p:cNvPr>
          <p:cNvCxnSpPr>
            <a:cxnSpLocks/>
          </p:cNvCxnSpPr>
          <p:nvPr/>
        </p:nvCxnSpPr>
        <p:spPr>
          <a:xfrm rot="512078">
            <a:off x="9537873" y="2743838"/>
            <a:ext cx="821833" cy="109292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5A3D1837-8D70-42D5-A1EF-2B4AAC361914}"/>
              </a:ext>
            </a:extLst>
          </p:cNvPr>
          <p:cNvCxnSpPr>
            <a:cxnSpLocks/>
          </p:cNvCxnSpPr>
          <p:nvPr/>
        </p:nvCxnSpPr>
        <p:spPr>
          <a:xfrm rot="512078" flipH="1">
            <a:off x="9395571" y="2888524"/>
            <a:ext cx="1106437" cy="8035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AFD1565F-1698-4A0C-A8D6-99C0DC78E786}"/>
              </a:ext>
            </a:extLst>
          </p:cNvPr>
          <p:cNvSpPr txBox="1"/>
          <p:nvPr/>
        </p:nvSpPr>
        <p:spPr>
          <a:xfrm rot="170792">
            <a:off x="8880165" y="4758431"/>
            <a:ext cx="3701988" cy="461665"/>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Rauchverbot</a:t>
            </a:r>
          </a:p>
        </p:txBody>
      </p:sp>
    </p:spTree>
    <p:extLst>
      <p:ext uri="{BB962C8B-B14F-4D97-AF65-F5344CB8AC3E}">
        <p14:creationId xmlns:p14="http://schemas.microsoft.com/office/powerpoint/2010/main" val="1880841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C2F4CD-9575-4BAD-B3A0-60E55D704851}"/>
              </a:ext>
            </a:extLst>
          </p:cNvPr>
          <p:cNvSpPr>
            <a:spLocks noGrp="1"/>
          </p:cNvSpPr>
          <p:nvPr>
            <p:ph type="title"/>
          </p:nvPr>
        </p:nvSpPr>
        <p:spPr>
          <a:xfrm>
            <a:off x="1047565" y="587067"/>
            <a:ext cx="10515600" cy="1325563"/>
          </a:xfrm>
        </p:spPr>
        <p:txBody>
          <a:bodyPr/>
          <a:lstStyle/>
          <a:p>
            <a:r>
              <a:rPr lang="de-DE" dirty="0"/>
              <a:t>Recht auf körperliche Unversehrtheit</a:t>
            </a:r>
          </a:p>
        </p:txBody>
      </p:sp>
      <p:sp>
        <p:nvSpPr>
          <p:cNvPr id="3" name="Textfeld 2">
            <a:extLst>
              <a:ext uri="{FF2B5EF4-FFF2-40B4-BE49-F238E27FC236}">
                <a16:creationId xmlns:a16="http://schemas.microsoft.com/office/drawing/2014/main" id="{7A4396BD-ED08-4E75-AE07-52F4A4D3BA16}"/>
              </a:ext>
            </a:extLst>
          </p:cNvPr>
          <p:cNvSpPr txBox="1"/>
          <p:nvPr/>
        </p:nvSpPr>
        <p:spPr>
          <a:xfrm>
            <a:off x="1047565" y="1402672"/>
            <a:ext cx="9507985" cy="3416320"/>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Das Recht auf körperliche Unversehrtheit schützt vor Einwirkungen, die die physische und psychische Gesundheit bzw. das Wohlbefinden einschränkt. Dazu gehören z. B. die Anwendung von Gewalt, Körperverletzung, Misshandlung oder Vernachlässigung.</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Der Staat hat hierbei eine Schutzpflicht. Dies wird auch in der Schule deutlich.</a:t>
            </a:r>
          </a:p>
          <a:p>
            <a:endParaRPr lang="de-D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3512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618326"/>
            <a:ext cx="10515600" cy="1325563"/>
          </a:xfrm>
        </p:spPr>
        <p:txBody>
          <a:bodyPr/>
          <a:lstStyle/>
          <a:p>
            <a:pPr>
              <a:defRPr/>
            </a:pPr>
            <a:r>
              <a:rPr lang="de-DE" sz="2400" dirty="0">
                <a:latin typeface="Arial"/>
                <a:cs typeface="Arial"/>
              </a:rPr>
              <a:t>Medienquellen</a:t>
            </a:r>
            <a:endParaRPr dirty="0"/>
          </a:p>
        </p:txBody>
      </p:sp>
      <p:sp>
        <p:nvSpPr>
          <p:cNvPr id="4" name="Textfeld 3"/>
          <p:cNvSpPr txBox="1"/>
          <p:nvPr/>
        </p:nvSpPr>
        <p:spPr bwMode="auto">
          <a:xfrm>
            <a:off x="838200" y="1046097"/>
            <a:ext cx="10219441" cy="1631216"/>
          </a:xfrm>
          <a:prstGeom prst="rect">
            <a:avLst/>
          </a:prstGeom>
          <a:noFill/>
        </p:spPr>
        <p:txBody>
          <a:bodyPr wrap="square" rtlCol="0">
            <a:spAutoFit/>
          </a:bodyPr>
          <a:lstStyle/>
          <a:p>
            <a:pPr>
              <a:defRPr/>
            </a:pPr>
            <a:r>
              <a:rPr lang="de-DE" sz="1400" dirty="0">
                <a:latin typeface="Arial" panose="020B0604020202020204" pitchFamily="34" charset="0"/>
                <a:cs typeface="Arial" panose="020B0604020202020204" pitchFamily="34" charset="0"/>
              </a:rPr>
              <a:t>Folie 3 ©istockphoto.com/</a:t>
            </a:r>
            <a:r>
              <a:rPr lang="de-DE" sz="1400" dirty="0" err="1">
                <a:latin typeface="Arial" panose="020B0604020202020204" pitchFamily="34" charset="0"/>
                <a:cs typeface="Arial" panose="020B0604020202020204" pitchFamily="34" charset="0"/>
              </a:rPr>
              <a:t>SolStock</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istockphoto</a:t>
            </a:r>
            <a:r>
              <a:rPr lang="de-DE" sz="1400" dirty="0">
                <a:latin typeface="Arial" panose="020B0604020202020204" pitchFamily="34" charset="0"/>
                <a:cs typeface="Arial" panose="020B0604020202020204" pitchFamily="34" charset="0"/>
              </a:rPr>
              <a:t>/</a:t>
            </a:r>
            <a:r>
              <a:rPr lang="de-DE" sz="1400" dirty="0" err="1">
                <a:latin typeface="Arial" panose="020B0604020202020204" pitchFamily="34" charset="0"/>
                <a:cs typeface="Arial" panose="020B0604020202020204" pitchFamily="34" charset="0"/>
              </a:rPr>
              <a:t>Egoitz</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Bengoetxea</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Iguaran</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istockphoto</a:t>
            </a:r>
            <a:r>
              <a:rPr lang="de-DE" sz="1400" dirty="0">
                <a:latin typeface="Arial" panose="020B0604020202020204" pitchFamily="34" charset="0"/>
                <a:cs typeface="Arial" panose="020B0604020202020204" pitchFamily="34" charset="0"/>
              </a:rPr>
              <a:t>/</a:t>
            </a:r>
            <a:r>
              <a:rPr lang="de-DE" sz="1400" dirty="0" err="1">
                <a:latin typeface="Arial" panose="020B0604020202020204" pitchFamily="34" charset="0"/>
                <a:cs typeface="Arial" panose="020B0604020202020204" pitchFamily="34" charset="0"/>
              </a:rPr>
              <a:t>monkeybusinessimages</a:t>
            </a:r>
            <a:endParaRPr lang="de-DE" sz="1400" dirty="0">
              <a:latin typeface="Arial" panose="020B0604020202020204" pitchFamily="34" charset="0"/>
              <a:cs typeface="Arial" panose="020B0604020202020204" pitchFamily="34" charset="0"/>
            </a:endParaRPr>
          </a:p>
          <a:p>
            <a:pPr>
              <a:defRPr/>
            </a:pPr>
            <a:r>
              <a:rPr lang="de-DE" sz="1400" dirty="0">
                <a:latin typeface="Arial" panose="020B0604020202020204" pitchFamily="34" charset="0"/>
                <a:cs typeface="Arial" panose="020B0604020202020204" pitchFamily="34" charset="0"/>
              </a:rPr>
              <a:t>Folie 4 Matthew </a:t>
            </a:r>
            <a:r>
              <a:rPr lang="de-DE" sz="1400" dirty="0" err="1">
                <a:latin typeface="Arial" panose="020B0604020202020204" pitchFamily="34" charset="0"/>
                <a:cs typeface="Arial" panose="020B0604020202020204" pitchFamily="34" charset="0"/>
              </a:rPr>
              <a:t>McQuarrie</a:t>
            </a:r>
            <a:r>
              <a:rPr lang="de-DE" sz="1400" dirty="0">
                <a:latin typeface="Arial" panose="020B0604020202020204" pitchFamily="34" charset="0"/>
                <a:cs typeface="Arial" panose="020B0604020202020204" pitchFamily="34" charset="0"/>
              </a:rPr>
              <a:t>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29.12.2024</a:t>
            </a:r>
          </a:p>
          <a:p>
            <a:pPr>
              <a:defRPr/>
            </a:pPr>
            <a:endParaRPr lang="de-DE" b="1" dirty="0"/>
          </a:p>
          <a:p>
            <a:pPr>
              <a:defRPr/>
            </a:pPr>
            <a:endParaRPr lang="de-DE" b="1" dirty="0"/>
          </a:p>
          <a:p>
            <a:pPr>
              <a:defRPr/>
            </a:pPr>
            <a:endParaRPr lang="de-DE" b="1" dirty="0"/>
          </a:p>
          <a:p>
            <a:pPr>
              <a:defRPr/>
            </a:pPr>
            <a:endParaRPr lang="de-DE"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Politische Bildung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424</Words>
  <Application>Microsoft Office PowerPoint</Application>
  <DocSecurity>0</DocSecurity>
  <PresentationFormat>Breitbild</PresentationFormat>
  <Paragraphs>35</Paragraphs>
  <Slides>8</Slides>
  <Notes>6</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8</vt:i4>
      </vt:variant>
    </vt:vector>
  </HeadingPairs>
  <TitlesOfParts>
    <vt:vector size="11" baseType="lpstr">
      <vt:lpstr>Arial</vt:lpstr>
      <vt:lpstr>Calibri</vt:lpstr>
      <vt:lpstr>Office</vt:lpstr>
      <vt:lpstr>PowerPoint-Präsentation</vt:lpstr>
      <vt:lpstr>PowerPoint-Präsentation</vt:lpstr>
      <vt:lpstr>PowerPoint-Präsentation</vt:lpstr>
      <vt:lpstr>PowerPoint-Präsentation</vt:lpstr>
      <vt:lpstr>PowerPoint-Präsentation</vt:lpstr>
      <vt:lpstr>Recht auf körperliche Unversehrtheit</vt:lpstr>
      <vt:lpstr>Medienquellen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ISB München</dc:creator>
  <cp:keywords/>
  <dc:description/>
  <cp:lastModifiedBy>Weber, Alexandra</cp:lastModifiedBy>
  <cp:revision>32</cp:revision>
  <dcterms:created xsi:type="dcterms:W3CDTF">2024-06-12T15:52:19Z</dcterms:created>
  <dcterms:modified xsi:type="dcterms:W3CDTF">2025-04-27T14:54:52Z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0x010100E15D073C92678346AAB779FDA0173CA1</vt:lpwstr>
  </property>
</Properties>
</file>