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65" r:id="rId4"/>
    <p:sldId id="263" r:id="rId5"/>
    <p:sldId id="264" r:id="rId6"/>
    <p:sldId id="266" r:id="rId7"/>
    <p:sldId id="258" r:id="rId8"/>
    <p:sldId id="259"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051ED-9151-4B92-892C-6FC0679C412D}" v="14" dt="2024-12-23T13:13:18.395"/>
    <p1510:client id="{EA7E4A53-07D3-48CF-BB40-50D249A8631B}" v="13" dt="2024-12-23T11:16:56.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2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rdmediathek.de/video/kontrovers/debatte-um-die-wehrpflicht/br/Y3JpZDovL2JyLmRlL3ZpZGVvLzc2NGQxNTY4LThhYzgtNGZjNC1hMTczLTBjNjA1OTMzMmY5M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B789C8-E504-E7F5-8393-F454D2A690D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Link öffnet sich mit Klick auf Bild; Filmausschnitt </a:t>
            </a:r>
            <a:r>
              <a:rPr lang="de-DE"/>
              <a:t>bis 5:54 </a:t>
            </a:r>
            <a:r>
              <a:rPr lang="de-DE" dirty="0"/>
              <a:t>Min.</a:t>
            </a:r>
          </a:p>
          <a:p>
            <a:r>
              <a:rPr lang="de-DE" dirty="0"/>
              <a:t>Link zum Film in der Mediathek: </a:t>
            </a:r>
            <a:r>
              <a:rPr lang="de-DE" sz="1200" dirty="0">
                <a:hlinkClick r:id="rId3"/>
              </a:rPr>
              <a:t>https://www.ardmediathek.de/video/kontrovers/debatte-um-die-wehrpflicht/br/Y3JpZDovL2JyLmRlL3ZpZGVvLzc2NGQxNTY4LThhYzgtNGZjNC1hMTczLTBjNjA1OTMzMmY5Mg</a:t>
            </a:r>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70406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B1B3FE-E2D3-9F9E-97F9-7D74DC2F9F7F}" type="slidenum">
              <a:rPr/>
              <a:t>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2657A-CB80-5709-80C1-FA2F45C266D3}"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28.12.2024</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hyperlink" Target="https://www.ardmediathek.de/video/kontrovers/debatte-um-die-wehrpflicht/br/Y3JpZDovL2JyLmRlL3ZpZGVvLzc2NGQxNTY4LThhYzgtNGZjNC1hMTczLTBjNjA1OTMzMmY5M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reativecommons.org/publicdomain/zero/1.0/deed.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E06AC7D-12C1-4B62-A6CC-AB596ADC53F5}"/>
              </a:ext>
            </a:extLst>
          </p:cNvPr>
          <p:cNvPicPr>
            <a:picLocks noChangeAspect="1"/>
          </p:cNvPicPr>
          <p:nvPr/>
        </p:nvPicPr>
        <p:blipFill rotWithShape="1">
          <a:blip r:embed="rId2">
            <a:extLst>
              <a:ext uri="{28A0092B-C50C-407E-A947-70E740481C1C}">
                <a14:useLocalDpi xmlns:a14="http://schemas.microsoft.com/office/drawing/2010/main" val="0"/>
              </a:ext>
            </a:extLst>
          </a:blip>
          <a:srcRect t="11300"/>
          <a:stretch/>
        </p:blipFill>
        <p:spPr>
          <a:xfrm>
            <a:off x="1080209" y="550416"/>
            <a:ext cx="10016878" cy="5728137"/>
          </a:xfrm>
          <a:prstGeom prst="rect">
            <a:avLst/>
          </a:prstGeom>
        </p:spPr>
      </p:pic>
      <p:sp>
        <p:nvSpPr>
          <p:cNvPr id="2" name="Titel 1">
            <a:extLst>
              <a:ext uri="{FF2B5EF4-FFF2-40B4-BE49-F238E27FC236}">
                <a16:creationId xmlns:a16="http://schemas.microsoft.com/office/drawing/2014/main" id="{2D911614-099C-D0AA-07DD-BCD4540BDEB9}"/>
              </a:ext>
            </a:extLst>
          </p:cNvPr>
          <p:cNvSpPr>
            <a:spLocks noGrp="1"/>
          </p:cNvSpPr>
          <p:nvPr>
            <p:ph type="title"/>
          </p:nvPr>
        </p:nvSpPr>
        <p:spPr>
          <a:xfrm>
            <a:off x="838199" y="275198"/>
            <a:ext cx="10515600" cy="1325563"/>
          </a:xfrm>
        </p:spPr>
        <p:txBody>
          <a:bodyPr/>
          <a:lstStyle/>
          <a:p>
            <a:pPr algn="ctr"/>
            <a:br>
              <a:rPr lang="de-DE" sz="3600" dirty="0"/>
            </a:br>
            <a:r>
              <a:rPr lang="de-DE" sz="3600" dirty="0"/>
              <a:t>Wehrpflicht oder Dienstpflicht? (Art. 12a GG)</a:t>
            </a:r>
          </a:p>
        </p:txBody>
      </p:sp>
    </p:spTree>
    <p:extLst>
      <p:ext uri="{BB962C8B-B14F-4D97-AF65-F5344CB8AC3E}">
        <p14:creationId xmlns:p14="http://schemas.microsoft.com/office/powerpoint/2010/main" val="387322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BBA0-16C2-DB96-301C-CB3598DA4ED4}"/>
              </a:ext>
            </a:extLst>
          </p:cNvPr>
          <p:cNvSpPr>
            <a:spLocks noGrp="1"/>
          </p:cNvSpPr>
          <p:nvPr>
            <p:ph type="title"/>
          </p:nvPr>
        </p:nvSpPr>
        <p:spPr>
          <a:xfrm>
            <a:off x="941032" y="630315"/>
            <a:ext cx="10406417" cy="4190260"/>
          </a:xfrm>
        </p:spPr>
        <p:txBody>
          <a:bodyPr/>
          <a:lstStyle/>
          <a:p>
            <a:pPr>
              <a:lnSpc>
                <a:spcPct val="150000"/>
              </a:lnSpc>
            </a:pPr>
            <a:r>
              <a:rPr lang="de-DE" sz="2400" b="1" dirty="0"/>
              <a:t>Auszug aus Artikel 12a des Grundgesetzes:</a:t>
            </a:r>
            <a:br>
              <a:rPr lang="de-DE" sz="2400" dirty="0"/>
            </a:br>
            <a:r>
              <a:rPr lang="de-DE" sz="2400" dirty="0"/>
              <a:t>(1) Männer können vom vollendeten achtzehnten Lebensjahr an zum Dienst in den Streitkräften, im Bundesgrenzschutz oder in einem Zivilschutzverband verpflichtet werden.</a:t>
            </a:r>
            <a:br>
              <a:rPr lang="de-DE" sz="2400" dirty="0"/>
            </a:br>
            <a:r>
              <a:rPr lang="de-DE" sz="2400" dirty="0"/>
              <a:t>(2) Wer aus Gewissensgründen den Kriegsdienst mit der Waffe verweigert, kann zu einem Ersatzdienst verpflichtet werden. Die Dauer des Ersatzdienstes darf die Dauer des Wehrdienstes nicht übersteigen. (…)</a:t>
            </a:r>
          </a:p>
        </p:txBody>
      </p:sp>
      <p:sp>
        <p:nvSpPr>
          <p:cNvPr id="4" name="Rechteck 3">
            <a:extLst>
              <a:ext uri="{FF2B5EF4-FFF2-40B4-BE49-F238E27FC236}">
                <a16:creationId xmlns:a16="http://schemas.microsoft.com/office/drawing/2014/main" id="{2624A497-0499-41B8-A9D8-186A2EF7CA4E}"/>
              </a:ext>
            </a:extLst>
          </p:cNvPr>
          <p:cNvSpPr/>
          <p:nvPr/>
        </p:nvSpPr>
        <p:spPr>
          <a:xfrm>
            <a:off x="727969" y="630315"/>
            <a:ext cx="10619480" cy="559737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485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5585E-EA2A-F42F-7C77-6EE547E4E201}"/>
            </a:ext>
          </a:extLst>
        </p:cNvPr>
        <p:cNvGrpSpPr/>
        <p:nvPr/>
      </p:nvGrpSpPr>
      <p:grpSpPr>
        <a:xfrm>
          <a:off x="0" y="0"/>
          <a:ext cx="0" cy="0"/>
          <a:chOff x="0" y="0"/>
          <a:chExt cx="0" cy="0"/>
        </a:xfrm>
      </p:grpSpPr>
      <p:pic>
        <p:nvPicPr>
          <p:cNvPr id="4" name="Grafik 3" descr="Ein Bild, das Electric Blue (Farbe), Reihe, Design enthält.&#10;&#10;Automatisch generierte Beschreibung">
            <a:extLst>
              <a:ext uri="{FF2B5EF4-FFF2-40B4-BE49-F238E27FC236}">
                <a16:creationId xmlns:a16="http://schemas.microsoft.com/office/drawing/2014/main" id="{8BBE07B9-B88A-8C3B-5620-048B8D7556C3}"/>
              </a:ext>
            </a:extLst>
          </p:cNvPr>
          <p:cNvPicPr>
            <a:picLocks noChangeAspect="1"/>
          </p:cNvPicPr>
          <p:nvPr/>
        </p:nvPicPr>
        <p:blipFill rotWithShape="1">
          <a:blip r:embed="rId2">
            <a:extLst>
              <a:ext uri="{28A0092B-C50C-407E-A947-70E740481C1C}">
                <a14:useLocalDpi xmlns:a14="http://schemas.microsoft.com/office/drawing/2010/main" val="0"/>
              </a:ext>
            </a:extLst>
          </a:blip>
          <a:srcRect t="4258" b="5558"/>
          <a:stretch/>
        </p:blipFill>
        <p:spPr>
          <a:xfrm>
            <a:off x="1426343" y="668642"/>
            <a:ext cx="9182472" cy="5520715"/>
          </a:xfrm>
          <a:prstGeom prst="rect">
            <a:avLst/>
          </a:prstGeom>
        </p:spPr>
      </p:pic>
    </p:spTree>
    <p:extLst>
      <p:ext uri="{BB962C8B-B14F-4D97-AF65-F5344CB8AC3E}">
        <p14:creationId xmlns:p14="http://schemas.microsoft.com/office/powerpoint/2010/main" val="77828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0ED8D-9850-8240-227C-4F62FCBA356E}"/>
            </a:ext>
          </a:extLst>
        </p:cNvPr>
        <p:cNvGrpSpPr/>
        <p:nvPr/>
      </p:nvGrpSpPr>
      <p:grpSpPr>
        <a:xfrm>
          <a:off x="0" y="0"/>
          <a:ext cx="0" cy="0"/>
          <a:chOff x="0" y="0"/>
          <a:chExt cx="0" cy="0"/>
        </a:xfrm>
      </p:grpSpPr>
      <p:sp>
        <p:nvSpPr>
          <p:cNvPr id="8" name="Rechteck 7">
            <a:extLst>
              <a:ext uri="{FF2B5EF4-FFF2-40B4-BE49-F238E27FC236}">
                <a16:creationId xmlns:a16="http://schemas.microsoft.com/office/drawing/2014/main" id="{A0D80F2C-4BCE-4150-920A-677E618BACDE}"/>
              </a:ext>
            </a:extLst>
          </p:cNvPr>
          <p:cNvSpPr/>
          <p:nvPr/>
        </p:nvSpPr>
        <p:spPr>
          <a:xfrm>
            <a:off x="923278" y="568171"/>
            <a:ext cx="10253708" cy="569946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6CB7EAB-4AFB-6F9B-CDEC-A31E512FD0DB}"/>
              </a:ext>
            </a:extLst>
          </p:cNvPr>
          <p:cNvSpPr>
            <a:spLocks noGrp="1"/>
          </p:cNvSpPr>
          <p:nvPr>
            <p:ph type="title"/>
          </p:nvPr>
        </p:nvSpPr>
        <p:spPr>
          <a:xfrm>
            <a:off x="1977091" y="1150016"/>
            <a:ext cx="4852413" cy="4350058"/>
          </a:xfrm>
        </p:spPr>
        <p:txBody>
          <a:bodyPr/>
          <a:lstStyle/>
          <a:p>
            <a:r>
              <a:rPr lang="de-DE" sz="2400" dirty="0"/>
              <a:t>Im Folgenden sehen Sie einen kurzen Film zur Wehr- und Dienstpflicht in Schweden und Deutschland.</a:t>
            </a:r>
            <a:br>
              <a:rPr lang="de-DE" sz="2400" dirty="0"/>
            </a:br>
            <a:br>
              <a:rPr lang="de-DE" sz="2400" dirty="0"/>
            </a:br>
            <a:r>
              <a:rPr lang="de-DE" sz="2400" dirty="0"/>
              <a:t>Notieren Sie sich in Stichpunkten Antworten auf die folgenden Fragen:</a:t>
            </a:r>
            <a:br>
              <a:rPr lang="de-DE" sz="2400" dirty="0"/>
            </a:br>
            <a:br>
              <a:rPr lang="de-DE" sz="2400" dirty="0"/>
            </a:br>
            <a:r>
              <a:rPr lang="de-DE" sz="2400" dirty="0"/>
              <a:t>1. Welche Form der Wehrpflicht gibt es in Schweden?</a:t>
            </a:r>
            <a:br>
              <a:rPr lang="de-DE" sz="2400" dirty="0"/>
            </a:br>
            <a:r>
              <a:rPr lang="de-DE" sz="2400" dirty="0"/>
              <a:t>2. Welche zwei Alternativen werden in Deutschland diskutiert?</a:t>
            </a:r>
          </a:p>
        </p:txBody>
      </p:sp>
      <p:pic>
        <p:nvPicPr>
          <p:cNvPr id="5" name="Grafik 4">
            <a:extLst>
              <a:ext uri="{FF2B5EF4-FFF2-40B4-BE49-F238E27FC236}">
                <a16:creationId xmlns:a16="http://schemas.microsoft.com/office/drawing/2014/main" id="{295D44B4-0F1B-4201-91D0-ECEBACCB445C}"/>
              </a:ext>
            </a:extLst>
          </p:cNvPr>
          <p:cNvPicPr>
            <a:picLocks noChangeAspect="1"/>
          </p:cNvPicPr>
          <p:nvPr/>
        </p:nvPicPr>
        <p:blipFill>
          <a:blip r:embed="rId3" cstate="print">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608834" y="508961"/>
            <a:ext cx="1282110" cy="1282110"/>
          </a:xfrm>
          <a:prstGeom prst="rect">
            <a:avLst/>
          </a:prstGeom>
        </p:spPr>
      </p:pic>
      <p:pic>
        <p:nvPicPr>
          <p:cNvPr id="7" name="Grafik 6">
            <a:hlinkClick r:id="rId4"/>
            <a:extLst>
              <a:ext uri="{FF2B5EF4-FFF2-40B4-BE49-F238E27FC236}">
                <a16:creationId xmlns:a16="http://schemas.microsoft.com/office/drawing/2014/main" id="{75871B80-D4F7-43C5-BBE9-B656F0E9EB80}"/>
              </a:ext>
            </a:extLst>
          </p:cNvPr>
          <p:cNvPicPr>
            <a:picLocks noChangeAspect="1"/>
          </p:cNvPicPr>
          <p:nvPr/>
        </p:nvPicPr>
        <p:blipFill>
          <a:blip r:embed="rId5" cstate="print">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6986726" y="1496787"/>
            <a:ext cx="3864426" cy="3864426"/>
          </a:xfrm>
          <a:prstGeom prst="rect">
            <a:avLst/>
          </a:prstGeom>
        </p:spPr>
      </p:pic>
    </p:spTree>
    <p:extLst>
      <p:ext uri="{BB962C8B-B14F-4D97-AF65-F5344CB8AC3E}">
        <p14:creationId xmlns:p14="http://schemas.microsoft.com/office/powerpoint/2010/main" val="154100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D5F30C7-E071-1B0B-51AF-3D5BB924BAA4}"/>
              </a:ext>
            </a:extLst>
          </p:cNvPr>
          <p:cNvSpPr txBox="1"/>
          <p:nvPr/>
        </p:nvSpPr>
        <p:spPr>
          <a:xfrm>
            <a:off x="692148" y="3198666"/>
            <a:ext cx="2477180" cy="1384995"/>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Wehrdienst für alle für ein Jahr?</a:t>
            </a:r>
          </a:p>
        </p:txBody>
      </p:sp>
      <p:sp>
        <p:nvSpPr>
          <p:cNvPr id="6" name="Textfeld 5">
            <a:extLst>
              <a:ext uri="{FF2B5EF4-FFF2-40B4-BE49-F238E27FC236}">
                <a16:creationId xmlns:a16="http://schemas.microsoft.com/office/drawing/2014/main" id="{74EA824C-9775-5290-FCA2-3ED4F055DEEE}"/>
              </a:ext>
            </a:extLst>
          </p:cNvPr>
          <p:cNvSpPr txBox="1"/>
          <p:nvPr/>
        </p:nvSpPr>
        <p:spPr>
          <a:xfrm>
            <a:off x="8793311" y="3215892"/>
            <a:ext cx="2477180" cy="1384995"/>
          </a:xfrm>
          <a:prstGeom prst="rect">
            <a:avLst/>
          </a:prstGeom>
          <a:noFill/>
        </p:spPr>
        <p:txBody>
          <a:bodyPr wrap="square" rtlCol="0">
            <a:spAutoFit/>
          </a:bodyPr>
          <a:lstStyle/>
          <a:p>
            <a:pPr algn="r"/>
            <a:r>
              <a:rPr lang="de-DE" sz="2800" dirty="0">
                <a:latin typeface="Arial" panose="020B0604020202020204" pitchFamily="34" charset="0"/>
                <a:cs typeface="Arial" panose="020B0604020202020204" pitchFamily="34" charset="0"/>
              </a:rPr>
              <a:t>Dienstpflicht für alle für ein Jahr?</a:t>
            </a:r>
          </a:p>
        </p:txBody>
      </p:sp>
      <p:sp>
        <p:nvSpPr>
          <p:cNvPr id="9" name="Pfeil: nach links und rechts 8">
            <a:extLst>
              <a:ext uri="{FF2B5EF4-FFF2-40B4-BE49-F238E27FC236}">
                <a16:creationId xmlns:a16="http://schemas.microsoft.com/office/drawing/2014/main" id="{85DFD8AD-F2ED-4BEE-8855-DE3A1EFC4F45}"/>
              </a:ext>
            </a:extLst>
          </p:cNvPr>
          <p:cNvSpPr/>
          <p:nvPr/>
        </p:nvSpPr>
        <p:spPr>
          <a:xfrm>
            <a:off x="1590665" y="1939592"/>
            <a:ext cx="8538280" cy="1027245"/>
          </a:xfrm>
          <a:prstGeom prst="leftRightArrow">
            <a:avLst>
              <a:gd name="adj1" fmla="val 55622"/>
              <a:gd name="adj2" fmla="val 50000"/>
            </a:avLst>
          </a:prstGeom>
          <a:solidFill>
            <a:srgbClr val="662483"/>
          </a:solidFill>
          <a:ln>
            <a:solidFill>
              <a:srgbClr val="66248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10" name="Grafik 9" descr="Schuhabdrücke mit einfarbiger Füllung">
            <a:extLst>
              <a:ext uri="{FF2B5EF4-FFF2-40B4-BE49-F238E27FC236}">
                <a16:creationId xmlns:a16="http://schemas.microsoft.com/office/drawing/2014/main" id="{FC3D29B9-3EF1-45CB-A527-CA4A3F1DA6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007167" y="2234350"/>
            <a:ext cx="457200" cy="457200"/>
          </a:xfrm>
          <a:prstGeom prst="rect">
            <a:avLst/>
          </a:prstGeom>
        </p:spPr>
      </p:pic>
      <p:pic>
        <p:nvPicPr>
          <p:cNvPr id="11" name="Grafik 10" descr="Schuhabdrücke mit einfarbiger Füllung">
            <a:extLst>
              <a:ext uri="{FF2B5EF4-FFF2-40B4-BE49-F238E27FC236}">
                <a16:creationId xmlns:a16="http://schemas.microsoft.com/office/drawing/2014/main" id="{DE0E0EFD-9C75-4E3C-916B-AB542EFCA4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730135" y="2234351"/>
            <a:ext cx="457200" cy="457200"/>
          </a:xfrm>
          <a:prstGeom prst="rect">
            <a:avLst/>
          </a:prstGeom>
        </p:spPr>
      </p:pic>
      <p:pic>
        <p:nvPicPr>
          <p:cNvPr id="12" name="Grafik 11" descr="Schuhabdrücke mit einfarbiger Füllung">
            <a:extLst>
              <a:ext uri="{FF2B5EF4-FFF2-40B4-BE49-F238E27FC236}">
                <a16:creationId xmlns:a16="http://schemas.microsoft.com/office/drawing/2014/main" id="{D6500C26-0A60-4F5D-ADAC-CF93A97FDD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387127" y="2234350"/>
            <a:ext cx="457200" cy="457200"/>
          </a:xfrm>
          <a:prstGeom prst="rect">
            <a:avLst/>
          </a:prstGeom>
        </p:spPr>
      </p:pic>
      <p:pic>
        <p:nvPicPr>
          <p:cNvPr id="13" name="Grafik 12" descr="Schuhabdrücke mit einfarbiger Füllung">
            <a:extLst>
              <a:ext uri="{FF2B5EF4-FFF2-40B4-BE49-F238E27FC236}">
                <a16:creationId xmlns:a16="http://schemas.microsoft.com/office/drawing/2014/main" id="{9D7C9D04-B6CA-4210-8313-7F32EDAFDB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9069384" y="2234350"/>
            <a:ext cx="457200" cy="457200"/>
          </a:xfrm>
          <a:prstGeom prst="rect">
            <a:avLst/>
          </a:prstGeom>
        </p:spPr>
      </p:pic>
      <p:pic>
        <p:nvPicPr>
          <p:cNvPr id="14" name="Grafik 13" descr="Schuhabdrücke mit einfarbiger Füllung">
            <a:extLst>
              <a:ext uri="{FF2B5EF4-FFF2-40B4-BE49-F238E27FC236}">
                <a16:creationId xmlns:a16="http://schemas.microsoft.com/office/drawing/2014/main" id="{E91E0AAE-F1BA-42B2-A513-EE5453500D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246584" y="2233113"/>
            <a:ext cx="457200" cy="457200"/>
          </a:xfrm>
          <a:prstGeom prst="rect">
            <a:avLst/>
          </a:prstGeom>
        </p:spPr>
      </p:pic>
      <p:pic>
        <p:nvPicPr>
          <p:cNvPr id="15" name="Grafik 14" descr="Schuhabdrücke mit einfarbiger Füllung">
            <a:extLst>
              <a:ext uri="{FF2B5EF4-FFF2-40B4-BE49-F238E27FC236}">
                <a16:creationId xmlns:a16="http://schemas.microsoft.com/office/drawing/2014/main" id="{3730B42B-BAFB-4CA3-A3E1-54190F546C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866388" y="2233113"/>
            <a:ext cx="457200" cy="457200"/>
          </a:xfrm>
          <a:prstGeom prst="rect">
            <a:avLst/>
          </a:prstGeom>
        </p:spPr>
      </p:pic>
      <p:pic>
        <p:nvPicPr>
          <p:cNvPr id="16" name="Grafik 15" descr="Schuhabdrücke mit einfarbiger Füllung">
            <a:extLst>
              <a:ext uri="{FF2B5EF4-FFF2-40B4-BE49-F238E27FC236}">
                <a16:creationId xmlns:a16="http://schemas.microsoft.com/office/drawing/2014/main" id="{F5ED0FAA-D958-405F-901C-00154D2E0B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3493236" y="2233112"/>
            <a:ext cx="457200" cy="457200"/>
          </a:xfrm>
          <a:prstGeom prst="rect">
            <a:avLst/>
          </a:prstGeom>
        </p:spPr>
      </p:pic>
      <p:pic>
        <p:nvPicPr>
          <p:cNvPr id="17" name="Grafik 16" descr="Schuhabdrücke mit einfarbiger Füllung">
            <a:extLst>
              <a:ext uri="{FF2B5EF4-FFF2-40B4-BE49-F238E27FC236}">
                <a16:creationId xmlns:a16="http://schemas.microsoft.com/office/drawing/2014/main" id="{70D57F7E-F861-4819-802B-47E77DA732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145349" y="2233112"/>
            <a:ext cx="457200" cy="457200"/>
          </a:xfrm>
          <a:prstGeom prst="rect">
            <a:avLst/>
          </a:prstGeom>
        </p:spPr>
      </p:pic>
      <p:pic>
        <p:nvPicPr>
          <p:cNvPr id="18" name="Grafik 17" descr="Schuhabdrücke mit einfarbiger Füllung">
            <a:extLst>
              <a:ext uri="{FF2B5EF4-FFF2-40B4-BE49-F238E27FC236}">
                <a16:creationId xmlns:a16="http://schemas.microsoft.com/office/drawing/2014/main" id="{A33ACB91-83D8-4E7C-B987-FF02CCF158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22048" y="2225922"/>
            <a:ext cx="457200" cy="457200"/>
          </a:xfrm>
          <a:prstGeom prst="rect">
            <a:avLst/>
          </a:prstGeom>
        </p:spPr>
      </p:pic>
      <p:pic>
        <p:nvPicPr>
          <p:cNvPr id="19" name="Grafik 18" descr="Schuhabdrücke mit einfarbiger Füllung">
            <a:extLst>
              <a:ext uri="{FF2B5EF4-FFF2-40B4-BE49-F238E27FC236}">
                <a16:creationId xmlns:a16="http://schemas.microsoft.com/office/drawing/2014/main" id="{84613D46-08CB-4E8C-B7C5-FF9092FA96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959556" y="2233112"/>
            <a:ext cx="457200" cy="457200"/>
          </a:xfrm>
          <a:prstGeom prst="rect">
            <a:avLst/>
          </a:prstGeom>
        </p:spPr>
      </p:pic>
      <p:pic>
        <p:nvPicPr>
          <p:cNvPr id="20" name="Grafik 19" descr="Schuhabdrücke mit einfarbiger Füllung">
            <a:extLst>
              <a:ext uri="{FF2B5EF4-FFF2-40B4-BE49-F238E27FC236}">
                <a16:creationId xmlns:a16="http://schemas.microsoft.com/office/drawing/2014/main" id="{10AD977E-28A4-4655-81DE-016CD48FB4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0478702" y="2201906"/>
            <a:ext cx="457200" cy="457200"/>
          </a:xfrm>
          <a:prstGeom prst="rect">
            <a:avLst/>
          </a:prstGeom>
        </p:spPr>
      </p:pic>
      <p:sp>
        <p:nvSpPr>
          <p:cNvPr id="21" name="Textfeld 20">
            <a:extLst>
              <a:ext uri="{FF2B5EF4-FFF2-40B4-BE49-F238E27FC236}">
                <a16:creationId xmlns:a16="http://schemas.microsoft.com/office/drawing/2014/main" id="{87E071C7-DD59-489B-A394-B1F8452DEF3C}"/>
              </a:ext>
            </a:extLst>
          </p:cNvPr>
          <p:cNvSpPr txBox="1"/>
          <p:nvPr/>
        </p:nvSpPr>
        <p:spPr>
          <a:xfrm>
            <a:off x="3493233" y="617526"/>
            <a:ext cx="4762999" cy="646331"/>
          </a:xfrm>
          <a:prstGeom prst="rect">
            <a:avLst/>
          </a:prstGeom>
          <a:noFill/>
        </p:spPr>
        <p:txBody>
          <a:bodyPr wrap="square" rtlCol="0">
            <a:spAutoFit/>
          </a:bodyPr>
          <a:lstStyle/>
          <a:p>
            <a:pPr algn="ctr"/>
            <a:r>
              <a:rPr lang="de-DE" sz="3600" b="1" dirty="0">
                <a:latin typeface="Arial" panose="020B0604020202020204" pitchFamily="34" charset="0"/>
                <a:cs typeface="Arial" panose="020B0604020202020204" pitchFamily="34" charset="0"/>
              </a:rPr>
              <a:t>Positionslinie</a:t>
            </a:r>
          </a:p>
        </p:txBody>
      </p:sp>
    </p:spTree>
    <p:extLst>
      <p:ext uri="{BB962C8B-B14F-4D97-AF65-F5344CB8AC3E}">
        <p14:creationId xmlns:p14="http://schemas.microsoft.com/office/powerpoint/2010/main" val="250174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Bildquellen</a:t>
            </a:r>
            <a:endParaRPr dirty="0"/>
          </a:p>
        </p:txBody>
      </p:sp>
      <p:sp>
        <p:nvSpPr>
          <p:cNvPr id="4" name="Textfeld 3"/>
          <p:cNvSpPr txBox="1"/>
          <p:nvPr/>
        </p:nvSpPr>
        <p:spPr bwMode="auto">
          <a:xfrm>
            <a:off x="838200" y="1046097"/>
            <a:ext cx="10219441" cy="1015663"/>
          </a:xfrm>
          <a:prstGeom prst="rect">
            <a:avLst/>
          </a:prstGeom>
          <a:noFill/>
        </p:spPr>
        <p:txBody>
          <a:bodyPr wrap="square" rtlCol="0">
            <a:spAutoFit/>
          </a:bodyPr>
          <a:lstStyle/>
          <a:p>
            <a:pPr>
              <a:defRPr/>
            </a:pPr>
            <a:r>
              <a:rPr lang="de-DE" sz="1400" dirty="0">
                <a:latin typeface="Arial"/>
                <a:cs typeface="Arial"/>
              </a:rPr>
              <a:t>Folie 2 Moritz </a:t>
            </a:r>
            <a:r>
              <a:rPr lang="de-DE" sz="1400" dirty="0" err="1">
                <a:latin typeface="Arial"/>
                <a:cs typeface="Arial"/>
              </a:rPr>
              <a:t>Wickendorf</a:t>
            </a:r>
            <a:r>
              <a:rPr lang="de-DE" sz="1400" dirty="0">
                <a:latin typeface="Arial"/>
                <a:cs typeface="Arial"/>
              </a:rPr>
              <a:t>/G. </a:t>
            </a:r>
            <a:r>
              <a:rPr lang="de-DE" sz="1400" dirty="0" err="1">
                <a:latin typeface="Arial"/>
                <a:cs typeface="Arial"/>
              </a:rPr>
              <a:t>Czekalla</a:t>
            </a:r>
            <a:r>
              <a:rPr lang="de-DE" sz="1400" dirty="0">
                <a:latin typeface="Arial"/>
                <a:cs typeface="Arial"/>
              </a:rPr>
              <a:t> Bundeswehr Reichstag Dem Deutschen Volke, </a:t>
            </a:r>
            <a:r>
              <a:rPr lang="de-DE" sz="1400" dirty="0">
                <a:latin typeface="Arial"/>
                <a:cs typeface="Arial"/>
                <a:hlinkClick r:id="rId3"/>
              </a:rPr>
              <a:t>CC BY 3.0</a:t>
            </a:r>
            <a:r>
              <a:rPr lang="de-DE" sz="1400" dirty="0">
                <a:latin typeface="Arial"/>
                <a:cs typeface="Arial"/>
              </a:rPr>
              <a:t>, 28.12.2024</a:t>
            </a:r>
          </a:p>
          <a:p>
            <a:pPr>
              <a:defRPr/>
            </a:pPr>
            <a:r>
              <a:rPr lang="de-DE" sz="1400" dirty="0">
                <a:latin typeface="Arial" panose="020B0604020202020204" pitchFamily="34" charset="0"/>
                <a:cs typeface="Arial" panose="020B0604020202020204" pitchFamily="34" charset="0"/>
              </a:rPr>
              <a:t>Folie 4 </a:t>
            </a:r>
            <a:r>
              <a:rPr lang="de-DE" sz="1400" dirty="0" err="1">
                <a:latin typeface="Arial" panose="020B0604020202020204" pitchFamily="34" charset="0"/>
                <a:cs typeface="Arial" panose="020B0604020202020204" pitchFamily="34" charset="0"/>
              </a:rPr>
              <a:t>Jurta</a:t>
            </a:r>
            <a:r>
              <a:rPr lang="de-DE" sz="1400" dirty="0">
                <a:latin typeface="Arial" panose="020B0604020202020204" pitchFamily="34" charset="0"/>
                <a:cs typeface="Arial" panose="020B0604020202020204" pitchFamily="34" charset="0"/>
              </a:rPr>
              <a:t>, CC0, via Wikimedia Commons, </a:t>
            </a:r>
            <a:r>
              <a:rPr lang="en-US" sz="1400" dirty="0">
                <a:latin typeface="Arial" panose="020B0604020202020204" pitchFamily="34" charset="0"/>
                <a:cs typeface="Arial" panose="020B0604020202020204" pitchFamily="34" charset="0"/>
              </a:rPr>
              <a:t>Flag of NATO and </a:t>
            </a:r>
            <a:r>
              <a:rPr lang="en-US" sz="1400" dirty="0" err="1">
                <a:latin typeface="Arial" panose="020B0604020202020204" pitchFamily="34" charset="0"/>
                <a:cs typeface="Arial" panose="020B0604020202020204" pitchFamily="34" charset="0"/>
              </a:rPr>
              <a:t>Ukraine.svg</a:t>
            </a:r>
            <a:r>
              <a:rPr lang="en-US" sz="1400" dirty="0">
                <a:latin typeface="Arial" panose="020B0604020202020204" pitchFamily="34" charset="0"/>
                <a:cs typeface="Arial" panose="020B0604020202020204" pitchFamily="34" charset="0"/>
              </a:rPr>
              <a:t> via Wikimedia Commons, </a:t>
            </a:r>
            <a:r>
              <a:rPr lang="en-US" sz="1400" dirty="0">
                <a:latin typeface="Arial" panose="020B0604020202020204" pitchFamily="34" charset="0"/>
                <a:cs typeface="Arial" panose="020B0604020202020204" pitchFamily="34" charset="0"/>
                <a:hlinkClick r:id="rId4"/>
              </a:rPr>
              <a:t>CC0 1.0</a:t>
            </a:r>
            <a:r>
              <a:rPr lang="en-US" sz="1400" dirty="0">
                <a:latin typeface="Arial" panose="020B0604020202020204" pitchFamily="34" charset="0"/>
                <a:cs typeface="Arial" panose="020B0604020202020204" pitchFamily="34" charset="0"/>
              </a:rPr>
              <a:t>, 28.12.2024</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5 Stift </a:t>
            </a:r>
            <a:r>
              <a:rPr lang="de-DE" sz="1400" dirty="0" err="1">
                <a:latin typeface="Arial" panose="020B0604020202020204" pitchFamily="34" charset="0"/>
                <a:cs typeface="Arial" panose="020B0604020202020204" pitchFamily="34" charset="0"/>
              </a:rPr>
              <a:t>public</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domain</a:t>
            </a:r>
            <a:r>
              <a:rPr lang="de-DE" sz="1400" dirty="0">
                <a:latin typeface="Arial" panose="020B0604020202020204" pitchFamily="34" charset="0"/>
                <a:cs typeface="Arial" panose="020B0604020202020204" pitchFamily="34" charset="0"/>
              </a:rPr>
              <a:t>, Bild Mediendatei ©istockphoto.com/iStock-953100514</a:t>
            </a:r>
            <a:endParaRPr lang="de-DE" sz="1400" dirty="0">
              <a:latin typeface="Arial"/>
              <a:cs typeface="Arial"/>
            </a:endParaRPr>
          </a:p>
          <a:p>
            <a:pPr>
              <a:defRPr/>
            </a:pPr>
            <a:endParaRPr dirty="0"/>
          </a:p>
        </p:txBody>
      </p:sp>
      <p:sp>
        <p:nvSpPr>
          <p:cNvPr id="5" name="Titel 1"/>
          <p:cNvSpPr txBox="1"/>
          <p:nvPr/>
        </p:nvSpPr>
        <p:spPr bwMode="auto">
          <a:xfrm>
            <a:off x="838200" y="4412756"/>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254</Words>
  <Application>Microsoft Office PowerPoint</Application>
  <DocSecurity>0</DocSecurity>
  <PresentationFormat>Breitbild</PresentationFormat>
  <Paragraphs>16</Paragraphs>
  <Slides>8</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PowerPoint-Präsentation</vt:lpstr>
      <vt:lpstr> Wehrpflicht oder Dienstpflicht? (Art. 12a GG)</vt:lpstr>
      <vt:lpstr>Auszug aus Artikel 12a des Grundgesetzes: (1) Männer können vom vollendeten achtzehnten Lebensjahr an zum Dienst in den Streitkräften, im Bundesgrenzschutz oder in einem Zivilschutzverband verpflichtet werden. (2) Wer aus Gewissensgründen den Kriegsdienst mit der Waffe verweigert, kann zu einem Ersatzdienst verpflichtet werden. Die Dauer des Ersatzdienstes darf die Dauer des Wehrdienstes nicht übersteigen. (…)</vt:lpstr>
      <vt:lpstr>PowerPoint-Präsentation</vt:lpstr>
      <vt:lpstr>Im Folgenden sehen Sie einen kurzen Film zur Wehr- und Dienstpflicht in Schweden und Deutschland.  Notieren Sie sich in Stichpunkten Antworten auf die folgenden Fragen:  1. Welche Form der Wehrpflicht gibt es in Schweden? 2. Welche zwei Alternativen werden in Deutschland diskutiert?</vt:lpstr>
      <vt:lpstr>PowerPoint-Präsentation</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17</cp:revision>
  <dcterms:created xsi:type="dcterms:W3CDTF">2024-06-12T15:52:19Z</dcterms:created>
  <dcterms:modified xsi:type="dcterms:W3CDTF">2024-12-28T14:24:51Z</dcterms:modified>
  <cp:category/>
  <dc:identifier/>
  <cp:contentStatus/>
  <dc:language/>
  <cp:version/>
</cp:coreProperties>
</file>