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5" r:id="rId3"/>
    <p:sldId id="290" r:id="rId4"/>
    <p:sldId id="295" r:id="rId5"/>
    <p:sldId id="291" r:id="rId6"/>
    <p:sldId id="294" r:id="rId7"/>
    <p:sldId id="273" r:id="rId8"/>
    <p:sldId id="274"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781" autoAdjust="0"/>
  </p:normalViewPr>
  <p:slideViewPr>
    <p:cSldViewPr snapToGrid="0">
      <p:cViewPr varScale="1">
        <p:scale>
          <a:sx n="57" d="100"/>
          <a:sy n="57" d="100"/>
        </p:scale>
        <p:origin x="98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D3767-9267-460A-A532-70016EBDDA6B}" type="datetimeFigureOut">
              <a:rPr lang="de-DE" smtClean="0"/>
              <a:t>19.11.2025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4B043-3AA4-4E65-88C8-56E20D16080B}" type="slidenum">
              <a:rPr lang="de-DE" smtClean="0"/>
              <a:t>‹Nr.›</a:t>
            </a:fld>
            <a:endParaRPr lang="de-DE"/>
          </a:p>
        </p:txBody>
      </p:sp>
    </p:spTree>
    <p:extLst>
      <p:ext uri="{BB962C8B-B14F-4D97-AF65-F5344CB8AC3E}">
        <p14:creationId xmlns:p14="http://schemas.microsoft.com/office/powerpoint/2010/main" val="2157317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5000"/>
              </a:lnSpc>
              <a:spcAft>
                <a:spcPts val="1000"/>
              </a:spcAft>
            </a:pPr>
            <a:r>
              <a:rPr lang="de-DE" sz="1800" b="0" dirty="0">
                <a:effectLst/>
                <a:latin typeface="Arial" panose="020B0604020202020204" pitchFamily="34" charset="0"/>
                <a:ea typeface="Calibri" panose="020F0502020204030204" pitchFamily="34" charset="0"/>
                <a:cs typeface="Times New Roman" panose="02020603050405020304" pitchFamily="18" charset="0"/>
              </a:rPr>
              <a:t>Hausdurchsuchungen stehen grundsätzlich unter „Richtervorbehalt“: die Polizei braucht </a:t>
            </a:r>
            <a:r>
              <a:rPr lang="de-DE" sz="1800" dirty="0">
                <a:effectLst/>
                <a:latin typeface="Arial" panose="020B0604020202020204" pitchFamily="34" charset="0"/>
                <a:ea typeface="Calibri" panose="020F0502020204030204" pitchFamily="34" charset="0"/>
                <a:cs typeface="Times New Roman" panose="02020603050405020304" pitchFamily="18" charset="0"/>
              </a:rPr>
              <a:t>einen richterlichen Durchsuchungsbeschluss. </a:t>
            </a:r>
          </a:p>
          <a:p>
            <a:r>
              <a:rPr lang="de-DE" sz="1800" dirty="0">
                <a:effectLst/>
                <a:latin typeface="Arial" panose="020B0604020202020204" pitchFamily="34" charset="0"/>
                <a:ea typeface="Calibri" panose="020F0502020204030204" pitchFamily="34" charset="0"/>
                <a:cs typeface="Times New Roman" panose="02020603050405020304" pitchFamily="18" charset="0"/>
              </a:rPr>
              <a:t>Hier kann auch thematisiert werden, dass, wenn die Polizei „Gefahr in Verzuge“ (= Gefahr bei Verzögerung) feststellt, sie sich Zutritt zu Wohnung auch ohne richterlichen Beschluss verschaffen darf, dies könnte bspw. ein Brand sein oder wenn die Gefahr bestünde, dass ein Beweismittel sonst verschwände (siehe Begriffserklärungen).</a:t>
            </a:r>
            <a:endParaRPr lang="de-DE" dirty="0"/>
          </a:p>
        </p:txBody>
      </p:sp>
      <p:sp>
        <p:nvSpPr>
          <p:cNvPr id="4" name="Foliennummernplatzhalter 3"/>
          <p:cNvSpPr>
            <a:spLocks noGrp="1"/>
          </p:cNvSpPr>
          <p:nvPr>
            <p:ph type="sldNum" sz="quarter" idx="5"/>
          </p:nvPr>
        </p:nvSpPr>
        <p:spPr/>
        <p:txBody>
          <a:bodyPr/>
          <a:lstStyle/>
          <a:p>
            <a:fld id="{3D94B043-3AA4-4E65-88C8-56E20D16080B}" type="slidenum">
              <a:rPr lang="de-DE" smtClean="0"/>
              <a:t>3</a:t>
            </a:fld>
            <a:endParaRPr lang="de-DE"/>
          </a:p>
        </p:txBody>
      </p:sp>
    </p:spTree>
    <p:extLst>
      <p:ext uri="{BB962C8B-B14F-4D97-AF65-F5344CB8AC3E}">
        <p14:creationId xmlns:p14="http://schemas.microsoft.com/office/powerpoint/2010/main" val="201282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5000"/>
              </a:lnSpc>
              <a:spcAft>
                <a:spcPts val="10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Mögliche Antworten der </a:t>
            </a:r>
            <a:r>
              <a:rPr lang="de-DE" sz="1800" dirty="0" err="1">
                <a:effectLst/>
                <a:latin typeface="Arial" panose="020B0604020202020204" pitchFamily="34" charset="0"/>
                <a:ea typeface="Calibri" panose="020F0502020204030204" pitchFamily="34" charset="0"/>
                <a:cs typeface="Times New Roman" panose="02020603050405020304" pitchFamily="18" charset="0"/>
              </a:rPr>
              <a:t>SuS</a:t>
            </a:r>
            <a:r>
              <a:rPr lang="de-DE" sz="1800" dirty="0">
                <a:effectLst/>
                <a:latin typeface="Arial" panose="020B0604020202020204" pitchFamily="34" charset="0"/>
                <a:ea typeface="Calibri" panose="020F0502020204030204" pitchFamily="34" charset="0"/>
                <a:cs typeface="Times New Roman" panose="02020603050405020304" pitchFamily="18" charset="0"/>
              </a:rPr>
              <a:t>:</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cs typeface="Times New Roman" panose="02020603050405020304" pitchFamily="18" charset="0"/>
              </a:rPr>
              <a:t>„1949 hatte man die Erfahrung der NS-Diktatur und war dem Staat gegenüber misstrauisch und wollte sich vielleicht vor neuen Diktaturen schützen.“</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cs typeface="Times New Roman" panose="02020603050405020304" pitchFamily="18" charset="0"/>
              </a:rPr>
              <a:t>„Die NS-Diktatur ist mit den Leuten umgegangen, wie sie wollte. Das wollte man verhindern und die Menschen in ihrem Heim schützen.“</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cs typeface="Times New Roman" panose="02020603050405020304" pitchFamily="18" charset="0"/>
              </a:rPr>
              <a:t>„Der Schutz der Wohnung schafft ein Gefühl von Sicherheit und Geborgenheit. Sonst müsste man ständig Angst haben, das passt nicht zur Demokratie.“</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cs typeface="Times New Roman" panose="02020603050405020304" pitchFamily="18" charset="0"/>
              </a:rPr>
              <a:t>„Die Menschen sollen sich in ihrer Wohnung frei entfalten können und frei diskutieren können, Art. 13 sichert dies ab.“</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cs typeface="Times New Roman" panose="02020603050405020304" pitchFamily="18" charset="0"/>
              </a:rPr>
              <a:t>„Auch die Polizei ist nicht unfehlbar. Hiermit schützt man die Bürgerinnen und Bürger.“</a:t>
            </a:r>
          </a:p>
          <a:p>
            <a:pPr marL="342900" lvl="0" indent="-342900" algn="just">
              <a:lnSpc>
                <a:spcPct val="115000"/>
              </a:lnSpc>
              <a:spcAft>
                <a:spcPts val="1000"/>
              </a:spcAft>
              <a:buFont typeface="Symbol" panose="05050102010706020507" pitchFamily="18" charset="2"/>
              <a:buChar char=""/>
            </a:pPr>
            <a:r>
              <a:rPr lang="de-DE" sz="1800" dirty="0">
                <a:effectLst/>
                <a:latin typeface="Arial" panose="020B0604020202020204" pitchFamily="34" charset="0"/>
                <a:ea typeface="Calibri" panose="020F0502020204030204" pitchFamily="34" charset="0"/>
                <a:cs typeface="Times New Roman" panose="02020603050405020304" pitchFamily="18" charset="0"/>
              </a:rPr>
              <a:t>„Ein Merkmal der Demokratie ist die Rechtsstaatlichkeit. Dass es erst einen richterlichen Beschluss geben muss, bevor die Polizei in die Wohnung darf, ist ein Zeichen von Rechtsstaatlichkeit.“</a:t>
            </a:r>
          </a:p>
          <a:p>
            <a:pPr marL="342900" marR="0" lvl="0" indent="-342900" algn="just"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de-DE" sz="1800" b="0" dirty="0">
                <a:effectLst/>
                <a:latin typeface="Arial" panose="020B0604020202020204" pitchFamily="34" charset="0"/>
                <a:ea typeface="Calibri" panose="020F0502020204030204" pitchFamily="34" charset="0"/>
                <a:cs typeface="Times New Roman" panose="02020603050405020304" pitchFamily="18" charset="0"/>
              </a:rPr>
              <a:t>„Im Richtervorbehalt sieht man ein Merkmal der Gewaltenteilung: Die Judikative (Gerichte) kontrolliert hier die Exekutive (Polizei).“</a:t>
            </a:r>
          </a:p>
          <a:p>
            <a:endParaRPr lang="de-DE" dirty="0"/>
          </a:p>
        </p:txBody>
      </p:sp>
      <p:sp>
        <p:nvSpPr>
          <p:cNvPr id="4" name="Foliennummernplatzhalter 3"/>
          <p:cNvSpPr>
            <a:spLocks noGrp="1"/>
          </p:cNvSpPr>
          <p:nvPr>
            <p:ph type="sldNum" sz="quarter" idx="5"/>
          </p:nvPr>
        </p:nvSpPr>
        <p:spPr/>
        <p:txBody>
          <a:bodyPr/>
          <a:lstStyle/>
          <a:p>
            <a:fld id="{3D94B043-3AA4-4E65-88C8-56E20D16080B}" type="slidenum">
              <a:rPr lang="de-DE" smtClean="0"/>
              <a:t>4</a:t>
            </a:fld>
            <a:endParaRPr lang="de-DE"/>
          </a:p>
        </p:txBody>
      </p:sp>
    </p:spTree>
    <p:extLst>
      <p:ext uri="{BB962C8B-B14F-4D97-AF65-F5344CB8AC3E}">
        <p14:creationId xmlns:p14="http://schemas.microsoft.com/office/powerpoint/2010/main" val="278791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1" i="0" dirty="0">
                <a:solidFill>
                  <a:srgbClr val="424242"/>
                </a:solidFill>
                <a:effectLst/>
                <a:latin typeface="Arial" panose="020B0604020202020204" pitchFamily="34" charset="0"/>
                <a:cs typeface="Arial" panose="020B0604020202020204" pitchFamily="34" charset="0"/>
              </a:rPr>
              <a:t>Pro-Argumente für eine Ausweitung:</a:t>
            </a:r>
          </a:p>
          <a:p>
            <a:pPr marL="171450" indent="-171450" algn="l">
              <a:buFont typeface="Courier New" panose="02070309020205020404" pitchFamily="49" charset="0"/>
              <a:buChar char="o"/>
            </a:pPr>
            <a:r>
              <a:rPr lang="de-DE" b="1" i="0" dirty="0">
                <a:solidFill>
                  <a:srgbClr val="424242"/>
                </a:solidFill>
                <a:effectLst/>
                <a:latin typeface="Arial" panose="020B0604020202020204" pitchFamily="34" charset="0"/>
                <a:cs typeface="Arial" panose="020B0604020202020204" pitchFamily="34" charset="0"/>
              </a:rPr>
              <a:t>Schutz der digitalen Privatsphäre</a:t>
            </a:r>
            <a:r>
              <a:rPr lang="de-DE" b="0" i="0" dirty="0">
                <a:solidFill>
                  <a:srgbClr val="424242"/>
                </a:solidFill>
                <a:effectLst/>
                <a:latin typeface="Arial" panose="020B0604020202020204" pitchFamily="34" charset="0"/>
                <a:cs typeface="Arial" panose="020B0604020202020204" pitchFamily="34" charset="0"/>
              </a:rPr>
              <a:t>: Persönlichkeitsentfaltung findet heute auch in digitalen Räumen statt – sie sind funktional vergleichbar mit physischen Rückzugsorten.</a:t>
            </a:r>
          </a:p>
          <a:p>
            <a:pPr marL="171450" indent="-171450" algn="l">
              <a:buFont typeface="Courier New" panose="02070309020205020404" pitchFamily="49" charset="0"/>
              <a:buChar char="o"/>
            </a:pPr>
            <a:r>
              <a:rPr lang="de-DE" b="1" i="0" dirty="0">
                <a:solidFill>
                  <a:srgbClr val="424242"/>
                </a:solidFill>
                <a:effectLst/>
                <a:latin typeface="Arial" panose="020B0604020202020204" pitchFamily="34" charset="0"/>
                <a:cs typeface="Arial" panose="020B0604020202020204" pitchFamily="34" charset="0"/>
              </a:rPr>
              <a:t>Technologischer Wandel</a:t>
            </a:r>
            <a:r>
              <a:rPr lang="de-DE" b="0" i="0" dirty="0">
                <a:solidFill>
                  <a:srgbClr val="424242"/>
                </a:solidFill>
                <a:effectLst/>
                <a:latin typeface="Arial" panose="020B0604020202020204" pitchFamily="34" charset="0"/>
                <a:cs typeface="Arial" panose="020B0604020202020204" pitchFamily="34" charset="0"/>
              </a:rPr>
              <a:t>: Der Gesetzgeber muss mit der technischen Entwicklung Schritt halten, um Grundrechte wirksam zu schützen.</a:t>
            </a:r>
          </a:p>
          <a:p>
            <a:pPr marL="171450" indent="-171450" algn="l">
              <a:buFont typeface="Courier New" panose="02070309020205020404" pitchFamily="49" charset="0"/>
              <a:buChar char="o"/>
            </a:pPr>
            <a:r>
              <a:rPr lang="de-DE" b="1" i="0" dirty="0">
                <a:solidFill>
                  <a:srgbClr val="424242"/>
                </a:solidFill>
                <a:effectLst/>
                <a:latin typeface="Arial" panose="020B0604020202020204" pitchFamily="34" charset="0"/>
                <a:cs typeface="Arial" panose="020B0604020202020204" pitchFamily="34" charset="0"/>
              </a:rPr>
              <a:t>Verfassungsrechtliche Kohärenz</a:t>
            </a:r>
            <a:r>
              <a:rPr lang="de-DE" b="0" i="0" dirty="0">
                <a:solidFill>
                  <a:srgbClr val="424242"/>
                </a:solidFill>
                <a:effectLst/>
                <a:latin typeface="Arial" panose="020B0604020202020204" pitchFamily="34" charset="0"/>
                <a:cs typeface="Arial" panose="020B0604020202020204" pitchFamily="34" charset="0"/>
              </a:rPr>
              <a:t>: Eine analoge Anwendung könnte durch das allgemeine Persönlichkeitsrecht (Art. 2 Abs. 1 </a:t>
            </a:r>
            <a:r>
              <a:rPr lang="de-DE" b="0" i="0" dirty="0" err="1">
                <a:solidFill>
                  <a:srgbClr val="424242"/>
                </a:solidFill>
                <a:effectLst/>
                <a:latin typeface="Arial" panose="020B0604020202020204" pitchFamily="34" charset="0"/>
                <a:cs typeface="Arial" panose="020B0604020202020204" pitchFamily="34" charset="0"/>
              </a:rPr>
              <a:t>i.V.m</a:t>
            </a:r>
            <a:r>
              <a:rPr lang="de-DE" b="0" i="0" dirty="0">
                <a:solidFill>
                  <a:srgbClr val="424242"/>
                </a:solidFill>
                <a:effectLst/>
                <a:latin typeface="Arial" panose="020B0604020202020204" pitchFamily="34" charset="0"/>
                <a:cs typeface="Arial" panose="020B0604020202020204" pitchFamily="34" charset="0"/>
              </a:rPr>
              <a:t>. Art. 1 GG) gestützt werden </a:t>
            </a:r>
            <a:endParaRPr lang="de-DE" b="1" i="0" u="none" strike="noStrike" dirty="0">
              <a:solidFill>
                <a:srgbClr val="424242"/>
              </a:solidFill>
              <a:effectLst/>
              <a:latin typeface="Arial" panose="020B0604020202020204" pitchFamily="34" charset="0"/>
              <a:cs typeface="Arial" panose="020B0604020202020204" pitchFamily="34" charset="0"/>
            </a:endParaRPr>
          </a:p>
          <a:p>
            <a:pPr marL="171450" indent="-171450" algn="l">
              <a:buFont typeface="Courier New" panose="02070309020205020404" pitchFamily="49" charset="0"/>
              <a:buChar char="o"/>
            </a:pPr>
            <a:endParaRPr lang="de-DE" b="0" i="0" dirty="0">
              <a:solidFill>
                <a:srgbClr val="424242"/>
              </a:solidFill>
              <a:effectLst/>
              <a:latin typeface="Arial" panose="020B0604020202020204" pitchFamily="34" charset="0"/>
              <a:cs typeface="Arial" panose="020B0604020202020204" pitchFamily="34" charset="0"/>
            </a:endParaRPr>
          </a:p>
          <a:p>
            <a:pPr algn="l"/>
            <a:r>
              <a:rPr lang="de-DE" b="1" i="0" dirty="0">
                <a:solidFill>
                  <a:srgbClr val="424242"/>
                </a:solidFill>
                <a:effectLst/>
                <a:latin typeface="Arial" panose="020B0604020202020204" pitchFamily="34" charset="0"/>
                <a:cs typeface="Arial" panose="020B0604020202020204" pitchFamily="34" charset="0"/>
              </a:rPr>
              <a:t>Contra-Argumente gegen eine Ausweitung:</a:t>
            </a:r>
          </a:p>
          <a:p>
            <a:pPr marL="171450" indent="-171450" algn="l">
              <a:buFont typeface="Courier New" panose="02070309020205020404" pitchFamily="49" charset="0"/>
              <a:buChar char="o"/>
            </a:pPr>
            <a:r>
              <a:rPr lang="de-DE" b="1" i="0" dirty="0">
                <a:solidFill>
                  <a:srgbClr val="424242"/>
                </a:solidFill>
                <a:effectLst/>
                <a:latin typeface="Arial" panose="020B0604020202020204" pitchFamily="34" charset="0"/>
                <a:cs typeface="Arial" panose="020B0604020202020204" pitchFamily="34" charset="0"/>
              </a:rPr>
              <a:t>Begriffliche Klarheit</a:t>
            </a:r>
            <a:r>
              <a:rPr lang="de-DE" b="0" i="0" dirty="0">
                <a:solidFill>
                  <a:srgbClr val="424242"/>
                </a:solidFill>
                <a:effectLst/>
                <a:latin typeface="Arial" panose="020B0604020202020204" pitchFamily="34" charset="0"/>
                <a:cs typeface="Arial" panose="020B0604020202020204" pitchFamily="34" charset="0"/>
              </a:rPr>
              <a:t>: Der Begriff „Wohnung“ ist räumlich-physisch definiert – eine Ausweitung könnte zu rechtlicher Unschärfe führen.</a:t>
            </a:r>
          </a:p>
          <a:p>
            <a:pPr marL="171450" indent="-171450" algn="l">
              <a:buFont typeface="Courier New" panose="02070309020205020404" pitchFamily="49" charset="0"/>
              <a:buChar char="o"/>
            </a:pPr>
            <a:r>
              <a:rPr lang="de-DE" b="1" i="0" dirty="0">
                <a:solidFill>
                  <a:srgbClr val="424242"/>
                </a:solidFill>
                <a:effectLst/>
                <a:latin typeface="Arial" panose="020B0604020202020204" pitchFamily="34" charset="0"/>
                <a:cs typeface="Arial" panose="020B0604020202020204" pitchFamily="34" charset="0"/>
              </a:rPr>
              <a:t>Spezialregelungen existieren bereits</a:t>
            </a:r>
            <a:r>
              <a:rPr lang="de-DE" b="0" i="0" dirty="0">
                <a:solidFill>
                  <a:srgbClr val="424242"/>
                </a:solidFill>
                <a:effectLst/>
                <a:latin typeface="Arial" panose="020B0604020202020204" pitchFamily="34" charset="0"/>
                <a:cs typeface="Arial" panose="020B0604020202020204" pitchFamily="34" charset="0"/>
              </a:rPr>
              <a:t>: Digitale Räume werden durch andere Grundrechte geschützt, z. B. Art. 10 GG (Fernmeldegeheimnis) oder Art. 2 GG.</a:t>
            </a:r>
          </a:p>
          <a:p>
            <a:pPr marL="171450" indent="-171450" algn="l">
              <a:buFont typeface="Courier New" panose="02070309020205020404" pitchFamily="49" charset="0"/>
              <a:buChar char="o"/>
            </a:pPr>
            <a:r>
              <a:rPr lang="de-DE" b="1" i="0" dirty="0">
                <a:solidFill>
                  <a:srgbClr val="424242"/>
                </a:solidFill>
                <a:effectLst/>
                <a:latin typeface="Arial" panose="020B0604020202020204" pitchFamily="34" charset="0"/>
                <a:cs typeface="Arial" panose="020B0604020202020204" pitchFamily="34" charset="0"/>
              </a:rPr>
              <a:t>Gefahr der Überdehnung</a:t>
            </a:r>
            <a:r>
              <a:rPr lang="de-DE" b="0" i="0" dirty="0">
                <a:solidFill>
                  <a:srgbClr val="424242"/>
                </a:solidFill>
                <a:effectLst/>
                <a:latin typeface="Arial" panose="020B0604020202020204" pitchFamily="34" charset="0"/>
                <a:cs typeface="Arial" panose="020B0604020202020204" pitchFamily="34" charset="0"/>
              </a:rPr>
              <a:t>: Eine zu weite Auslegung könnte den Schutz verwässern und staatliche Eingriffe unnötig erschweren.</a:t>
            </a:r>
          </a:p>
          <a:p>
            <a:endParaRPr lang="de-DE" dirty="0"/>
          </a:p>
        </p:txBody>
      </p:sp>
      <p:sp>
        <p:nvSpPr>
          <p:cNvPr id="4" name="Foliennummernplatzhalter 3"/>
          <p:cNvSpPr>
            <a:spLocks noGrp="1"/>
          </p:cNvSpPr>
          <p:nvPr>
            <p:ph type="sldNum" sz="quarter" idx="5"/>
          </p:nvPr>
        </p:nvSpPr>
        <p:spPr/>
        <p:txBody>
          <a:bodyPr/>
          <a:lstStyle/>
          <a:p>
            <a:fld id="{3D94B043-3AA4-4E65-88C8-56E20D16080B}" type="slidenum">
              <a:rPr lang="de-DE" smtClean="0"/>
              <a:t>5</a:t>
            </a:fld>
            <a:endParaRPr lang="de-DE"/>
          </a:p>
        </p:txBody>
      </p:sp>
    </p:spTree>
    <p:extLst>
      <p:ext uri="{BB962C8B-B14F-4D97-AF65-F5344CB8AC3E}">
        <p14:creationId xmlns:p14="http://schemas.microsoft.com/office/powerpoint/2010/main" val="399859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1" i="0" dirty="0">
                <a:solidFill>
                  <a:srgbClr val="424242"/>
                </a:solidFill>
                <a:effectLst/>
                <a:latin typeface="Arial" panose="020B0604020202020204" pitchFamily="34" charset="0"/>
                <a:cs typeface="Arial" panose="020B0604020202020204" pitchFamily="34" charset="0"/>
              </a:rPr>
              <a:t>Pro-Argumente für den Richtervorbehalt:</a:t>
            </a:r>
          </a:p>
          <a:p>
            <a:pPr marL="171450" indent="-171450" algn="l">
              <a:buFont typeface="Courier New" panose="02070309020205020404" pitchFamily="49" charset="0"/>
              <a:buChar char="o"/>
            </a:pPr>
            <a:r>
              <a:rPr lang="de-DE" b="1" i="0" dirty="0">
                <a:solidFill>
                  <a:srgbClr val="424242"/>
                </a:solidFill>
                <a:effectLst/>
                <a:latin typeface="Arial" panose="020B0604020202020204" pitchFamily="34" charset="0"/>
                <a:cs typeface="Arial" panose="020B0604020202020204" pitchFamily="34" charset="0"/>
              </a:rPr>
              <a:t>Grundrechtsschutz</a:t>
            </a:r>
            <a:r>
              <a:rPr lang="de-DE" b="0" i="0" dirty="0">
                <a:solidFill>
                  <a:srgbClr val="424242"/>
                </a:solidFill>
                <a:effectLst/>
                <a:latin typeface="Arial" panose="020B0604020202020204" pitchFamily="34" charset="0"/>
                <a:cs typeface="Arial" panose="020B0604020202020204" pitchFamily="34" charset="0"/>
              </a:rPr>
              <a:t>: Die Wohnung ist ein zentraler Rückzugsort. Der Richtervorbehalt schützt vor staatlicher Willkür und sichert die Verhältnismäßigkeit des Eingriffs</a:t>
            </a:r>
          </a:p>
          <a:p>
            <a:pPr marL="171450" indent="-171450" algn="l">
              <a:buFont typeface="Courier New" panose="02070309020205020404" pitchFamily="49" charset="0"/>
              <a:buChar char="o"/>
            </a:pPr>
            <a:r>
              <a:rPr lang="de-DE" b="1" i="0" dirty="0">
                <a:solidFill>
                  <a:srgbClr val="424242"/>
                </a:solidFill>
                <a:effectLst/>
                <a:latin typeface="Arial" panose="020B0604020202020204" pitchFamily="34" charset="0"/>
                <a:cs typeface="Arial" panose="020B0604020202020204" pitchFamily="34" charset="0"/>
              </a:rPr>
              <a:t>Unabhängigkeit</a:t>
            </a:r>
            <a:r>
              <a:rPr lang="de-DE" b="0" i="0" dirty="0">
                <a:solidFill>
                  <a:srgbClr val="424242"/>
                </a:solidFill>
                <a:effectLst/>
                <a:latin typeface="Arial" panose="020B0604020202020204" pitchFamily="34" charset="0"/>
                <a:cs typeface="Arial" panose="020B0604020202020204" pitchFamily="34" charset="0"/>
              </a:rPr>
              <a:t>: </a:t>
            </a:r>
            <a:r>
              <a:rPr lang="de-DE" b="0" i="0" dirty="0" err="1">
                <a:solidFill>
                  <a:srgbClr val="424242"/>
                </a:solidFill>
                <a:effectLst/>
                <a:latin typeface="Arial" panose="020B0604020202020204" pitchFamily="34" charset="0"/>
                <a:cs typeface="Arial" panose="020B0604020202020204" pitchFamily="34" charset="0"/>
              </a:rPr>
              <a:t>Richter:innen</a:t>
            </a:r>
            <a:r>
              <a:rPr lang="de-DE" b="0" i="0" dirty="0">
                <a:solidFill>
                  <a:srgbClr val="424242"/>
                </a:solidFill>
                <a:effectLst/>
                <a:latin typeface="Arial" panose="020B0604020202020204" pitchFamily="34" charset="0"/>
                <a:cs typeface="Arial" panose="020B0604020202020204" pitchFamily="34" charset="0"/>
              </a:rPr>
              <a:t> sind unabhängig und können neutral prüfen, ob eine Durchsuchung gerechtfertigt ist.</a:t>
            </a:r>
          </a:p>
          <a:p>
            <a:pPr marL="171450" indent="-171450" algn="l">
              <a:buFont typeface="Courier New" panose="02070309020205020404" pitchFamily="49" charset="0"/>
              <a:buChar char="o"/>
            </a:pPr>
            <a:r>
              <a:rPr lang="de-DE" b="1" i="0" dirty="0">
                <a:solidFill>
                  <a:srgbClr val="424242"/>
                </a:solidFill>
                <a:effectLst/>
                <a:latin typeface="Arial" panose="020B0604020202020204" pitchFamily="34" charset="0"/>
                <a:cs typeface="Arial" panose="020B0604020202020204" pitchFamily="34" charset="0"/>
              </a:rPr>
              <a:t>Vertrauen in den Rechtsstaat</a:t>
            </a:r>
            <a:r>
              <a:rPr lang="de-DE" b="0" i="0" dirty="0">
                <a:solidFill>
                  <a:srgbClr val="424242"/>
                </a:solidFill>
                <a:effectLst/>
                <a:latin typeface="Arial" panose="020B0604020202020204" pitchFamily="34" charset="0"/>
                <a:cs typeface="Arial" panose="020B0604020202020204" pitchFamily="34" charset="0"/>
              </a:rPr>
              <a:t>: Der Richtervorbehalt stärkt das Vertrauen der Bevölkerung in die Rechtsstaatlichkeit staatlichen Handelns.</a:t>
            </a:r>
          </a:p>
          <a:p>
            <a:pPr algn="l"/>
            <a:endParaRPr lang="de-DE" b="1" i="0" dirty="0">
              <a:solidFill>
                <a:srgbClr val="424242"/>
              </a:solidFill>
              <a:effectLst/>
              <a:latin typeface="Arial" panose="020B0604020202020204" pitchFamily="34" charset="0"/>
              <a:cs typeface="Arial" panose="020B0604020202020204" pitchFamily="34" charset="0"/>
            </a:endParaRPr>
          </a:p>
          <a:p>
            <a:pPr algn="l"/>
            <a:r>
              <a:rPr lang="de-DE" b="1" i="0" dirty="0">
                <a:solidFill>
                  <a:srgbClr val="424242"/>
                </a:solidFill>
                <a:effectLst/>
                <a:latin typeface="Arial" panose="020B0604020202020204" pitchFamily="34" charset="0"/>
                <a:cs typeface="Arial" panose="020B0604020202020204" pitchFamily="34" charset="0"/>
              </a:rPr>
              <a:t>Contra-Argumente bzw. Herausforderungen:</a:t>
            </a:r>
          </a:p>
          <a:p>
            <a:pPr marL="171450" indent="-171450" algn="l">
              <a:buFont typeface="Courier New" panose="02070309020205020404" pitchFamily="49" charset="0"/>
              <a:buChar char="o"/>
            </a:pPr>
            <a:r>
              <a:rPr lang="de-DE" b="1" i="0" dirty="0">
                <a:solidFill>
                  <a:srgbClr val="424242"/>
                </a:solidFill>
                <a:effectLst/>
                <a:latin typeface="Arial" panose="020B0604020202020204" pitchFamily="34" charset="0"/>
                <a:cs typeface="Arial" panose="020B0604020202020204" pitchFamily="34" charset="0"/>
              </a:rPr>
              <a:t>Zeitverzögerung</a:t>
            </a:r>
            <a:r>
              <a:rPr lang="de-DE" b="0" i="0" dirty="0">
                <a:solidFill>
                  <a:srgbClr val="424242"/>
                </a:solidFill>
                <a:effectLst/>
                <a:latin typeface="Arial" panose="020B0604020202020204" pitchFamily="34" charset="0"/>
                <a:cs typeface="Arial" panose="020B0604020202020204" pitchFamily="34" charset="0"/>
              </a:rPr>
              <a:t>: In akuten Fällen kann das Einholen einer richterlichen Entscheidung zu lange dauern – etwa nachts oder an Wochenenden.</a:t>
            </a:r>
          </a:p>
          <a:p>
            <a:pPr marL="171450" indent="-171450" algn="l">
              <a:buFont typeface="Courier New" panose="02070309020205020404" pitchFamily="49" charset="0"/>
              <a:buChar char="o"/>
            </a:pPr>
            <a:r>
              <a:rPr lang="de-DE" b="1" i="0" dirty="0">
                <a:solidFill>
                  <a:srgbClr val="424242"/>
                </a:solidFill>
                <a:effectLst/>
                <a:latin typeface="Arial" panose="020B0604020202020204" pitchFamily="34" charset="0"/>
                <a:cs typeface="Arial" panose="020B0604020202020204" pitchFamily="34" charset="0"/>
              </a:rPr>
              <a:t>Gefahr im Verzug</a:t>
            </a:r>
            <a:r>
              <a:rPr lang="de-DE" b="0" i="0" dirty="0">
                <a:solidFill>
                  <a:srgbClr val="424242"/>
                </a:solidFill>
                <a:effectLst/>
                <a:latin typeface="Arial" panose="020B0604020202020204" pitchFamily="34" charset="0"/>
                <a:cs typeface="Arial" panose="020B0604020202020204" pitchFamily="34" charset="0"/>
              </a:rPr>
              <a:t>: Die Ausnahme wird in der Praxis oft weit ausgelegt, was den Schutz des Grundrechts untergraben kann.</a:t>
            </a:r>
          </a:p>
          <a:p>
            <a:pPr marL="171450" indent="-171450" algn="l">
              <a:buFont typeface="Courier New" panose="02070309020205020404" pitchFamily="49" charset="0"/>
              <a:buChar char="o"/>
            </a:pPr>
            <a:r>
              <a:rPr lang="de-DE" b="1" i="0" dirty="0">
                <a:solidFill>
                  <a:srgbClr val="424242"/>
                </a:solidFill>
                <a:effectLst/>
                <a:latin typeface="Arial" panose="020B0604020202020204" pitchFamily="34" charset="0"/>
                <a:cs typeface="Arial" panose="020B0604020202020204" pitchFamily="34" charset="0"/>
              </a:rPr>
              <a:t>Effizienz der Strafverfolgung</a:t>
            </a:r>
            <a:r>
              <a:rPr lang="de-DE" b="0" i="0" dirty="0">
                <a:solidFill>
                  <a:srgbClr val="424242"/>
                </a:solidFill>
                <a:effectLst/>
                <a:latin typeface="Arial" panose="020B0604020202020204" pitchFamily="34" charset="0"/>
                <a:cs typeface="Arial" panose="020B0604020202020204" pitchFamily="34" charset="0"/>
              </a:rPr>
              <a:t>: Ermittlungsbehörden argumentieren, dass sie flexibel und schnell handeln müssen, um Beweise zu sichern oder Gefahren abzuwenden.</a:t>
            </a:r>
          </a:p>
          <a:p>
            <a:endParaRPr lang="de-DE" dirty="0"/>
          </a:p>
        </p:txBody>
      </p:sp>
      <p:sp>
        <p:nvSpPr>
          <p:cNvPr id="4" name="Foliennummernplatzhalter 3"/>
          <p:cNvSpPr>
            <a:spLocks noGrp="1"/>
          </p:cNvSpPr>
          <p:nvPr>
            <p:ph type="sldNum" sz="quarter" idx="5"/>
          </p:nvPr>
        </p:nvSpPr>
        <p:spPr/>
        <p:txBody>
          <a:bodyPr/>
          <a:lstStyle/>
          <a:p>
            <a:fld id="{3D94B043-3AA4-4E65-88C8-56E20D16080B}" type="slidenum">
              <a:rPr lang="de-DE" smtClean="0"/>
              <a:t>6</a:t>
            </a:fld>
            <a:endParaRPr lang="de-DE"/>
          </a:p>
        </p:txBody>
      </p:sp>
    </p:spTree>
    <p:extLst>
      <p:ext uri="{BB962C8B-B14F-4D97-AF65-F5344CB8AC3E}">
        <p14:creationId xmlns:p14="http://schemas.microsoft.com/office/powerpoint/2010/main" val="427889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19.11.2025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draußen, Kleidung, Person, Mann enthält.&#10;&#10;KI-generierte Inhalte können fehlerhaft sein.">
            <a:extLst>
              <a:ext uri="{FF2B5EF4-FFF2-40B4-BE49-F238E27FC236}">
                <a16:creationId xmlns:a16="http://schemas.microsoft.com/office/drawing/2014/main" id="{F4029086-4AE9-6867-3C07-7CA9D2E222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6115" y="271144"/>
            <a:ext cx="4057725" cy="6089541"/>
          </a:xfrm>
        </p:spPr>
      </p:pic>
    </p:spTree>
    <p:extLst>
      <p:ext uri="{BB962C8B-B14F-4D97-AF65-F5344CB8AC3E}">
        <p14:creationId xmlns:p14="http://schemas.microsoft.com/office/powerpoint/2010/main" val="2374477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A5F3086-D11F-442D-B387-07D7CB505E6B}"/>
              </a:ext>
            </a:extLst>
          </p:cNvPr>
          <p:cNvSpPr txBox="1">
            <a:spLocks/>
          </p:cNvSpPr>
          <p:nvPr/>
        </p:nvSpPr>
        <p:spPr>
          <a:xfrm>
            <a:off x="568692" y="541325"/>
            <a:ext cx="10515600" cy="45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200" dirty="0">
                <a:latin typeface="Arial" panose="020B0604020202020204" pitchFamily="34" charset="0"/>
                <a:cs typeface="Arial" panose="020B0604020202020204" pitchFamily="34" charset="0"/>
              </a:rPr>
              <a:t>Art. 13 GG</a:t>
            </a:r>
          </a:p>
        </p:txBody>
      </p:sp>
      <p:sp>
        <p:nvSpPr>
          <p:cNvPr id="5" name="Titel 1">
            <a:extLst>
              <a:ext uri="{FF2B5EF4-FFF2-40B4-BE49-F238E27FC236}">
                <a16:creationId xmlns:a16="http://schemas.microsoft.com/office/drawing/2014/main" id="{82D32AA8-20F4-49B1-9BCC-27F6FAE9CF68}"/>
              </a:ext>
            </a:extLst>
          </p:cNvPr>
          <p:cNvSpPr txBox="1">
            <a:spLocks/>
          </p:cNvSpPr>
          <p:nvPr/>
        </p:nvSpPr>
        <p:spPr>
          <a:xfrm>
            <a:off x="568692" y="1108961"/>
            <a:ext cx="10515600" cy="45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de-DE" sz="2400" dirty="0"/>
              <a:t>(1) Die Wohnung ist unverletzlich.</a:t>
            </a:r>
          </a:p>
        </p:txBody>
      </p:sp>
      <p:sp>
        <p:nvSpPr>
          <p:cNvPr id="6" name="Titel 1">
            <a:extLst>
              <a:ext uri="{FF2B5EF4-FFF2-40B4-BE49-F238E27FC236}">
                <a16:creationId xmlns:a16="http://schemas.microsoft.com/office/drawing/2014/main" id="{2320653D-8103-48C5-83D2-F68A6A354D82}"/>
              </a:ext>
            </a:extLst>
          </p:cNvPr>
          <p:cNvSpPr txBox="1">
            <a:spLocks/>
          </p:cNvSpPr>
          <p:nvPr/>
        </p:nvSpPr>
        <p:spPr>
          <a:xfrm>
            <a:off x="568692" y="1676597"/>
            <a:ext cx="10515600" cy="45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de-DE" sz="2400" dirty="0"/>
              <a:t>(2) Durchsuchungen dürfen nur durch den Richter, bei Gefahr im Verzuge auch durch die in den Gesetzen vorgesehenen anderen Organe angeordnet und nur in der dort vorgeschriebenen Form durchgeführt werden.</a:t>
            </a:r>
          </a:p>
        </p:txBody>
      </p:sp>
      <p:sp>
        <p:nvSpPr>
          <p:cNvPr id="7" name="Titel 1">
            <a:extLst>
              <a:ext uri="{FF2B5EF4-FFF2-40B4-BE49-F238E27FC236}">
                <a16:creationId xmlns:a16="http://schemas.microsoft.com/office/drawing/2014/main" id="{EACB1753-CFCC-4CE2-8E30-30F66AE65674}"/>
              </a:ext>
            </a:extLst>
          </p:cNvPr>
          <p:cNvSpPr txBox="1">
            <a:spLocks/>
          </p:cNvSpPr>
          <p:nvPr/>
        </p:nvSpPr>
        <p:spPr>
          <a:xfrm>
            <a:off x="568692" y="2830279"/>
            <a:ext cx="10515600" cy="45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de-DE" sz="2400" dirty="0"/>
              <a:t>(3) Begründen bestimmte Tatsachen den Verdacht, </a:t>
            </a:r>
            <a:r>
              <a:rPr lang="de-DE" sz="2400" dirty="0" err="1"/>
              <a:t>daß</a:t>
            </a:r>
            <a:r>
              <a:rPr lang="de-DE" sz="2400" dirty="0"/>
              <a:t> jemand eine durch Gesetz einzeln bestimmte besonders schwere Straftat begangen hat, so dürfen zur Verfolgung der Tat auf Grund richterlicher Anordnung technische Mittel zur akustischen Überwachung von Wohnungen, in denen der Beschuldigte sich vermutlich aufhält, eingesetzt werden, wenn die Erforschung des Sachverhalts auf andere Weise unverhältnismäßig erschwert oder aussichtslos wäre. Die Maßnahme ist zu befristen. Die Anordnung erfolgt durch einen mit drei Richtern besetzten Spruchkörper. Bei Gefahr im Verzuge kann sie auch durch einen einzelnen Richter getroffen werden.</a:t>
            </a:r>
          </a:p>
        </p:txBody>
      </p:sp>
    </p:spTree>
    <p:extLst>
      <p:ext uri="{BB962C8B-B14F-4D97-AF65-F5344CB8AC3E}">
        <p14:creationId xmlns:p14="http://schemas.microsoft.com/office/powerpoint/2010/main" val="319254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Gebäude, draußen, Schild, Fenster enthält.&#10;&#10;KI-generierte Inhalte können fehlerhaft sein.">
            <a:extLst>
              <a:ext uri="{FF2B5EF4-FFF2-40B4-BE49-F238E27FC236}">
                <a16:creationId xmlns:a16="http://schemas.microsoft.com/office/drawing/2014/main" id="{0239DC35-2364-AA8F-11CD-27EEABCFFA69}"/>
              </a:ext>
            </a:extLst>
          </p:cNvPr>
          <p:cNvPicPr>
            <a:picLocks noChangeAspect="1"/>
          </p:cNvPicPr>
          <p:nvPr/>
        </p:nvPicPr>
        <p:blipFill>
          <a:blip r:embed="rId3">
            <a:extLst>
              <a:ext uri="{28A0092B-C50C-407E-A947-70E740481C1C}">
                <a14:useLocalDpi xmlns:a14="http://schemas.microsoft.com/office/drawing/2010/main" val="0"/>
              </a:ext>
            </a:extLst>
          </a:blip>
          <a:srcRect l="31702" r="1847" b="-1"/>
          <a:stretch>
            <a:fillRect/>
          </a:stretch>
        </p:blipFill>
        <p:spPr>
          <a:xfrm>
            <a:off x="5956380" y="10"/>
            <a:ext cx="6234097" cy="621526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feld 6">
            <a:extLst>
              <a:ext uri="{FF2B5EF4-FFF2-40B4-BE49-F238E27FC236}">
                <a16:creationId xmlns:a16="http://schemas.microsoft.com/office/drawing/2014/main" id="{8F47E019-DEEC-6928-8918-188F79D9603A}"/>
              </a:ext>
            </a:extLst>
          </p:cNvPr>
          <p:cNvSpPr txBox="1"/>
          <p:nvPr/>
        </p:nvSpPr>
        <p:spPr>
          <a:xfrm>
            <a:off x="918376" y="1136864"/>
            <a:ext cx="4243589" cy="3320668"/>
          </a:xfrm>
          <a:prstGeom prst="rect">
            <a:avLst/>
          </a:prstGeom>
        </p:spPr>
        <p:txBody>
          <a:bodyPr vert="horz" lIns="91440" tIns="45720" rIns="91440" bIns="45720" rtlCol="0">
            <a:normAutofit fontScale="92500"/>
          </a:bodyPr>
          <a:lstStyle/>
          <a:p>
            <a:pPr>
              <a:lnSpc>
                <a:spcPct val="90000"/>
              </a:lnSpc>
              <a:spcBef>
                <a:spcPts val="600"/>
              </a:spcBef>
              <a:spcAft>
                <a:spcPts val="600"/>
              </a:spcAft>
            </a:pPr>
            <a:r>
              <a:rPr lang="de-DE" sz="2400" dirty="0">
                <a:latin typeface="Arial" panose="020B0604020202020204" pitchFamily="34" charset="0"/>
                <a:cs typeface="Arial" panose="020B0604020202020204" pitchFamily="34" charset="0"/>
              </a:rPr>
              <a:t>Erklären Sie, </a:t>
            </a:r>
            <a:r>
              <a:rPr lang="de-DE" sz="2400" dirty="0">
                <a:effectLst/>
                <a:latin typeface="Arial" panose="020B0604020202020204" pitchFamily="34" charset="0"/>
                <a:cs typeface="Arial" panose="020B0604020202020204" pitchFamily="34" charset="0"/>
              </a:rPr>
              <a:t>warum die Unverletzlichkeit der Wohnung für eine Demokratie derart wichtig ist, dass sie sogar einen eigenen Grundgesetzartikel bekommen hat. </a:t>
            </a:r>
          </a:p>
          <a:p>
            <a:pPr>
              <a:lnSpc>
                <a:spcPct val="90000"/>
              </a:lnSpc>
              <a:spcBef>
                <a:spcPts val="600"/>
              </a:spcBef>
              <a:spcAft>
                <a:spcPts val="600"/>
              </a:spcAft>
            </a:pPr>
            <a:r>
              <a:rPr lang="de-DE" sz="2400" dirty="0">
                <a:effectLst/>
                <a:latin typeface="Arial" panose="020B0604020202020204" pitchFamily="34" charset="0"/>
                <a:cs typeface="Arial" panose="020B0604020202020204" pitchFamily="34" charset="0"/>
              </a:rPr>
              <a:t>Beziehen Sie hierbei auch die historische Situation der Entstehung des Grundgesetzes in den Jahren 1948/49 mit ein.</a:t>
            </a:r>
            <a:endParaRPr lang="de-DE" sz="2400" dirty="0">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B81DD610-EBED-61EA-5969-3701B6346C3C}"/>
              </a:ext>
            </a:extLst>
          </p:cNvPr>
          <p:cNvSpPr txBox="1">
            <a:spLocks/>
          </p:cNvSpPr>
          <p:nvPr/>
        </p:nvSpPr>
        <p:spPr>
          <a:xfrm>
            <a:off x="568692" y="251791"/>
            <a:ext cx="5779099" cy="7396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200" dirty="0">
                <a:latin typeface="Arial" panose="020B0604020202020204" pitchFamily="34" charset="0"/>
                <a:cs typeface="Arial" panose="020B0604020202020204" pitchFamily="34" charset="0"/>
              </a:rPr>
              <a:t>Art. 13 GG</a:t>
            </a:r>
          </a:p>
        </p:txBody>
      </p:sp>
    </p:spTree>
    <p:extLst>
      <p:ext uri="{BB962C8B-B14F-4D97-AF65-F5344CB8AC3E}">
        <p14:creationId xmlns:p14="http://schemas.microsoft.com/office/powerpoint/2010/main" val="315797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fik 4" descr="Ein Bild, das Screenshot, Farbigkeit, Design enthält.&#10;&#10;KI-generierte Inhalte können fehlerhaft sein.">
            <a:extLst>
              <a:ext uri="{FF2B5EF4-FFF2-40B4-BE49-F238E27FC236}">
                <a16:creationId xmlns:a16="http://schemas.microsoft.com/office/drawing/2014/main" id="{B436153F-E0F6-AA87-91E8-F30B9E77B237}"/>
              </a:ext>
            </a:extLst>
          </p:cNvPr>
          <p:cNvPicPr>
            <a:picLocks noChangeAspect="1"/>
          </p:cNvPicPr>
          <p:nvPr/>
        </p:nvPicPr>
        <p:blipFill>
          <a:blip r:embed="rId3">
            <a:extLst>
              <a:ext uri="{28A0092B-C50C-407E-A947-70E740481C1C}">
                <a14:useLocalDpi xmlns:a14="http://schemas.microsoft.com/office/drawing/2010/main" val="0"/>
              </a:ext>
            </a:extLst>
          </a:blip>
          <a:srcRect l="31320" r="3483"/>
          <a:stretch>
            <a:fillRect/>
          </a:stretch>
        </p:blipFill>
        <p:spPr>
          <a:xfrm>
            <a:off x="5883965" y="10"/>
            <a:ext cx="6306512" cy="628745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feld 5">
            <a:extLst>
              <a:ext uri="{FF2B5EF4-FFF2-40B4-BE49-F238E27FC236}">
                <a16:creationId xmlns:a16="http://schemas.microsoft.com/office/drawing/2014/main" id="{061CDC79-C588-61D0-D44C-6B0DF5DFF6A0}"/>
              </a:ext>
            </a:extLst>
          </p:cNvPr>
          <p:cNvSpPr txBox="1"/>
          <p:nvPr/>
        </p:nvSpPr>
        <p:spPr>
          <a:xfrm>
            <a:off x="640080" y="325369"/>
            <a:ext cx="4846320"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de-DE" sz="5400" dirty="0">
                <a:latin typeface="+mj-lt"/>
                <a:ea typeface="+mj-ea"/>
                <a:cs typeface="+mj-cs"/>
              </a:rPr>
              <a:t>Diskussion:</a:t>
            </a:r>
          </a:p>
        </p:txBody>
      </p:sp>
      <p:sp>
        <p:nvSpPr>
          <p:cNvPr id="7" name="Textfeld 6">
            <a:extLst>
              <a:ext uri="{FF2B5EF4-FFF2-40B4-BE49-F238E27FC236}">
                <a16:creationId xmlns:a16="http://schemas.microsoft.com/office/drawing/2014/main" id="{AF53FAB3-ED48-01E3-B5C8-27CE8E5C6C27}"/>
              </a:ext>
            </a:extLst>
          </p:cNvPr>
          <p:cNvSpPr txBox="1"/>
          <p:nvPr/>
        </p:nvSpPr>
        <p:spPr>
          <a:xfrm>
            <a:off x="640080" y="2003914"/>
            <a:ext cx="4525860" cy="3320668"/>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endParaRPr lang="de-DE" sz="2800" dirty="0">
              <a:latin typeface="Arial" panose="020B0604020202020204" pitchFamily="34" charset="0"/>
              <a:cs typeface="Arial" panose="020B0604020202020204" pitchFamily="34" charset="0"/>
            </a:endParaRPr>
          </a:p>
          <a:p>
            <a:pPr>
              <a:lnSpc>
                <a:spcPct val="90000"/>
              </a:lnSpc>
              <a:spcAft>
                <a:spcPts val="600"/>
              </a:spcAft>
            </a:pPr>
            <a:r>
              <a:rPr lang="de-DE" sz="2800" i="0" dirty="0">
                <a:effectLst/>
                <a:latin typeface="Arial" panose="020B0604020202020204" pitchFamily="34" charset="0"/>
                <a:cs typeface="Arial" panose="020B0604020202020204" pitchFamily="34" charset="0"/>
              </a:rPr>
              <a:t>Sollte der Begriff „Wohnung“ im Sinne von Artikel 13 GG im digitalen Zeitalter auf virtuelle Räume wie Cloud-Speicher, Smart Homes oder digitale Kommunikationsplattformen ausgeweitet werden?</a:t>
            </a:r>
            <a:r>
              <a:rPr lang="de-DE"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1906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61CDC79-C588-61D0-D44C-6B0DF5DFF6A0}"/>
              </a:ext>
            </a:extLst>
          </p:cNvPr>
          <p:cNvSpPr txBox="1"/>
          <p:nvPr/>
        </p:nvSpPr>
        <p:spPr>
          <a:xfrm>
            <a:off x="640080" y="325369"/>
            <a:ext cx="4846320"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de-DE" sz="5400" dirty="0">
                <a:latin typeface="+mj-lt"/>
                <a:ea typeface="+mj-ea"/>
                <a:cs typeface="+mj-cs"/>
              </a:rPr>
              <a:t>Diskussion</a:t>
            </a:r>
          </a:p>
        </p:txBody>
      </p:sp>
      <p:sp>
        <p:nvSpPr>
          <p:cNvPr id="7" name="Textfeld 6">
            <a:extLst>
              <a:ext uri="{FF2B5EF4-FFF2-40B4-BE49-F238E27FC236}">
                <a16:creationId xmlns:a16="http://schemas.microsoft.com/office/drawing/2014/main" id="{AF53FAB3-ED48-01E3-B5C8-27CE8E5C6C27}"/>
              </a:ext>
            </a:extLst>
          </p:cNvPr>
          <p:cNvSpPr txBox="1"/>
          <p:nvPr/>
        </p:nvSpPr>
        <p:spPr>
          <a:xfrm>
            <a:off x="640080" y="2427983"/>
            <a:ext cx="4329485" cy="3320668"/>
          </a:xfrm>
          <a:prstGeom prst="rect">
            <a:avLst/>
          </a:prstGeom>
        </p:spPr>
        <p:txBody>
          <a:bodyPr vert="horz" lIns="91440" tIns="45720" rIns="91440" bIns="45720" rtlCol="0">
            <a:normAutofit/>
          </a:bodyPr>
          <a:lstStyle/>
          <a:p>
            <a:pPr>
              <a:lnSpc>
                <a:spcPct val="90000"/>
              </a:lnSpc>
              <a:spcAft>
                <a:spcPts val="600"/>
              </a:spcAft>
            </a:pPr>
            <a:r>
              <a:rPr lang="de-DE" sz="2400" i="0" dirty="0">
                <a:solidFill>
                  <a:srgbClr val="424242"/>
                </a:solidFill>
                <a:effectLst/>
                <a:latin typeface="Arial" panose="020B0604020202020204" pitchFamily="34" charset="0"/>
                <a:cs typeface="Arial" panose="020B0604020202020204" pitchFamily="34" charset="0"/>
              </a:rPr>
              <a:t>Wie lässt sich der Schutz der Wohnung (Art. 13 GG) mit dem Bedürfnis nach effektiver Strafverfolgung und Gefahrenabwehr vereinbaren – insbesondere im Hinblick auf den Richtervorbehalt bei Durchsuchungen?</a:t>
            </a:r>
            <a:endParaRPr lang="de-DE" sz="2400" dirty="0">
              <a:latin typeface="Arial" panose="020B0604020202020204" pitchFamily="34" charset="0"/>
              <a:cs typeface="Arial" panose="020B0604020202020204" pitchFamily="34" charset="0"/>
            </a:endParaRPr>
          </a:p>
        </p:txBody>
      </p:sp>
      <p:pic>
        <p:nvPicPr>
          <p:cNvPr id="4" name="Grafik 3" descr="Ein Bild, das Im Haus, hölzern, Wand, Pfeife Flöte Rohr enthält.&#10;&#10;KI-generierte Inhalte können fehlerhaft sein.">
            <a:extLst>
              <a:ext uri="{FF2B5EF4-FFF2-40B4-BE49-F238E27FC236}">
                <a16:creationId xmlns:a16="http://schemas.microsoft.com/office/drawing/2014/main" id="{FAD98F80-6B25-70AE-9E67-2C08D6781453}"/>
              </a:ext>
            </a:extLst>
          </p:cNvPr>
          <p:cNvPicPr>
            <a:picLocks noChangeAspect="1"/>
          </p:cNvPicPr>
          <p:nvPr/>
        </p:nvPicPr>
        <p:blipFill>
          <a:blip r:embed="rId3">
            <a:extLst>
              <a:ext uri="{28A0092B-C50C-407E-A947-70E740481C1C}">
                <a14:useLocalDpi xmlns:a14="http://schemas.microsoft.com/office/drawing/2010/main" val="0"/>
              </a:ext>
            </a:extLst>
          </a:blip>
          <a:srcRect l="16589" r="16458" b="-1"/>
          <a:stretch>
            <a:fillRect/>
          </a:stretch>
        </p:blipFill>
        <p:spPr>
          <a:xfrm>
            <a:off x="5738191" y="10"/>
            <a:ext cx="6452286" cy="64327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50714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219441" cy="95410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3 	Polizei, Markus Spiske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22.06.2025.</a:t>
            </a:r>
          </a:p>
          <a:p>
            <a:r>
              <a:rPr lang="de-DE" sz="1400" dirty="0">
                <a:latin typeface="Arial" panose="020B0604020202020204" pitchFamily="34" charset="0"/>
                <a:cs typeface="Arial" panose="020B0604020202020204" pitchFamily="34" charset="0"/>
              </a:rPr>
              <a:t>Folie 5	Rechtsstaat, Markus Spiske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22.06.2025.</a:t>
            </a:r>
          </a:p>
          <a:p>
            <a:r>
              <a:rPr lang="de-DE" sz="1400" dirty="0">
                <a:latin typeface="Arial" panose="020B0604020202020204" pitchFamily="34" charset="0"/>
                <a:cs typeface="Arial" panose="020B0604020202020204" pitchFamily="34" charset="0"/>
              </a:rPr>
              <a:t>Folie 6	</a:t>
            </a:r>
            <a:r>
              <a:rPr lang="de-DE" sz="1400" dirty="0" err="1">
                <a:latin typeface="Arial" panose="020B0604020202020204" pitchFamily="34" charset="0"/>
                <a:cs typeface="Arial" panose="020B0604020202020204" pitchFamily="34" charset="0"/>
              </a:rPr>
              <a:t>Internetcloud</a:t>
            </a:r>
            <a:r>
              <a:rPr lang="de-DE" sz="1400" dirty="0">
                <a:latin typeface="Arial" panose="020B0604020202020204" pitchFamily="34" charset="0"/>
                <a:cs typeface="Arial" panose="020B0604020202020204" pitchFamily="34" charset="0"/>
              </a:rPr>
              <a:t>, Hazel Z.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25.06.2025</a:t>
            </a:r>
          </a:p>
          <a:p>
            <a:r>
              <a:rPr lang="de-DE" sz="1400" dirty="0">
                <a:latin typeface="Arial" panose="020B0604020202020204" pitchFamily="34" charset="0"/>
                <a:cs typeface="Arial" panose="020B0604020202020204" pitchFamily="34" charset="0"/>
              </a:rPr>
              <a:t>Folie 7	Gericht, Yunus </a:t>
            </a:r>
            <a:r>
              <a:rPr lang="de-DE" sz="1400" dirty="0" err="1">
                <a:latin typeface="Arial" panose="020B0604020202020204" pitchFamily="34" charset="0"/>
                <a:cs typeface="Arial" panose="020B0604020202020204" pitchFamily="34" charset="0"/>
              </a:rPr>
              <a:t>Tug</a:t>
            </a:r>
            <a:r>
              <a:rPr lang="de-DE" sz="1400" dirty="0">
                <a:latin typeface="Arial" panose="020B0604020202020204" pitchFamily="34" charset="0"/>
                <a:cs typeface="Arial" panose="020B0604020202020204" pitchFamily="34" charset="0"/>
              </a:rPr>
              <a:t>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25.06.2025</a:t>
            </a:r>
          </a:p>
        </p:txBody>
      </p:sp>
    </p:spTree>
    <p:extLst>
      <p:ext uri="{BB962C8B-B14F-4D97-AF65-F5344CB8AC3E}">
        <p14:creationId xmlns:p14="http://schemas.microsoft.com/office/powerpoint/2010/main" val="289360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92424" y="2456738"/>
            <a:ext cx="4593336" cy="115107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838</Words>
  <Application>Microsoft Office PowerPoint</Application>
  <PresentationFormat>Breitbild</PresentationFormat>
  <Paragraphs>50</Paragraphs>
  <Slides>8</Slides>
  <Notes>4</Notes>
  <HiddenSlides>2</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Aptos</vt:lpstr>
      <vt:lpstr>Arial</vt:lpstr>
      <vt:lpstr>Calibri</vt:lpstr>
      <vt:lpstr>Courier New</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Staatsinstitut für Schulqualität und Bildungsforschung</dc:creator>
  <cp:lastModifiedBy>Weber, Alexandra</cp:lastModifiedBy>
  <cp:revision>11</cp:revision>
  <dcterms:created xsi:type="dcterms:W3CDTF">2024-06-12T15:52:19Z</dcterms:created>
  <dcterms:modified xsi:type="dcterms:W3CDTF">2025-11-19T06:09:39Z</dcterms:modified>
</cp:coreProperties>
</file>