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sldIdLst>
    <p:sldId id="256" r:id="rId2"/>
    <p:sldId id="258" r:id="rId3"/>
    <p:sldId id="282" r:id="rId4"/>
    <p:sldId id="280" r:id="rId5"/>
    <p:sldId id="279" r:id="rId6"/>
    <p:sldId id="281" r:id="rId7"/>
    <p:sldId id="284" r:id="rId8"/>
    <p:sldId id="285" r:id="rId9"/>
    <p:sldId id="276" r:id="rId10"/>
    <p:sldId id="277" r:id="rId11"/>
    <p:sldId id="273" r:id="rId12"/>
    <p:sldId id="274"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a:srgbClr val="E61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17" autoAdjust="0"/>
    <p:restoredTop sz="94660"/>
  </p:normalViewPr>
  <p:slideViewPr>
    <p:cSldViewPr snapToGrid="0">
      <p:cViewPr varScale="1">
        <p:scale>
          <a:sx n="109" d="100"/>
          <a:sy n="109" d="100"/>
        </p:scale>
        <p:origin x="1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AC31B-9E28-49B6-A15D-CDA0B9A72DB5}"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en-US"/>
        </a:p>
      </dgm:t>
    </dgm:pt>
    <dgm:pt modelId="{84CC3340-F9F9-4B04-B7CA-C1DBF9C8CA53}">
      <dgm:prSet custT="1"/>
      <dgm:spPr>
        <a:solidFill>
          <a:srgbClr val="652483"/>
        </a:solidFill>
        <a:ln>
          <a:solidFill>
            <a:srgbClr val="652483"/>
          </a:solidFill>
        </a:ln>
      </dgm:spPr>
      <dgm:t>
        <a:bodyPr/>
        <a:lstStyle/>
        <a:p>
          <a:r>
            <a:rPr lang="de-DE" sz="2400" dirty="0">
              <a:solidFill>
                <a:schemeClr val="bg1"/>
              </a:solidFill>
              <a:latin typeface="Arial" panose="020B0604020202020204" pitchFamily="34" charset="0"/>
              <a:cs typeface="Arial" panose="020B0604020202020204" pitchFamily="34" charset="0"/>
            </a:rPr>
            <a:t>Führen Sie eine Diskussion mit verteilten Rollen:</a:t>
          </a:r>
          <a:endParaRPr lang="en-US" sz="2400" dirty="0">
            <a:solidFill>
              <a:schemeClr val="bg1"/>
            </a:solidFill>
            <a:latin typeface="Arial" panose="020B0604020202020204" pitchFamily="34" charset="0"/>
            <a:cs typeface="Arial" panose="020B0604020202020204" pitchFamily="34" charset="0"/>
          </a:endParaRPr>
        </a:p>
      </dgm:t>
    </dgm:pt>
    <dgm:pt modelId="{C64BC3E6-CFBF-4904-BDB0-E617E5469593}" type="parTrans" cxnId="{2DF06D04-206C-4946-8879-21C39B0CEEEF}">
      <dgm:prSet/>
      <dgm:spPr/>
      <dgm:t>
        <a:bodyPr/>
        <a:lstStyle/>
        <a:p>
          <a:endParaRPr lang="en-US"/>
        </a:p>
      </dgm:t>
    </dgm:pt>
    <dgm:pt modelId="{933D2ED7-A7FC-4A31-AAFD-9A7604A71F84}" type="sibTrans" cxnId="{2DF06D04-206C-4946-8879-21C39B0CEEEF}">
      <dgm:prSet/>
      <dgm:spPr/>
      <dgm:t>
        <a:bodyPr/>
        <a:lstStyle/>
        <a:p>
          <a:endParaRPr lang="en-US"/>
        </a:p>
      </dgm:t>
    </dgm:pt>
    <dgm:pt modelId="{5950C257-490C-425D-A7B8-B377FEE87E38}">
      <dgm:prSet custT="1"/>
      <dgm:spPr>
        <a:solidFill>
          <a:srgbClr val="E61873"/>
        </a:solidFill>
        <a:ln>
          <a:solidFill>
            <a:srgbClr val="652483"/>
          </a:solidFill>
        </a:ln>
      </dgm:spPr>
      <dgm:t>
        <a:bodyPr/>
        <a:lstStyle/>
        <a:p>
          <a:r>
            <a:rPr lang="de-DE" sz="2400" dirty="0">
              <a:latin typeface="Arial" panose="020B0604020202020204" pitchFamily="34" charset="0"/>
              <a:cs typeface="Arial" panose="020B0604020202020204" pitchFamily="34" charset="0"/>
            </a:rPr>
            <a:t>SMV</a:t>
          </a:r>
          <a:endParaRPr lang="en-US" sz="2400" dirty="0">
            <a:latin typeface="Arial" panose="020B0604020202020204" pitchFamily="34" charset="0"/>
            <a:cs typeface="Arial" panose="020B0604020202020204" pitchFamily="34" charset="0"/>
          </a:endParaRPr>
        </a:p>
      </dgm:t>
    </dgm:pt>
    <dgm:pt modelId="{BD9E33D8-6F43-45E5-85FE-06B55B8C2090}" type="parTrans" cxnId="{7921CD92-CC9F-45C5-B248-010212AC17B0}">
      <dgm:prSet/>
      <dgm:spPr/>
      <dgm:t>
        <a:bodyPr/>
        <a:lstStyle/>
        <a:p>
          <a:endParaRPr lang="en-US"/>
        </a:p>
      </dgm:t>
    </dgm:pt>
    <dgm:pt modelId="{0A859CEF-0EF5-4A63-AF0E-FCDD6040B68C}" type="sibTrans" cxnId="{7921CD92-CC9F-45C5-B248-010212AC17B0}">
      <dgm:prSet/>
      <dgm:spPr/>
      <dgm:t>
        <a:bodyPr/>
        <a:lstStyle/>
        <a:p>
          <a:endParaRPr lang="en-US"/>
        </a:p>
      </dgm:t>
    </dgm:pt>
    <dgm:pt modelId="{30BB9053-1C05-4E39-B3E2-13F32490CC15}">
      <dgm:prSet custT="1"/>
      <dgm:spPr>
        <a:solidFill>
          <a:srgbClr val="E61873"/>
        </a:solidFill>
        <a:ln>
          <a:solidFill>
            <a:srgbClr val="652483"/>
          </a:solidFill>
        </a:ln>
      </dgm:spPr>
      <dgm:t>
        <a:bodyPr/>
        <a:lstStyle/>
        <a:p>
          <a:r>
            <a:rPr lang="de-DE" sz="2400" dirty="0">
              <a:latin typeface="Arial" panose="020B0604020202020204" pitchFamily="34" charset="0"/>
              <a:cs typeface="Arial" panose="020B0604020202020204" pitchFamily="34" charset="0"/>
            </a:rPr>
            <a:t>Redaktion der Schülerzeitung</a:t>
          </a:r>
          <a:endParaRPr lang="en-US" sz="2400" dirty="0">
            <a:latin typeface="Arial" panose="020B0604020202020204" pitchFamily="34" charset="0"/>
            <a:cs typeface="Arial" panose="020B0604020202020204" pitchFamily="34" charset="0"/>
          </a:endParaRPr>
        </a:p>
      </dgm:t>
    </dgm:pt>
    <dgm:pt modelId="{A1FA7DA7-F757-4CC5-969D-3578C949CCBF}" type="parTrans" cxnId="{11B2BB4A-F26E-4C35-AA5A-88809B25C515}">
      <dgm:prSet/>
      <dgm:spPr/>
      <dgm:t>
        <a:bodyPr/>
        <a:lstStyle/>
        <a:p>
          <a:endParaRPr lang="en-US"/>
        </a:p>
      </dgm:t>
    </dgm:pt>
    <dgm:pt modelId="{47C9D4F0-7096-4A9F-A41B-D6B108F0CAAC}" type="sibTrans" cxnId="{11B2BB4A-F26E-4C35-AA5A-88809B25C515}">
      <dgm:prSet/>
      <dgm:spPr/>
      <dgm:t>
        <a:bodyPr/>
        <a:lstStyle/>
        <a:p>
          <a:endParaRPr lang="en-US"/>
        </a:p>
      </dgm:t>
    </dgm:pt>
    <dgm:pt modelId="{E7D84622-C318-4544-A91B-A85C2EBDD74C}">
      <dgm:prSet custT="1"/>
      <dgm:spPr>
        <a:solidFill>
          <a:srgbClr val="E61873"/>
        </a:solidFill>
        <a:ln>
          <a:solidFill>
            <a:srgbClr val="652483"/>
          </a:solidFill>
        </a:ln>
      </dgm:spPr>
      <dgm:t>
        <a:bodyPr/>
        <a:lstStyle/>
        <a:p>
          <a:r>
            <a:rPr lang="de-DE" sz="2400" dirty="0">
              <a:latin typeface="Arial" panose="020B0604020202020204" pitchFamily="34" charset="0"/>
              <a:cs typeface="Arial" panose="020B0604020202020204" pitchFamily="34" charset="0"/>
            </a:rPr>
            <a:t>Schulleitung</a:t>
          </a:r>
          <a:endParaRPr lang="en-US" sz="2400" dirty="0">
            <a:latin typeface="Arial" panose="020B0604020202020204" pitchFamily="34" charset="0"/>
            <a:cs typeface="Arial" panose="020B0604020202020204" pitchFamily="34" charset="0"/>
          </a:endParaRPr>
        </a:p>
      </dgm:t>
    </dgm:pt>
    <dgm:pt modelId="{3AC80476-A3FF-4CB4-A029-E5D1DCCA2622}" type="parTrans" cxnId="{1DA77D3B-F0EC-4CAD-9544-A58F08A8021B}">
      <dgm:prSet/>
      <dgm:spPr/>
      <dgm:t>
        <a:bodyPr/>
        <a:lstStyle/>
        <a:p>
          <a:endParaRPr lang="en-US"/>
        </a:p>
      </dgm:t>
    </dgm:pt>
    <dgm:pt modelId="{B1E57AD0-DBB4-4214-AE90-EE89BCAB33A0}" type="sibTrans" cxnId="{1DA77D3B-F0EC-4CAD-9544-A58F08A8021B}">
      <dgm:prSet/>
      <dgm:spPr/>
      <dgm:t>
        <a:bodyPr/>
        <a:lstStyle/>
        <a:p>
          <a:endParaRPr lang="en-US"/>
        </a:p>
      </dgm:t>
    </dgm:pt>
    <dgm:pt modelId="{D81EA6A4-DB53-4B3A-9046-BDB2732BCF16}">
      <dgm:prSet custT="1"/>
      <dgm:spPr>
        <a:solidFill>
          <a:srgbClr val="E61873"/>
        </a:solidFill>
        <a:ln>
          <a:solidFill>
            <a:srgbClr val="652483"/>
          </a:solidFill>
        </a:ln>
      </dgm:spPr>
      <dgm:t>
        <a:bodyPr/>
        <a:lstStyle/>
        <a:p>
          <a:r>
            <a:rPr lang="de-DE" sz="2400" dirty="0">
              <a:latin typeface="Arial" panose="020B0604020202020204" pitchFamily="34" charset="0"/>
              <a:cs typeface="Arial" panose="020B0604020202020204" pitchFamily="34" charset="0"/>
            </a:rPr>
            <a:t>Journalist</a:t>
          </a:r>
          <a:endParaRPr lang="en-US" sz="2400" dirty="0">
            <a:latin typeface="Arial" panose="020B0604020202020204" pitchFamily="34" charset="0"/>
            <a:cs typeface="Arial" panose="020B0604020202020204" pitchFamily="34" charset="0"/>
          </a:endParaRPr>
        </a:p>
      </dgm:t>
    </dgm:pt>
    <dgm:pt modelId="{0824E99B-92DB-4981-A1C5-3DBB05AE7BF3}" type="parTrans" cxnId="{3C37B8B3-104B-44B7-AD78-B9250D412215}">
      <dgm:prSet/>
      <dgm:spPr/>
      <dgm:t>
        <a:bodyPr/>
        <a:lstStyle/>
        <a:p>
          <a:endParaRPr lang="en-US"/>
        </a:p>
      </dgm:t>
    </dgm:pt>
    <dgm:pt modelId="{178036B5-C26D-4B41-A7EB-E095502E3FC5}" type="sibTrans" cxnId="{3C37B8B3-104B-44B7-AD78-B9250D412215}">
      <dgm:prSet/>
      <dgm:spPr/>
      <dgm:t>
        <a:bodyPr/>
        <a:lstStyle/>
        <a:p>
          <a:endParaRPr lang="en-US"/>
        </a:p>
      </dgm:t>
    </dgm:pt>
    <dgm:pt modelId="{6BA7FABF-BFE8-4ED9-A034-84A5770B0C4D}" type="pres">
      <dgm:prSet presAssocID="{F21AC31B-9E28-49B6-A15D-CDA0B9A72DB5}" presName="linear" presStyleCnt="0">
        <dgm:presLayoutVars>
          <dgm:animLvl val="lvl"/>
          <dgm:resizeHandles val="exact"/>
        </dgm:presLayoutVars>
      </dgm:prSet>
      <dgm:spPr/>
    </dgm:pt>
    <dgm:pt modelId="{A46C31D0-46C7-46E6-9F11-E5765437EBBD}" type="pres">
      <dgm:prSet presAssocID="{84CC3340-F9F9-4B04-B7CA-C1DBF9C8CA53}" presName="parentText" presStyleLbl="node1" presStyleIdx="0" presStyleCnt="5">
        <dgm:presLayoutVars>
          <dgm:chMax val="0"/>
          <dgm:bulletEnabled val="1"/>
        </dgm:presLayoutVars>
      </dgm:prSet>
      <dgm:spPr/>
    </dgm:pt>
    <dgm:pt modelId="{76BF9E24-755D-4E8A-9402-E8AD166F777C}" type="pres">
      <dgm:prSet presAssocID="{933D2ED7-A7FC-4A31-AAFD-9A7604A71F84}" presName="spacer" presStyleCnt="0"/>
      <dgm:spPr/>
    </dgm:pt>
    <dgm:pt modelId="{E075DD94-27DD-4827-8C0C-CCEF163B4B54}" type="pres">
      <dgm:prSet presAssocID="{5950C257-490C-425D-A7B8-B377FEE87E38}" presName="parentText" presStyleLbl="node1" presStyleIdx="1" presStyleCnt="5">
        <dgm:presLayoutVars>
          <dgm:chMax val="0"/>
          <dgm:bulletEnabled val="1"/>
        </dgm:presLayoutVars>
      </dgm:prSet>
      <dgm:spPr/>
    </dgm:pt>
    <dgm:pt modelId="{9795A983-568D-4503-B4FF-A53564D55166}" type="pres">
      <dgm:prSet presAssocID="{0A859CEF-0EF5-4A63-AF0E-FCDD6040B68C}" presName="spacer" presStyleCnt="0"/>
      <dgm:spPr/>
    </dgm:pt>
    <dgm:pt modelId="{C58CA3FD-37BA-499B-A772-28942BAD4BCE}" type="pres">
      <dgm:prSet presAssocID="{30BB9053-1C05-4E39-B3E2-13F32490CC15}" presName="parentText" presStyleLbl="node1" presStyleIdx="2" presStyleCnt="5">
        <dgm:presLayoutVars>
          <dgm:chMax val="0"/>
          <dgm:bulletEnabled val="1"/>
        </dgm:presLayoutVars>
      </dgm:prSet>
      <dgm:spPr/>
    </dgm:pt>
    <dgm:pt modelId="{2309A32D-3BEA-49D4-98D1-F9DE3B3A169A}" type="pres">
      <dgm:prSet presAssocID="{47C9D4F0-7096-4A9F-A41B-D6B108F0CAAC}" presName="spacer" presStyleCnt="0"/>
      <dgm:spPr/>
    </dgm:pt>
    <dgm:pt modelId="{45943624-ED07-4E06-BF04-064A825A8B34}" type="pres">
      <dgm:prSet presAssocID="{E7D84622-C318-4544-A91B-A85C2EBDD74C}" presName="parentText" presStyleLbl="node1" presStyleIdx="3" presStyleCnt="5">
        <dgm:presLayoutVars>
          <dgm:chMax val="0"/>
          <dgm:bulletEnabled val="1"/>
        </dgm:presLayoutVars>
      </dgm:prSet>
      <dgm:spPr/>
    </dgm:pt>
    <dgm:pt modelId="{12C54CD0-C706-40B1-B210-572F49842379}" type="pres">
      <dgm:prSet presAssocID="{B1E57AD0-DBB4-4214-AE90-EE89BCAB33A0}" presName="spacer" presStyleCnt="0"/>
      <dgm:spPr/>
    </dgm:pt>
    <dgm:pt modelId="{5027DACA-CA41-4272-9090-FE97E5AF464B}" type="pres">
      <dgm:prSet presAssocID="{D81EA6A4-DB53-4B3A-9046-BDB2732BCF16}" presName="parentText" presStyleLbl="node1" presStyleIdx="4" presStyleCnt="5">
        <dgm:presLayoutVars>
          <dgm:chMax val="0"/>
          <dgm:bulletEnabled val="1"/>
        </dgm:presLayoutVars>
      </dgm:prSet>
      <dgm:spPr/>
    </dgm:pt>
  </dgm:ptLst>
  <dgm:cxnLst>
    <dgm:cxn modelId="{2DF06D04-206C-4946-8879-21C39B0CEEEF}" srcId="{F21AC31B-9E28-49B6-A15D-CDA0B9A72DB5}" destId="{84CC3340-F9F9-4B04-B7CA-C1DBF9C8CA53}" srcOrd="0" destOrd="0" parTransId="{C64BC3E6-CFBF-4904-BDB0-E617E5469593}" sibTransId="{933D2ED7-A7FC-4A31-AAFD-9A7604A71F84}"/>
    <dgm:cxn modelId="{1DA77D3B-F0EC-4CAD-9544-A58F08A8021B}" srcId="{F21AC31B-9E28-49B6-A15D-CDA0B9A72DB5}" destId="{E7D84622-C318-4544-A91B-A85C2EBDD74C}" srcOrd="3" destOrd="0" parTransId="{3AC80476-A3FF-4CB4-A029-E5D1DCCA2622}" sibTransId="{B1E57AD0-DBB4-4214-AE90-EE89BCAB33A0}"/>
    <dgm:cxn modelId="{5C8E4B47-D054-460B-9DB4-C8ACAEEE24BE}" type="presOf" srcId="{D81EA6A4-DB53-4B3A-9046-BDB2732BCF16}" destId="{5027DACA-CA41-4272-9090-FE97E5AF464B}" srcOrd="0" destOrd="0" presId="urn:microsoft.com/office/officeart/2005/8/layout/vList2"/>
    <dgm:cxn modelId="{11B2BB4A-F26E-4C35-AA5A-88809B25C515}" srcId="{F21AC31B-9E28-49B6-A15D-CDA0B9A72DB5}" destId="{30BB9053-1C05-4E39-B3E2-13F32490CC15}" srcOrd="2" destOrd="0" parTransId="{A1FA7DA7-F757-4CC5-969D-3578C949CCBF}" sibTransId="{47C9D4F0-7096-4A9F-A41B-D6B108F0CAAC}"/>
    <dgm:cxn modelId="{99E84A73-F5E9-4D7D-814D-D3B54E1BF746}" type="presOf" srcId="{30BB9053-1C05-4E39-B3E2-13F32490CC15}" destId="{C58CA3FD-37BA-499B-A772-28942BAD4BCE}" srcOrd="0" destOrd="0" presId="urn:microsoft.com/office/officeart/2005/8/layout/vList2"/>
    <dgm:cxn modelId="{C8F3037D-69E3-4CF5-9BEA-58600243A4DB}" type="presOf" srcId="{84CC3340-F9F9-4B04-B7CA-C1DBF9C8CA53}" destId="{A46C31D0-46C7-46E6-9F11-E5765437EBBD}" srcOrd="0" destOrd="0" presId="urn:microsoft.com/office/officeart/2005/8/layout/vList2"/>
    <dgm:cxn modelId="{1E6A1786-717B-4D12-8E65-D3B3A98E628B}" type="presOf" srcId="{E7D84622-C318-4544-A91B-A85C2EBDD74C}" destId="{45943624-ED07-4E06-BF04-064A825A8B34}" srcOrd="0" destOrd="0" presId="urn:microsoft.com/office/officeart/2005/8/layout/vList2"/>
    <dgm:cxn modelId="{7921CD92-CC9F-45C5-B248-010212AC17B0}" srcId="{F21AC31B-9E28-49B6-A15D-CDA0B9A72DB5}" destId="{5950C257-490C-425D-A7B8-B377FEE87E38}" srcOrd="1" destOrd="0" parTransId="{BD9E33D8-6F43-45E5-85FE-06B55B8C2090}" sibTransId="{0A859CEF-0EF5-4A63-AF0E-FCDD6040B68C}"/>
    <dgm:cxn modelId="{3C37B8B3-104B-44B7-AD78-B9250D412215}" srcId="{F21AC31B-9E28-49B6-A15D-CDA0B9A72DB5}" destId="{D81EA6A4-DB53-4B3A-9046-BDB2732BCF16}" srcOrd="4" destOrd="0" parTransId="{0824E99B-92DB-4981-A1C5-3DBB05AE7BF3}" sibTransId="{178036B5-C26D-4B41-A7EB-E095502E3FC5}"/>
    <dgm:cxn modelId="{DA7308CE-64C5-4FE0-BB6A-4A3DCD6B5E23}" type="presOf" srcId="{F21AC31B-9E28-49B6-A15D-CDA0B9A72DB5}" destId="{6BA7FABF-BFE8-4ED9-A034-84A5770B0C4D}" srcOrd="0" destOrd="0" presId="urn:microsoft.com/office/officeart/2005/8/layout/vList2"/>
    <dgm:cxn modelId="{DAAB31E7-FD37-49B4-8D9D-8D68DE5EB4B3}" type="presOf" srcId="{5950C257-490C-425D-A7B8-B377FEE87E38}" destId="{E075DD94-27DD-4827-8C0C-CCEF163B4B54}" srcOrd="0" destOrd="0" presId="urn:microsoft.com/office/officeart/2005/8/layout/vList2"/>
    <dgm:cxn modelId="{96ACCFBA-F781-4D6D-9FB5-D480C2EBBBE8}" type="presParOf" srcId="{6BA7FABF-BFE8-4ED9-A034-84A5770B0C4D}" destId="{A46C31D0-46C7-46E6-9F11-E5765437EBBD}" srcOrd="0" destOrd="0" presId="urn:microsoft.com/office/officeart/2005/8/layout/vList2"/>
    <dgm:cxn modelId="{8110B0CA-F565-4B50-9723-971DCE5B5790}" type="presParOf" srcId="{6BA7FABF-BFE8-4ED9-A034-84A5770B0C4D}" destId="{76BF9E24-755D-4E8A-9402-E8AD166F777C}" srcOrd="1" destOrd="0" presId="urn:microsoft.com/office/officeart/2005/8/layout/vList2"/>
    <dgm:cxn modelId="{3A0D4C3E-3945-4F60-B7AE-FB7BA67EB272}" type="presParOf" srcId="{6BA7FABF-BFE8-4ED9-A034-84A5770B0C4D}" destId="{E075DD94-27DD-4827-8C0C-CCEF163B4B54}" srcOrd="2" destOrd="0" presId="urn:microsoft.com/office/officeart/2005/8/layout/vList2"/>
    <dgm:cxn modelId="{6A06DB16-02CE-44B6-A32D-DC5F56F735AC}" type="presParOf" srcId="{6BA7FABF-BFE8-4ED9-A034-84A5770B0C4D}" destId="{9795A983-568D-4503-B4FF-A53564D55166}" srcOrd="3" destOrd="0" presId="urn:microsoft.com/office/officeart/2005/8/layout/vList2"/>
    <dgm:cxn modelId="{BA942223-60D8-4B31-A525-234D512FF096}" type="presParOf" srcId="{6BA7FABF-BFE8-4ED9-A034-84A5770B0C4D}" destId="{C58CA3FD-37BA-499B-A772-28942BAD4BCE}" srcOrd="4" destOrd="0" presId="urn:microsoft.com/office/officeart/2005/8/layout/vList2"/>
    <dgm:cxn modelId="{F5039890-E2CD-4580-AFFD-091ACDD35ADA}" type="presParOf" srcId="{6BA7FABF-BFE8-4ED9-A034-84A5770B0C4D}" destId="{2309A32D-3BEA-49D4-98D1-F9DE3B3A169A}" srcOrd="5" destOrd="0" presId="urn:microsoft.com/office/officeart/2005/8/layout/vList2"/>
    <dgm:cxn modelId="{EEE674CF-B7CD-48AA-B720-FA286DB6FF47}" type="presParOf" srcId="{6BA7FABF-BFE8-4ED9-A034-84A5770B0C4D}" destId="{45943624-ED07-4E06-BF04-064A825A8B34}" srcOrd="6" destOrd="0" presId="urn:microsoft.com/office/officeart/2005/8/layout/vList2"/>
    <dgm:cxn modelId="{F7DD240D-FEC0-4D60-87ED-C43E5ED5AD13}" type="presParOf" srcId="{6BA7FABF-BFE8-4ED9-A034-84A5770B0C4D}" destId="{12C54CD0-C706-40B1-B210-572F49842379}" srcOrd="7" destOrd="0" presId="urn:microsoft.com/office/officeart/2005/8/layout/vList2"/>
    <dgm:cxn modelId="{F021C278-022F-4A27-85A1-2751CC463C70}" type="presParOf" srcId="{6BA7FABF-BFE8-4ED9-A034-84A5770B0C4D}" destId="{5027DACA-CA41-4272-9090-FE97E5AF464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C31D0-46C7-46E6-9F11-E5765437EBBD}">
      <dsp:nvSpPr>
        <dsp:cNvPr id="0" name=""/>
        <dsp:cNvSpPr/>
      </dsp:nvSpPr>
      <dsp:spPr>
        <a:xfrm>
          <a:off x="0" y="20709"/>
          <a:ext cx="10515600" cy="767520"/>
        </a:xfrm>
        <a:prstGeom prst="roundRect">
          <a:avLst/>
        </a:prstGeom>
        <a:solidFill>
          <a:srgbClr val="652483"/>
        </a:solidFill>
        <a:ln>
          <a:solidFill>
            <a:srgbClr val="65248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bg1"/>
              </a:solidFill>
              <a:latin typeface="Arial" panose="020B0604020202020204" pitchFamily="34" charset="0"/>
              <a:cs typeface="Arial" panose="020B0604020202020204" pitchFamily="34" charset="0"/>
            </a:rPr>
            <a:t>Führen Sie eine Diskussion mit verteilten Rollen:</a:t>
          </a:r>
          <a:endParaRPr lang="en-US" sz="2400" kern="1200" dirty="0">
            <a:solidFill>
              <a:schemeClr val="bg1"/>
            </a:solidFill>
            <a:latin typeface="Arial" panose="020B0604020202020204" pitchFamily="34" charset="0"/>
            <a:cs typeface="Arial" panose="020B0604020202020204" pitchFamily="34" charset="0"/>
          </a:endParaRPr>
        </a:p>
      </dsp:txBody>
      <dsp:txXfrm>
        <a:off x="37467" y="58176"/>
        <a:ext cx="10440666" cy="692586"/>
      </dsp:txXfrm>
    </dsp:sp>
    <dsp:sp modelId="{E075DD94-27DD-4827-8C0C-CCEF163B4B54}">
      <dsp:nvSpPr>
        <dsp:cNvPr id="0" name=""/>
        <dsp:cNvSpPr/>
      </dsp:nvSpPr>
      <dsp:spPr>
        <a:xfrm>
          <a:off x="0" y="906309"/>
          <a:ext cx="10515600" cy="767520"/>
        </a:xfrm>
        <a:prstGeom prst="roundRect">
          <a:avLst/>
        </a:prstGeom>
        <a:solidFill>
          <a:srgbClr val="E61873"/>
        </a:solidFill>
        <a:ln>
          <a:solidFill>
            <a:srgbClr val="65248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latin typeface="Arial" panose="020B0604020202020204" pitchFamily="34" charset="0"/>
              <a:cs typeface="Arial" panose="020B0604020202020204" pitchFamily="34" charset="0"/>
            </a:rPr>
            <a:t>SMV</a:t>
          </a:r>
          <a:endParaRPr lang="en-US" sz="2400" kern="1200" dirty="0">
            <a:latin typeface="Arial" panose="020B0604020202020204" pitchFamily="34" charset="0"/>
            <a:cs typeface="Arial" panose="020B0604020202020204" pitchFamily="34" charset="0"/>
          </a:endParaRPr>
        </a:p>
      </dsp:txBody>
      <dsp:txXfrm>
        <a:off x="37467" y="943776"/>
        <a:ext cx="10440666" cy="692586"/>
      </dsp:txXfrm>
    </dsp:sp>
    <dsp:sp modelId="{C58CA3FD-37BA-499B-A772-28942BAD4BCE}">
      <dsp:nvSpPr>
        <dsp:cNvPr id="0" name=""/>
        <dsp:cNvSpPr/>
      </dsp:nvSpPr>
      <dsp:spPr>
        <a:xfrm>
          <a:off x="0" y="1791909"/>
          <a:ext cx="10515600" cy="767520"/>
        </a:xfrm>
        <a:prstGeom prst="roundRect">
          <a:avLst/>
        </a:prstGeom>
        <a:solidFill>
          <a:srgbClr val="E61873"/>
        </a:solidFill>
        <a:ln>
          <a:solidFill>
            <a:srgbClr val="65248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latin typeface="Arial" panose="020B0604020202020204" pitchFamily="34" charset="0"/>
              <a:cs typeface="Arial" panose="020B0604020202020204" pitchFamily="34" charset="0"/>
            </a:rPr>
            <a:t>Redaktion der Schülerzeitung</a:t>
          </a:r>
          <a:endParaRPr lang="en-US" sz="2400" kern="1200" dirty="0">
            <a:latin typeface="Arial" panose="020B0604020202020204" pitchFamily="34" charset="0"/>
            <a:cs typeface="Arial" panose="020B0604020202020204" pitchFamily="34" charset="0"/>
          </a:endParaRPr>
        </a:p>
      </dsp:txBody>
      <dsp:txXfrm>
        <a:off x="37467" y="1829376"/>
        <a:ext cx="10440666" cy="692586"/>
      </dsp:txXfrm>
    </dsp:sp>
    <dsp:sp modelId="{45943624-ED07-4E06-BF04-064A825A8B34}">
      <dsp:nvSpPr>
        <dsp:cNvPr id="0" name=""/>
        <dsp:cNvSpPr/>
      </dsp:nvSpPr>
      <dsp:spPr>
        <a:xfrm>
          <a:off x="0" y="2677509"/>
          <a:ext cx="10515600" cy="767520"/>
        </a:xfrm>
        <a:prstGeom prst="roundRect">
          <a:avLst/>
        </a:prstGeom>
        <a:solidFill>
          <a:srgbClr val="E61873"/>
        </a:solidFill>
        <a:ln>
          <a:solidFill>
            <a:srgbClr val="65248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latin typeface="Arial" panose="020B0604020202020204" pitchFamily="34" charset="0"/>
              <a:cs typeface="Arial" panose="020B0604020202020204" pitchFamily="34" charset="0"/>
            </a:rPr>
            <a:t>Schulleitung</a:t>
          </a:r>
          <a:endParaRPr lang="en-US" sz="2400" kern="1200" dirty="0">
            <a:latin typeface="Arial" panose="020B0604020202020204" pitchFamily="34" charset="0"/>
            <a:cs typeface="Arial" panose="020B0604020202020204" pitchFamily="34" charset="0"/>
          </a:endParaRPr>
        </a:p>
      </dsp:txBody>
      <dsp:txXfrm>
        <a:off x="37467" y="2714976"/>
        <a:ext cx="10440666" cy="692586"/>
      </dsp:txXfrm>
    </dsp:sp>
    <dsp:sp modelId="{5027DACA-CA41-4272-9090-FE97E5AF464B}">
      <dsp:nvSpPr>
        <dsp:cNvPr id="0" name=""/>
        <dsp:cNvSpPr/>
      </dsp:nvSpPr>
      <dsp:spPr>
        <a:xfrm>
          <a:off x="0" y="3563109"/>
          <a:ext cx="10515600" cy="767520"/>
        </a:xfrm>
        <a:prstGeom prst="roundRect">
          <a:avLst/>
        </a:prstGeom>
        <a:solidFill>
          <a:srgbClr val="E61873"/>
        </a:solidFill>
        <a:ln>
          <a:solidFill>
            <a:srgbClr val="65248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latin typeface="Arial" panose="020B0604020202020204" pitchFamily="34" charset="0"/>
              <a:cs typeface="Arial" panose="020B0604020202020204" pitchFamily="34" charset="0"/>
            </a:rPr>
            <a:t>Journalist</a:t>
          </a:r>
          <a:endParaRPr lang="en-US" sz="2400" kern="1200" dirty="0">
            <a:latin typeface="Arial" panose="020B0604020202020204" pitchFamily="34" charset="0"/>
            <a:cs typeface="Arial" panose="020B0604020202020204" pitchFamily="34" charset="0"/>
          </a:endParaRPr>
        </a:p>
      </dsp:txBody>
      <dsp:txXfrm>
        <a:off x="37467" y="3600576"/>
        <a:ext cx="1044066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14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02.07.2025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14182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10388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5048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174798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30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pic>
        <p:nvPicPr>
          <p:cNvPr id="2" name="Grafik 1" descr="Ein Pinselstrich">
            <a:extLst>
              <a:ext uri="{FF2B5EF4-FFF2-40B4-BE49-F238E27FC236}">
                <a16:creationId xmlns:a16="http://schemas.microsoft.com/office/drawing/2014/main" id="{5E3ADDBD-BDD5-4598-774A-C28BDD390B82}"/>
              </a:ext>
            </a:extLst>
          </p:cNvPr>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4" name="Slide Number Placeholder 5">
            <a:extLst>
              <a:ext uri="{FF2B5EF4-FFF2-40B4-BE49-F238E27FC236}">
                <a16:creationId xmlns:a16="http://schemas.microsoft.com/office/drawing/2014/main" id="{26A83916-14B0-4C39-38D0-217C3993B16C}"/>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5" name="Grafik 4" descr="Ein Pinselstrich">
            <a:extLst>
              <a:ext uri="{FF2B5EF4-FFF2-40B4-BE49-F238E27FC236}">
                <a16:creationId xmlns:a16="http://schemas.microsoft.com/office/drawing/2014/main" id="{844A1694-081F-5C25-CE98-92C5FB408A5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6" name="Grafik 5" descr="Ein Pinselstrich">
            <a:extLst>
              <a:ext uri="{FF2B5EF4-FFF2-40B4-BE49-F238E27FC236}">
                <a16:creationId xmlns:a16="http://schemas.microsoft.com/office/drawing/2014/main" id="{BB12FE03-F9FC-51B3-8EE3-5B4F6210DDA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11" name="Grafik 10">
            <a:extLst>
              <a:ext uri="{FF2B5EF4-FFF2-40B4-BE49-F238E27FC236}">
                <a16:creationId xmlns:a16="http://schemas.microsoft.com/office/drawing/2014/main" id="{09C39C50-1767-4E20-ABBF-2D70AA959B2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16188634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esserat.de/pressekodex.html" TargetMode="External"/><Relationship Id="rId2" Type="http://schemas.openxmlformats.org/officeDocument/2006/relationships/hyperlink" Target="https://www.die-medienanstalten.de/journalistische-grundsaetze-desinform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7F0EC-0E78-2944-BF2F-E67793D05675}"/>
              </a:ext>
            </a:extLst>
          </p:cNvPr>
          <p:cNvSpPr>
            <a:spLocks noGrp="1"/>
          </p:cNvSpPr>
          <p:nvPr>
            <p:ph type="title"/>
          </p:nvPr>
        </p:nvSpPr>
        <p:spPr>
          <a:xfrm>
            <a:off x="838200" y="365125"/>
            <a:ext cx="10515600" cy="1325563"/>
          </a:xfrm>
        </p:spPr>
        <p:txBody>
          <a:bodyPr>
            <a:normAutofit/>
          </a:bodyPr>
          <a:lstStyle/>
          <a:p>
            <a:r>
              <a:rPr lang="de-DE" dirty="0"/>
              <a:t>Variante 2:</a:t>
            </a:r>
          </a:p>
        </p:txBody>
      </p:sp>
      <p:graphicFrame>
        <p:nvGraphicFramePr>
          <p:cNvPr id="5" name="Inhaltsplatzhalter 2">
            <a:extLst>
              <a:ext uri="{FF2B5EF4-FFF2-40B4-BE49-F238E27FC236}">
                <a16:creationId xmlns:a16="http://schemas.microsoft.com/office/drawing/2014/main" id="{E0E39A87-6C56-E877-1A4C-54B3B6935BC2}"/>
              </a:ext>
            </a:extLst>
          </p:cNvPr>
          <p:cNvGraphicFramePr>
            <a:graphicFrameLocks noGrp="1"/>
          </p:cNvGraphicFramePr>
          <p:nvPr>
            <p:ph idx="1"/>
            <p:extLst>
              <p:ext uri="{D42A27DB-BD31-4B8C-83A1-F6EECF244321}">
                <p14:modId xmlns:p14="http://schemas.microsoft.com/office/powerpoint/2010/main" val="26985819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13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3 	erstellt mit ChatGPT am 14.04.2025.</a:t>
            </a: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8200" y="4412756"/>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892594" y="4887356"/>
            <a:ext cx="10110651" cy="694998"/>
          </a:xfrm>
          <a:prstGeom prst="rect">
            <a:avLst/>
          </a:prstGeom>
          <a:noFill/>
        </p:spPr>
        <p:txBody>
          <a:bodyPr wrap="square" rtlCol="0">
            <a:spAutoFit/>
          </a:bodyPr>
          <a:lstStyle/>
          <a:p>
            <a:pPr>
              <a:lnSpc>
                <a:spcPct val="115000"/>
              </a:lnSpc>
              <a:spcAft>
                <a:spcPts val="1000"/>
              </a:spcAft>
              <a:buNone/>
            </a:pPr>
            <a:r>
              <a:rPr lang="de-DE"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https://www.die-medienanstalten.de/journalistische-grundsaetze-desinformation/</a:t>
            </a:r>
            <a:r>
              <a:rPr lang="de-DE" sz="1400" dirty="0">
                <a:effectLst/>
                <a:latin typeface="Arial" panose="020B0604020202020204" pitchFamily="34" charset="0"/>
                <a:ea typeface="Calibri" panose="020F0502020204030204" pitchFamily="34" charset="0"/>
                <a:cs typeface="Arial" panose="020B0604020202020204" pitchFamily="34" charset="0"/>
              </a:rPr>
              <a:t> (DL 14.04.2025).</a:t>
            </a:r>
          </a:p>
          <a:p>
            <a:pPr>
              <a:lnSpc>
                <a:spcPct val="115000"/>
              </a:lnSpc>
              <a:spcAft>
                <a:spcPts val="1000"/>
              </a:spcAft>
            </a:pPr>
            <a:r>
              <a:rPr lang="de-DE"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https://www.presserat.de/pressekodex.html</a:t>
            </a:r>
            <a:r>
              <a:rPr lang="de-DE" sz="1400" u="sng" dirty="0">
                <a:effectLst/>
                <a:latin typeface="Arial" panose="020B0604020202020204" pitchFamily="34" charset="0"/>
                <a:ea typeface="Calibri" panose="020F0502020204030204" pitchFamily="34" charset="0"/>
                <a:cs typeface="Arial" panose="020B0604020202020204" pitchFamily="34" charset="0"/>
              </a:rPr>
              <a:t> </a:t>
            </a:r>
            <a:r>
              <a:rPr lang="de-DE" sz="1400" dirty="0">
                <a:effectLst/>
                <a:latin typeface="Arial" panose="020B0604020202020204" pitchFamily="34" charset="0"/>
                <a:ea typeface="Calibri" panose="020F0502020204030204" pitchFamily="34" charset="0"/>
                <a:cs typeface="Arial" panose="020B0604020202020204" pitchFamily="34" charset="0"/>
              </a:rPr>
              <a:t>(DL 14.04.2025).</a:t>
            </a:r>
          </a:p>
        </p:txBody>
      </p:sp>
    </p:spTree>
    <p:extLst>
      <p:ext uri="{BB962C8B-B14F-4D97-AF65-F5344CB8AC3E}">
        <p14:creationId xmlns:p14="http://schemas.microsoft.com/office/powerpoint/2010/main" val="289360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6E8C4F8-C035-C14E-BA86-75E77699E8D0}"/>
              </a:ext>
            </a:extLst>
          </p:cNvPr>
          <p:cNvPicPr>
            <a:picLocks noChangeAspect="1"/>
          </p:cNvPicPr>
          <p:nvPr/>
        </p:nvPicPr>
        <p:blipFill>
          <a:blip r:embed="rId2">
            <a:extLst>
              <a:ext uri="{28A0092B-C50C-407E-A947-70E740481C1C}">
                <a14:useLocalDpi xmlns:a14="http://schemas.microsoft.com/office/drawing/2010/main" val="0"/>
              </a:ext>
            </a:extLst>
          </a:blip>
          <a:srcRect r="2" b="14258"/>
          <a:stretch/>
        </p:blipFill>
        <p:spPr>
          <a:xfrm>
            <a:off x="20" y="-1"/>
            <a:ext cx="7998205" cy="6858000"/>
          </a:xfrm>
          <a:prstGeom prst="rect">
            <a:avLst/>
          </a:prstGeom>
        </p:spPr>
      </p:pic>
      <p:sp>
        <p:nvSpPr>
          <p:cNvPr id="4" name="Textfeld 3">
            <a:extLst>
              <a:ext uri="{FF2B5EF4-FFF2-40B4-BE49-F238E27FC236}">
                <a16:creationId xmlns:a16="http://schemas.microsoft.com/office/drawing/2014/main" id="{1A26219F-4A2A-6A74-2488-9D58EF64D640}"/>
              </a:ext>
            </a:extLst>
          </p:cNvPr>
          <p:cNvSpPr txBox="1"/>
          <p:nvPr/>
        </p:nvSpPr>
        <p:spPr>
          <a:xfrm>
            <a:off x="9142136" y="788972"/>
            <a:ext cx="1036949" cy="369332"/>
          </a:xfrm>
          <a:prstGeom prst="rect">
            <a:avLst/>
          </a:prstGeom>
          <a:solidFill>
            <a:schemeClr val="bg1"/>
          </a:solidFill>
        </p:spPr>
        <p:txBody>
          <a:bodyPr wrap="square" rtlCol="0">
            <a:spAutoFit/>
          </a:bodyPr>
          <a:lstStyle/>
          <a:p>
            <a:endParaRPr lang="de-DE" dirty="0"/>
          </a:p>
        </p:txBody>
      </p:sp>
      <p:sp>
        <p:nvSpPr>
          <p:cNvPr id="5" name="Textfeld 4">
            <a:extLst>
              <a:ext uri="{FF2B5EF4-FFF2-40B4-BE49-F238E27FC236}">
                <a16:creationId xmlns:a16="http://schemas.microsoft.com/office/drawing/2014/main" id="{07461576-6C2C-57A4-CC67-A9D05FF33620}"/>
              </a:ext>
            </a:extLst>
          </p:cNvPr>
          <p:cNvSpPr txBox="1"/>
          <p:nvPr/>
        </p:nvSpPr>
        <p:spPr>
          <a:xfrm>
            <a:off x="9688749" y="437745"/>
            <a:ext cx="1108953" cy="369332"/>
          </a:xfrm>
          <a:prstGeom prst="rect">
            <a:avLst/>
          </a:prstGeom>
          <a:solidFill>
            <a:schemeClr val="bg1"/>
          </a:solidFill>
        </p:spPr>
        <p:txBody>
          <a:bodyPr wrap="square" rtlCol="0">
            <a:spAutoFit/>
          </a:bodyPr>
          <a:lstStyle/>
          <a:p>
            <a:endParaRPr lang="de-DE" dirty="0"/>
          </a:p>
        </p:txBody>
      </p:sp>
      <p:pic>
        <p:nvPicPr>
          <p:cNvPr id="7" name="Grafik 6" descr="Ein Bild, das Rahmen, Design enthält.&#10;&#10;KI-generierte Inhalte können fehlerhaft sein.">
            <a:extLst>
              <a:ext uri="{FF2B5EF4-FFF2-40B4-BE49-F238E27FC236}">
                <a16:creationId xmlns:a16="http://schemas.microsoft.com/office/drawing/2014/main" id="{561F7049-7DEF-8DD2-7F35-B4ADFB8BB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099" y="-1"/>
            <a:ext cx="4572000" cy="6858000"/>
          </a:xfrm>
          <a:prstGeom prst="rect">
            <a:avLst/>
          </a:prstGeom>
        </p:spPr>
      </p:pic>
      <p:sp>
        <p:nvSpPr>
          <p:cNvPr id="8" name="Textfeld 7">
            <a:extLst>
              <a:ext uri="{FF2B5EF4-FFF2-40B4-BE49-F238E27FC236}">
                <a16:creationId xmlns:a16="http://schemas.microsoft.com/office/drawing/2014/main" id="{73A5D811-636D-130E-4E7E-A6C12C616B1B}"/>
              </a:ext>
            </a:extLst>
          </p:cNvPr>
          <p:cNvSpPr txBox="1"/>
          <p:nvPr/>
        </p:nvSpPr>
        <p:spPr>
          <a:xfrm>
            <a:off x="8777630" y="1079486"/>
            <a:ext cx="2574936" cy="1015663"/>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Boomer lasst die Finger von meinem Handy!</a:t>
            </a:r>
          </a:p>
        </p:txBody>
      </p:sp>
      <p:pic>
        <p:nvPicPr>
          <p:cNvPr id="2" name="Grafik 1">
            <a:extLst>
              <a:ext uri="{FF2B5EF4-FFF2-40B4-BE49-F238E27FC236}">
                <a16:creationId xmlns:a16="http://schemas.microsoft.com/office/drawing/2014/main" id="{9DE017B7-EEED-46FB-B301-07BB2680466A}"/>
              </a:ext>
            </a:extLst>
          </p:cNvPr>
          <p:cNvPicPr>
            <a:picLocks noChangeAspect="1"/>
          </p:cNvPicPr>
          <p:nvPr/>
        </p:nvPicPr>
        <p:blipFill>
          <a:blip r:embed="rId4"/>
          <a:stretch>
            <a:fillRect/>
          </a:stretch>
        </p:blipFill>
        <p:spPr>
          <a:xfrm>
            <a:off x="8727915" y="536828"/>
            <a:ext cx="2674367" cy="452114"/>
          </a:xfrm>
          <a:prstGeom prst="rect">
            <a:avLst/>
          </a:prstGeom>
        </p:spPr>
      </p:pic>
      <p:pic>
        <p:nvPicPr>
          <p:cNvPr id="6" name="Grafik 5">
            <a:extLst>
              <a:ext uri="{FF2B5EF4-FFF2-40B4-BE49-F238E27FC236}">
                <a16:creationId xmlns:a16="http://schemas.microsoft.com/office/drawing/2014/main" id="{4CC6486B-DC60-4A8B-91EF-5E0729665F00}"/>
              </a:ext>
            </a:extLst>
          </p:cNvPr>
          <p:cNvPicPr>
            <a:picLocks noChangeAspect="1"/>
          </p:cNvPicPr>
          <p:nvPr/>
        </p:nvPicPr>
        <p:blipFill>
          <a:blip r:embed="rId5"/>
          <a:stretch>
            <a:fillRect/>
          </a:stretch>
        </p:blipFill>
        <p:spPr>
          <a:xfrm>
            <a:off x="8727915" y="4242701"/>
            <a:ext cx="2395942" cy="730727"/>
          </a:xfrm>
          <a:prstGeom prst="rect">
            <a:avLst/>
          </a:prstGeom>
        </p:spPr>
      </p:pic>
      <p:sp>
        <p:nvSpPr>
          <p:cNvPr id="10" name="Textfeld 9">
            <a:extLst>
              <a:ext uri="{FF2B5EF4-FFF2-40B4-BE49-F238E27FC236}">
                <a16:creationId xmlns:a16="http://schemas.microsoft.com/office/drawing/2014/main" id="{3C99678C-FA67-4EE5-839D-3F93779A84DD}"/>
              </a:ext>
            </a:extLst>
          </p:cNvPr>
          <p:cNvSpPr txBox="1"/>
          <p:nvPr/>
        </p:nvSpPr>
        <p:spPr>
          <a:xfrm>
            <a:off x="8937920" y="5055239"/>
            <a:ext cx="2930685" cy="1446550"/>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a:t>
            </a:r>
            <a:r>
              <a:rPr lang="de-DE" sz="1100" dirty="0" err="1">
                <a:latin typeface="Arial" panose="020B0604020202020204" pitchFamily="34" charset="0"/>
                <a:cs typeface="Arial" panose="020B0604020202020204" pitchFamily="34" charset="0"/>
              </a:rPr>
              <a:t>MyHandyMyChoice</a:t>
            </a:r>
            <a:r>
              <a:rPr lang="de-DE" sz="1100" dirty="0">
                <a:latin typeface="Arial" panose="020B0604020202020204" pitchFamily="34" charset="0"/>
                <a:cs typeface="Arial" panose="020B0604020202020204" pitchFamily="34" charset="0"/>
              </a:rPr>
              <a:t> </a:t>
            </a:r>
          </a:p>
          <a:p>
            <a:r>
              <a:rPr lang="de-DE" sz="1100" dirty="0">
                <a:latin typeface="Arial" panose="020B0604020202020204" pitchFamily="34" charset="0"/>
                <a:cs typeface="Arial" panose="020B0604020202020204" pitchFamily="34" charset="0"/>
              </a:rPr>
              <a:t>#Kreidezeitalter</a:t>
            </a:r>
          </a:p>
          <a:p>
            <a:r>
              <a:rPr lang="de-DE" sz="1100" dirty="0">
                <a:latin typeface="Arial" panose="020B0604020202020204" pitchFamily="34" charset="0"/>
                <a:cs typeface="Arial" panose="020B0604020202020204" pitchFamily="34" charset="0"/>
              </a:rPr>
              <a:t>#Handyverbot</a:t>
            </a:r>
          </a:p>
          <a:p>
            <a:r>
              <a:rPr lang="de-DE" sz="1100" dirty="0">
                <a:latin typeface="Arial" panose="020B0604020202020204" pitchFamily="34" charset="0"/>
                <a:cs typeface="Arial" panose="020B0604020202020204" pitchFamily="34" charset="0"/>
              </a:rPr>
              <a:t>#</a:t>
            </a:r>
            <a:r>
              <a:rPr lang="de-DE" sz="1100" dirty="0" err="1">
                <a:latin typeface="Arial" panose="020B0604020202020204" pitchFamily="34" charset="0"/>
                <a:cs typeface="Arial" panose="020B0604020202020204" pitchFamily="34" charset="0"/>
              </a:rPr>
              <a:t>WirSindKeineKinder</a:t>
            </a:r>
            <a:endParaRPr lang="de-DE" sz="1100" dirty="0">
              <a:latin typeface="Arial" panose="020B0604020202020204" pitchFamily="34" charset="0"/>
              <a:cs typeface="Arial" panose="020B0604020202020204" pitchFamily="34" charset="0"/>
            </a:endParaRPr>
          </a:p>
          <a:p>
            <a:r>
              <a:rPr lang="de-DE" sz="1100" dirty="0">
                <a:latin typeface="Arial" panose="020B0604020202020204" pitchFamily="34" charset="0"/>
                <a:cs typeface="Arial" panose="020B0604020202020204" pitchFamily="34" charset="0"/>
              </a:rPr>
              <a:t>#</a:t>
            </a:r>
            <a:r>
              <a:rPr lang="de-DE" sz="1100" dirty="0" err="1">
                <a:latin typeface="Arial" panose="020B0604020202020204" pitchFamily="34" charset="0"/>
                <a:cs typeface="Arial" panose="020B0604020202020204" pitchFamily="34" charset="0"/>
              </a:rPr>
              <a:t>SchuleImMittelalter</a:t>
            </a:r>
            <a:endParaRPr lang="de-DE" sz="1100" dirty="0">
              <a:latin typeface="Arial" panose="020B0604020202020204" pitchFamily="34" charset="0"/>
              <a:cs typeface="Arial" panose="020B0604020202020204" pitchFamily="34" charset="0"/>
            </a:endParaRPr>
          </a:p>
          <a:p>
            <a:r>
              <a:rPr lang="de-DE" sz="1100" dirty="0">
                <a:latin typeface="Arial" panose="020B0604020202020204" pitchFamily="34" charset="0"/>
                <a:cs typeface="Arial" panose="020B0604020202020204" pitchFamily="34" charset="0"/>
              </a:rPr>
              <a:t>#</a:t>
            </a:r>
            <a:r>
              <a:rPr lang="de-DE" sz="1100" dirty="0" err="1">
                <a:latin typeface="Arial" panose="020B0604020202020204" pitchFamily="34" charset="0"/>
                <a:cs typeface="Arial" panose="020B0604020202020204" pitchFamily="34" charset="0"/>
              </a:rPr>
              <a:t>GenerationOffline</a:t>
            </a:r>
            <a:endParaRPr lang="de-DE" sz="1100" dirty="0">
              <a:latin typeface="Arial" panose="020B0604020202020204" pitchFamily="34" charset="0"/>
              <a:cs typeface="Arial" panose="020B0604020202020204" pitchFamily="34" charset="0"/>
            </a:endParaRPr>
          </a:p>
          <a:p>
            <a:r>
              <a:rPr lang="de-DE" sz="1100" dirty="0">
                <a:latin typeface="Arial" panose="020B0604020202020204" pitchFamily="34" charset="0"/>
                <a:cs typeface="Arial" panose="020B0604020202020204" pitchFamily="34" charset="0"/>
              </a:rPr>
              <a:t>#</a:t>
            </a:r>
            <a:r>
              <a:rPr lang="de-DE" sz="1100" dirty="0" err="1">
                <a:latin typeface="Arial" panose="020B0604020202020204" pitchFamily="34" charset="0"/>
                <a:cs typeface="Arial" panose="020B0604020202020204" pitchFamily="34" charset="0"/>
              </a:rPr>
              <a:t>SMVImWiderstand</a:t>
            </a:r>
            <a:endParaRPr lang="de-DE" sz="1100" dirty="0">
              <a:latin typeface="Arial" panose="020B0604020202020204" pitchFamily="34" charset="0"/>
              <a:cs typeface="Arial" panose="020B0604020202020204" pitchFamily="34" charset="0"/>
            </a:endParaRPr>
          </a:p>
          <a:p>
            <a:endParaRPr lang="de-DE" sz="1100" dirty="0"/>
          </a:p>
        </p:txBody>
      </p:sp>
      <p:sp>
        <p:nvSpPr>
          <p:cNvPr id="11" name="Rechteck: abgerundete Ecken 10">
            <a:extLst>
              <a:ext uri="{FF2B5EF4-FFF2-40B4-BE49-F238E27FC236}">
                <a16:creationId xmlns:a16="http://schemas.microsoft.com/office/drawing/2014/main" id="{F9D2B27F-ACD3-413B-88DF-770AD593FEA4}"/>
              </a:ext>
            </a:extLst>
          </p:cNvPr>
          <p:cNvSpPr/>
          <p:nvPr/>
        </p:nvSpPr>
        <p:spPr>
          <a:xfrm>
            <a:off x="8660423" y="1047658"/>
            <a:ext cx="2831123" cy="3102314"/>
          </a:xfrm>
          <a:prstGeom prst="roundRect">
            <a:avLst>
              <a:gd name="adj" fmla="val 486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29F80107-6724-4F26-B4BD-192E56489EDF}"/>
              </a:ext>
            </a:extLst>
          </p:cNvPr>
          <p:cNvSpPr txBox="1"/>
          <p:nvPr/>
        </p:nvSpPr>
        <p:spPr>
          <a:xfrm>
            <a:off x="8777630" y="2091774"/>
            <a:ext cx="2624652" cy="1754326"/>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Das Handyverbot ist voll aus der Zeit gefallen und widerspricht unserer Freiheit! Schließt euch unserem Protest an! </a:t>
            </a:r>
          </a:p>
        </p:txBody>
      </p:sp>
    </p:spTree>
    <p:extLst>
      <p:ext uri="{BB962C8B-B14F-4D97-AF65-F5344CB8AC3E}">
        <p14:creationId xmlns:p14="http://schemas.microsoft.com/office/powerpoint/2010/main" val="1967017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06012-C29D-C844-BD90-B79CED3D2A65}"/>
              </a:ext>
            </a:extLst>
          </p:cNvPr>
          <p:cNvSpPr>
            <a:spLocks noGrp="1"/>
          </p:cNvSpPr>
          <p:nvPr>
            <p:ph type="title"/>
          </p:nvPr>
        </p:nvSpPr>
        <p:spPr>
          <a:xfrm>
            <a:off x="621791" y="694944"/>
            <a:ext cx="3930753" cy="4992624"/>
          </a:xfrm>
          <a:solidFill>
            <a:srgbClr val="652483"/>
          </a:solidFill>
        </p:spPr>
        <p:txBody>
          <a:bodyPr>
            <a:normAutofit/>
          </a:bodyPr>
          <a:lstStyle/>
          <a:p>
            <a:br>
              <a:rPr lang="de-DE" sz="3700" dirty="0">
                <a:solidFill>
                  <a:schemeClr val="bg1"/>
                </a:solidFill>
              </a:rPr>
            </a:br>
            <a:br>
              <a:rPr lang="de-DE" sz="3700" dirty="0">
                <a:solidFill>
                  <a:schemeClr val="bg1"/>
                </a:solidFill>
              </a:rPr>
            </a:br>
            <a:br>
              <a:rPr lang="de-DE" sz="3700" dirty="0">
                <a:solidFill>
                  <a:schemeClr val="bg1"/>
                </a:solidFill>
              </a:rPr>
            </a:br>
            <a:r>
              <a:rPr lang="de-DE" sz="3700" dirty="0">
                <a:solidFill>
                  <a:schemeClr val="bg1"/>
                </a:solidFill>
              </a:rPr>
              <a:t>Diskussionsfrage</a:t>
            </a:r>
          </a:p>
        </p:txBody>
      </p:sp>
      <p:sp>
        <p:nvSpPr>
          <p:cNvPr id="3" name="Inhaltsplatzhalter 2">
            <a:extLst>
              <a:ext uri="{FF2B5EF4-FFF2-40B4-BE49-F238E27FC236}">
                <a16:creationId xmlns:a16="http://schemas.microsoft.com/office/drawing/2014/main" id="{7D9DAF1B-01FA-F888-8DC2-DC4754F4C3CF}"/>
              </a:ext>
            </a:extLst>
          </p:cNvPr>
          <p:cNvSpPr>
            <a:spLocks noGrp="1"/>
          </p:cNvSpPr>
          <p:nvPr>
            <p:ph idx="1"/>
          </p:nvPr>
        </p:nvSpPr>
        <p:spPr>
          <a:xfrm>
            <a:off x="5434149" y="932688"/>
            <a:ext cx="5916603" cy="4992624"/>
          </a:xfrm>
        </p:spPr>
        <p:txBody>
          <a:bodyPr anchor="ctr">
            <a:normAutofit/>
          </a:bodyPr>
          <a:lstStyle/>
          <a:p>
            <a:pPr marL="0" indent="0">
              <a:buNone/>
            </a:pPr>
            <a:r>
              <a:rPr lang="de-DE" dirty="0"/>
              <a:t>Darf eine Schule Beiträge von Schülerinnen und Schülern in der Schülerzeitung oder auf </a:t>
            </a:r>
            <a:r>
              <a:rPr lang="de-DE" dirty="0" err="1"/>
              <a:t>Social</a:t>
            </a:r>
            <a:r>
              <a:rPr lang="de-DE" dirty="0"/>
              <a:t> Media einschränken – oder ist das ein Eingriff in die verfassungsrechtlich garantierte Presse- und Meinungsfreit?</a:t>
            </a:r>
          </a:p>
          <a:p>
            <a:endParaRPr lang="de-DE" sz="2000" dirty="0"/>
          </a:p>
        </p:txBody>
      </p:sp>
      <p:sp>
        <p:nvSpPr>
          <p:cNvPr id="4" name="Rechteck 3">
            <a:extLst>
              <a:ext uri="{FF2B5EF4-FFF2-40B4-BE49-F238E27FC236}">
                <a16:creationId xmlns:a16="http://schemas.microsoft.com/office/drawing/2014/main" id="{B0994713-2952-4416-BEEA-35427F1C77ED}"/>
              </a:ext>
            </a:extLst>
          </p:cNvPr>
          <p:cNvSpPr/>
          <p:nvPr/>
        </p:nvSpPr>
        <p:spPr>
          <a:xfrm>
            <a:off x="621791" y="694944"/>
            <a:ext cx="10605986" cy="4992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544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161503F-E5FF-9149-A903-AA55B518F1AA}"/>
              </a:ext>
            </a:extLst>
          </p:cNvPr>
          <p:cNvSpPr>
            <a:spLocks noGrp="1"/>
          </p:cNvSpPr>
          <p:nvPr>
            <p:ph idx="1"/>
          </p:nvPr>
        </p:nvSpPr>
        <p:spPr/>
        <p:txBody>
          <a:bodyPr/>
          <a:lstStyle/>
          <a:p>
            <a:pPr marL="0" indent="0">
              <a:buNone/>
            </a:pPr>
            <a:r>
              <a:rPr lang="de-DE" sz="2400" dirty="0"/>
              <a:t>(1) Jeder hat das Recht, seine Meinung in Wort, Schrift und Bild frei zu äußern und zu verbreiten und sich aus allgemein zugänglichen Quellen ungehindert zu unterrichten. Die Pressefreiheit und die Freiheit der Berichterstattung durch Rundfunk und Film werden gewährleistet. Eine Zensur findet nicht statt.</a:t>
            </a:r>
          </a:p>
          <a:p>
            <a:pPr marL="0" indent="0">
              <a:buNone/>
            </a:pPr>
            <a:r>
              <a:rPr lang="de-DE" sz="2400" dirty="0"/>
              <a:t>(2) Diese Rechte finden ihre Schranken in den Vorschriften der allgemeinen Gesetze, den gesetzlichen Bestimmungen zum Schutze der Jugend und in dem Recht der persönlichen Ehre.</a:t>
            </a:r>
          </a:p>
          <a:p>
            <a:endParaRPr lang="de-DE" dirty="0"/>
          </a:p>
        </p:txBody>
      </p:sp>
      <p:sp>
        <p:nvSpPr>
          <p:cNvPr id="5" name="Rechteck 4">
            <a:extLst>
              <a:ext uri="{FF2B5EF4-FFF2-40B4-BE49-F238E27FC236}">
                <a16:creationId xmlns:a16="http://schemas.microsoft.com/office/drawing/2014/main" id="{FA64989B-3FB9-69C5-34F1-9A44E9EA57BB}"/>
              </a:ext>
            </a:extLst>
          </p:cNvPr>
          <p:cNvSpPr/>
          <p:nvPr/>
        </p:nvSpPr>
        <p:spPr>
          <a:xfrm>
            <a:off x="838200" y="367809"/>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Art. 5 GG</a:t>
            </a:r>
          </a:p>
        </p:txBody>
      </p:sp>
    </p:spTree>
    <p:extLst>
      <p:ext uri="{BB962C8B-B14F-4D97-AF65-F5344CB8AC3E}">
        <p14:creationId xmlns:p14="http://schemas.microsoft.com/office/powerpoint/2010/main" val="6334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C507608-FFE8-3B44-8633-EA4BA05B050F}"/>
              </a:ext>
            </a:extLst>
          </p:cNvPr>
          <p:cNvSpPr>
            <a:spLocks noGrp="1"/>
          </p:cNvSpPr>
          <p:nvPr>
            <p:ph idx="1"/>
          </p:nvPr>
        </p:nvSpPr>
        <p:spPr/>
        <p:txBody>
          <a:bodyPr/>
          <a:lstStyle/>
          <a:p>
            <a:pPr marL="0" indent="0">
              <a:buNone/>
            </a:pPr>
            <a:r>
              <a:rPr lang="de-DE" sz="2400" dirty="0"/>
              <a:t>(1) Jeder Bewohner Bayerns hat das Recht, seine Meinung durch Wort, Schrift, Druck, Bild oder in sonstiger Weise frei zu äußern. An diesem Recht darf ihn kein Arbeits- und Anstellungsvertrag hindern und niemand darf ihn benachteiligen, wenn er von diesem Recht Gebrauch macht.</a:t>
            </a:r>
          </a:p>
        </p:txBody>
      </p:sp>
      <p:sp>
        <p:nvSpPr>
          <p:cNvPr id="4" name="Rechteck 3">
            <a:extLst>
              <a:ext uri="{FF2B5EF4-FFF2-40B4-BE49-F238E27FC236}">
                <a16:creationId xmlns:a16="http://schemas.microsoft.com/office/drawing/2014/main" id="{89EC8C72-62EC-4A44-B182-6CD9FDE412E6}"/>
              </a:ext>
            </a:extLst>
          </p:cNvPr>
          <p:cNvSpPr/>
          <p:nvPr/>
        </p:nvSpPr>
        <p:spPr>
          <a:xfrm>
            <a:off x="838200" y="636863"/>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Art. 110 Abs. 1 BV</a:t>
            </a:r>
          </a:p>
        </p:txBody>
      </p:sp>
    </p:spTree>
    <p:extLst>
      <p:ext uri="{BB962C8B-B14F-4D97-AF65-F5344CB8AC3E}">
        <p14:creationId xmlns:p14="http://schemas.microsoft.com/office/powerpoint/2010/main" val="207969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DCDC729-BA0B-F745-AB73-A049FE4AD7C1}"/>
              </a:ext>
            </a:extLst>
          </p:cNvPr>
          <p:cNvSpPr>
            <a:spLocks noGrp="1"/>
          </p:cNvSpPr>
          <p:nvPr>
            <p:ph idx="1"/>
          </p:nvPr>
        </p:nvSpPr>
        <p:spPr>
          <a:xfrm>
            <a:off x="838200" y="1323474"/>
            <a:ext cx="10515600" cy="4853489"/>
          </a:xfrm>
        </p:spPr>
        <p:txBody>
          <a:bodyPr/>
          <a:lstStyle/>
          <a:p>
            <a:pPr marL="0" indent="0" algn="just">
              <a:buNone/>
            </a:pPr>
            <a:r>
              <a:rPr lang="de-DE" sz="1400" dirty="0"/>
              <a:t>(1) Schülerzeitungen sind Zeitungen, die von Schülerinnen und Schülern für Schülerinnen und Schüler derselben Schule geschrieben werden. Die Schülerinnen und Schüler machen durch die Herausgabe von Schülerzeitungen vom Recht der freien Meinungsäußerung Gebrauch. Jede Schülerin und jeder Schüler hat das Recht, an der Schülerzeitung mitzuwirken. Die Redaktion der Schülerzeitung hat das Wahlrecht, ob die Schülerzeitung als Einrichtung der Schule im Rahmen der Schülermitverantwortung oder als Druckwerk im Sinn des Bayerischen Pressegesetzes (</a:t>
            </a:r>
            <a:r>
              <a:rPr lang="de-DE" sz="1400" dirty="0" err="1"/>
              <a:t>BayPrG</a:t>
            </a:r>
            <a:r>
              <a:rPr lang="de-DE" sz="1400" dirty="0"/>
              <a:t>) erscheint. Die Redaktion soll sich eine beratende Lehrkraft wählen, die die Schülerzeitung pädagogisch betreut.</a:t>
            </a:r>
          </a:p>
          <a:p>
            <a:pPr marL="0" indent="0" algn="just">
              <a:buNone/>
            </a:pPr>
            <a:r>
              <a:rPr lang="de-DE" sz="1400" dirty="0"/>
              <a:t>(2) Erscheint die Schülerzeitung als Druckwerk im Sinn des Bayerischen Pressegesetzes, soll die Schulleiterin oder der Schulleiter die Herausgeber und Redakteure über die presserechtlichen Folgen (Art. 3 Abs. 2, Art. 5, 7 bis 10 und 11 </a:t>
            </a:r>
            <a:r>
              <a:rPr lang="de-DE" sz="1400" dirty="0" err="1"/>
              <a:t>BayPrG</a:t>
            </a:r>
            <a:r>
              <a:rPr lang="de-DE" sz="1400" dirty="0"/>
              <a:t>) informieren. Die Haftung der Erziehungsberechtigten für minderjährige Schülerinnen und Schüler bleibt unberührt. Die Schule unterrichtet die Erziehungsberechtigten der mitwirkenden minderjährigen Schülerinnen und Schüler über die Entscheidung der Schülerzeitungsredaktion, die Schülerzeitung als Druckwerk im Sinn des Bayerischen Pressegesetzes herauszugeben.</a:t>
            </a:r>
          </a:p>
          <a:p>
            <a:pPr marL="0" indent="0" algn="just">
              <a:buNone/>
            </a:pPr>
            <a:r>
              <a:rPr lang="de-DE" sz="1400" dirty="0"/>
              <a:t>(3) Die Grundsätze einer fairen Berichterstattung sind zu beachten; auf die Vielfalt der Meinungen und auf den Bildungs- und Erziehungsauftrag der Schule ist Rücksicht zu nehmen.</a:t>
            </a:r>
          </a:p>
          <a:p>
            <a:pPr marL="0" indent="0" algn="just">
              <a:buNone/>
            </a:pPr>
            <a:r>
              <a:rPr lang="de-DE" sz="1400" dirty="0"/>
              <a:t>(4) Soll die Schülerzeitung auf dem Schulgelände verteilt werden, ist der Schulleiterin oder dem Schulleiter rechtzeitig vor Drucklegung ein Exemplar zur Kenntnis zu geben. Sie oder er kann Einwendungen erheben. Berücksichtigt die Redaktion die Einwendungen nicht, so hat sie die Schülerzeitung zusammen mit einer Stellungnahme dem Schulforum vorzulegen. Das Schulforum soll auf eine gütliche Einigung hinwirken; scheitert die gütliche Einigung, kann das Schulforum die Verteilung der Schülerzeitung auf dem Schulgelände untersagen.</a:t>
            </a:r>
          </a:p>
          <a:p>
            <a:pPr marL="0" indent="0" algn="just">
              <a:buNone/>
            </a:pPr>
            <a:r>
              <a:rPr lang="de-DE" sz="1400" dirty="0"/>
              <a:t>(5) Soweit der Inhalt der Schülerzeitung das Recht der persönlichen Ehre verletzt oder in anderer Weise gegen Rechtsvorschriften verstößt, kann die Schulleiterin oder der Schulleiter die Verteilung auf dem Schulgelände, und für den Fall, dass die Schülerzeitung als Einrichtung der Schule im Rahmen der Schülermitverantwortung erscheint, auch die Herausgabe untersagen; die Schulleiterin oder der Schulleiter begründet die Entscheidung innerhalb einer Woche schriftlich</a:t>
            </a:r>
          </a:p>
          <a:p>
            <a:endParaRPr lang="de-DE" sz="1200" dirty="0"/>
          </a:p>
        </p:txBody>
      </p:sp>
      <p:sp>
        <p:nvSpPr>
          <p:cNvPr id="4" name="Rechteck 3">
            <a:extLst>
              <a:ext uri="{FF2B5EF4-FFF2-40B4-BE49-F238E27FC236}">
                <a16:creationId xmlns:a16="http://schemas.microsoft.com/office/drawing/2014/main" id="{A9C1452A-C16E-FAEB-D0B8-6F826D62EC29}"/>
              </a:ext>
            </a:extLst>
          </p:cNvPr>
          <p:cNvSpPr/>
          <p:nvPr/>
        </p:nvSpPr>
        <p:spPr>
          <a:xfrm>
            <a:off x="676568" y="390946"/>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Art. 63 </a:t>
            </a:r>
            <a:r>
              <a:rPr lang="de-DE" sz="3200" dirty="0" err="1">
                <a:latin typeface="Arial" panose="020B0604020202020204" pitchFamily="34" charset="0"/>
                <a:cs typeface="Arial" panose="020B0604020202020204" pitchFamily="34" charset="0"/>
              </a:rPr>
              <a:t>BayEUG</a:t>
            </a:r>
            <a:endParaRPr lang="de-D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745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F5DB5B1-8930-2F92-EB62-25B8342A2428}"/>
              </a:ext>
            </a:extLst>
          </p:cNvPr>
          <p:cNvSpPr>
            <a:spLocks noGrp="1"/>
          </p:cNvSpPr>
          <p:nvPr>
            <p:ph idx="1"/>
          </p:nvPr>
        </p:nvSpPr>
        <p:spPr/>
        <p:txBody>
          <a:bodyPr/>
          <a:lstStyle/>
          <a:p>
            <a:pPr marL="0" indent="0">
              <a:buNone/>
            </a:pPr>
            <a:r>
              <a:rPr lang="de-DE" sz="2400" b="0" i="0" dirty="0">
                <a:solidFill>
                  <a:srgbClr val="000000"/>
                </a:solidFill>
                <a:effectLst/>
              </a:rPr>
              <a:t>Die im Grundgesetz der Bundesrepublik verbürgte Pressefreiheit schließt die Unabhängigkeit und Freiheit der Information, der Meinungsäußerung und der Kritik ein. Verleger, Herausgeber und Journalisten müssen sich bei ihrer Arbeit der Verantwortung gegenüber der Öffentlichkeit und ihrer Verpflichtung für das Ansehen der Presse bewusst sein. Sie nehmen ihre publizistische Aufgabe fair, nach bestem Wissen und Gewissen, unbeeinflusst von persönlichen Interessen und sachfremden Beweggründen wahr.</a:t>
            </a:r>
            <a:endParaRPr lang="de-DE" sz="2400" dirty="0"/>
          </a:p>
        </p:txBody>
      </p:sp>
      <p:sp>
        <p:nvSpPr>
          <p:cNvPr id="4" name="Rechteck 3">
            <a:extLst>
              <a:ext uri="{FF2B5EF4-FFF2-40B4-BE49-F238E27FC236}">
                <a16:creationId xmlns:a16="http://schemas.microsoft.com/office/drawing/2014/main" id="{9BAD586A-C45F-E994-64E9-19113659625B}"/>
              </a:ext>
            </a:extLst>
          </p:cNvPr>
          <p:cNvSpPr/>
          <p:nvPr/>
        </p:nvSpPr>
        <p:spPr>
          <a:xfrm>
            <a:off x="838200" y="384812"/>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Auszug aus der Präambel des Pressekodex‘</a:t>
            </a:r>
            <a:endParaRPr lang="de-D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07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725A7-E785-4036-C254-1B5BF3798E5B}"/>
              </a:ext>
            </a:extLst>
          </p:cNvPr>
          <p:cNvSpPr>
            <a:spLocks noGrp="1"/>
          </p:cNvSpPr>
          <p:nvPr>
            <p:ph type="title"/>
          </p:nvPr>
        </p:nvSpPr>
        <p:spPr>
          <a:xfrm>
            <a:off x="993531" y="620102"/>
            <a:ext cx="10515600" cy="1325563"/>
          </a:xfrm>
        </p:spPr>
        <p:txBody>
          <a:bodyPr/>
          <a:lstStyle/>
          <a:p>
            <a:r>
              <a:rPr lang="de-DE" dirty="0"/>
              <a:t>Fazit:</a:t>
            </a:r>
          </a:p>
        </p:txBody>
      </p:sp>
      <p:sp>
        <p:nvSpPr>
          <p:cNvPr id="4" name="Rechteck 3">
            <a:extLst>
              <a:ext uri="{FF2B5EF4-FFF2-40B4-BE49-F238E27FC236}">
                <a16:creationId xmlns:a16="http://schemas.microsoft.com/office/drawing/2014/main" id="{AC579FB8-0396-8480-E804-0A11264EA037}"/>
              </a:ext>
            </a:extLst>
          </p:cNvPr>
          <p:cNvSpPr/>
          <p:nvPr/>
        </p:nvSpPr>
        <p:spPr>
          <a:xfrm>
            <a:off x="993531" y="1690688"/>
            <a:ext cx="10084777" cy="3584697"/>
          </a:xfrm>
          <a:prstGeom prst="rect">
            <a:avLst/>
          </a:prstGeom>
          <a:solidFill>
            <a:srgbClr val="E61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Die Schule muss die </a:t>
            </a:r>
            <a:r>
              <a:rPr lang="en-US" sz="2800" dirty="0" err="1">
                <a:latin typeface="Arial" panose="020B0604020202020204" pitchFamily="34" charset="0"/>
                <a:cs typeface="Arial" panose="020B0604020202020204" pitchFamily="34" charset="0"/>
              </a:rPr>
              <a:t>Meinungs</a:t>
            </a:r>
            <a:r>
              <a:rPr lang="en-US" sz="2800" dirty="0">
                <a:latin typeface="Arial" panose="020B0604020202020204" pitchFamily="34" charset="0"/>
                <a:cs typeface="Arial" panose="020B0604020202020204" pitchFamily="34" charset="0"/>
              </a:rPr>
              <a:t>- und </a:t>
            </a:r>
            <a:r>
              <a:rPr lang="en-US" sz="2800" dirty="0" err="1">
                <a:latin typeface="Arial" panose="020B0604020202020204" pitchFamily="34" charset="0"/>
                <a:cs typeface="Arial" panose="020B0604020202020204" pitchFamily="34" charset="0"/>
              </a:rPr>
              <a:t>Pressefreiheit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achten</a:t>
            </a: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darf</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aber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einschränken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wenn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diese</a:t>
            </a:r>
            <a:r>
              <a:rPr lang="en-US" sz="2800" dirty="0">
                <a:latin typeface="Arial" panose="020B0604020202020204" pitchFamily="34" charset="0"/>
                <a:cs typeface="Arial" panose="020B0604020202020204" pitchFamily="34" charset="0"/>
              </a:rPr>
              <a:t> Rechte </a:t>
            </a:r>
            <a:r>
              <a:rPr lang="en-US" sz="2800" dirty="0" err="1">
                <a:latin typeface="Arial" panose="020B0604020202020204" pitchFamily="34" charset="0"/>
                <a:cs typeface="Arial" panose="020B0604020202020204" pitchFamily="34" charset="0"/>
              </a:rPr>
              <a:t>mit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anderen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schutzwürdigen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Interessen</a:t>
            </a:r>
            <a:r>
              <a:rPr lang="en-US" sz="2800" dirty="0">
                <a:latin typeface="Arial" panose="020B0604020202020204" pitchFamily="34" charset="0"/>
                <a:cs typeface="Arial" panose="020B0604020202020204" pitchFamily="34" charset="0"/>
              </a:rPr>
              <a:t> in </a:t>
            </a:r>
            <a:r>
              <a:rPr lang="en-US" sz="2800" dirty="0" err="1">
                <a:latin typeface="Arial" panose="020B0604020202020204" pitchFamily="34" charset="0"/>
                <a:cs typeface="Arial" panose="020B0604020202020204" pitchFamily="34" charset="0"/>
              </a:rPr>
              <a:t>Konflikt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geraten</a:t>
            </a:r>
            <a:r>
              <a:rPr lang="en-US" sz="2800" dirty="0">
                <a:latin typeface="Arial" panose="020B0604020202020204" pitchFamily="34" charset="0"/>
                <a:cs typeface="Arial" panose="020B0604020202020204" pitchFamily="34" charset="0"/>
              </a:rPr>
              <a:t>. Dabei </a:t>
            </a:r>
            <a:r>
              <a:rPr lang="en-US" sz="2800" dirty="0" err="1">
                <a:latin typeface="Arial" panose="020B0604020202020204" pitchFamily="34" charset="0"/>
                <a:cs typeface="Arial" panose="020B0604020202020204" pitchFamily="34" charset="0"/>
              </a:rPr>
              <a:t>ist</a:t>
            </a:r>
            <a:r>
              <a:rPr lang="en-US" sz="2800" dirty="0">
                <a:latin typeface="Arial" panose="020B0604020202020204" pitchFamily="34" charset="0"/>
                <a:cs typeface="Arial" panose="020B0604020202020204" pitchFamily="34" charset="0"/>
              </a:rPr>
              <a:t> immer </a:t>
            </a:r>
            <a:r>
              <a:rPr lang="en-US" sz="2800" dirty="0" err="1">
                <a:latin typeface="Arial" panose="020B0604020202020204" pitchFamily="34" charset="0"/>
                <a:cs typeface="Arial" panose="020B0604020202020204" pitchFamily="34" charset="0"/>
              </a:rPr>
              <a:t>eine</a:t>
            </a:r>
            <a:r>
              <a:rPr lang="en-US" sz="2800" dirty="0">
                <a:latin typeface="Arial" panose="020B0604020202020204" pitchFamily="34" charset="0"/>
                <a:cs typeface="Arial" panose="020B0604020202020204" pitchFamily="34" charset="0"/>
              </a:rPr>
              <a:t> faire, </a:t>
            </a:r>
            <a:r>
              <a:rPr lang="en-US" sz="2800" dirty="0" err="1">
                <a:latin typeface="Arial" panose="020B0604020202020204" pitchFamily="34" charset="0"/>
                <a:cs typeface="Arial" panose="020B0604020202020204" pitchFamily="34" charset="0"/>
              </a:rPr>
              <a:t>sachliche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Abwägung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nötig</a:t>
            </a:r>
            <a:r>
              <a:rPr lang="en-US" sz="2800" dirty="0">
                <a:latin typeface="Arial" panose="020B0604020202020204" pitchFamily="34" charset="0"/>
                <a:cs typeface="Arial" panose="020B0604020202020204" pitchFamily="34" charset="0"/>
              </a:rPr>
              <a:t>.</a:t>
            </a:r>
            <a:r>
              <a:rPr lang="de-DE" sz="2800" dirty="0">
                <a:latin typeface="Arial" panose="020B0604020202020204" pitchFamily="34" charset="0"/>
                <a:cs typeface="Arial" panose="020B0604020202020204" pitchFamily="34" charset="0"/>
              </a:rPr>
              <a:t> Im Zweifel ist das Schulforum anzurufen.</a:t>
            </a:r>
          </a:p>
          <a:p>
            <a:pPr algn="ctr"/>
            <a:endParaRPr lang="de-DE" dirty="0"/>
          </a:p>
        </p:txBody>
      </p:sp>
    </p:spTree>
    <p:extLst>
      <p:ext uri="{BB962C8B-B14F-4D97-AF65-F5344CB8AC3E}">
        <p14:creationId xmlns:p14="http://schemas.microsoft.com/office/powerpoint/2010/main" val="201216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31CA7-02B6-2046-8720-22F20141F3A2}"/>
              </a:ext>
            </a:extLst>
          </p:cNvPr>
          <p:cNvSpPr>
            <a:spLocks noGrp="1"/>
          </p:cNvSpPr>
          <p:nvPr>
            <p:ph type="title"/>
          </p:nvPr>
        </p:nvSpPr>
        <p:spPr/>
        <p:txBody>
          <a:bodyPr/>
          <a:lstStyle/>
          <a:p>
            <a:r>
              <a:rPr lang="de-DE" dirty="0"/>
              <a:t>Variante 1:</a:t>
            </a:r>
          </a:p>
        </p:txBody>
      </p:sp>
      <p:pic>
        <p:nvPicPr>
          <p:cNvPr id="4" name="Bild 1" descr="Ein Bild, das Text, Screenshot, Software, Computersymbol enthält.&#10;&#10;KI-generierte Inhalte können fehlerhaft sein.">
            <a:extLst>
              <a:ext uri="{FF2B5EF4-FFF2-40B4-BE49-F238E27FC236}">
                <a16:creationId xmlns:a16="http://schemas.microsoft.com/office/drawing/2014/main" id="{4AC6C5B4-247D-E8BF-C07E-491183DC47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062" t="20459" r="40624" b="35356"/>
          <a:stretch/>
        </p:blipFill>
        <p:spPr bwMode="auto">
          <a:xfrm>
            <a:off x="3780964" y="1829342"/>
            <a:ext cx="4630071" cy="43439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0729209"/>
      </p:ext>
    </p:extLst>
  </p:cSld>
  <p:clrMapOvr>
    <a:masterClrMapping/>
  </p:clrMapOvr>
</p:sld>
</file>

<file path=ppt/theme/theme1.xml><?xml version="1.0" encoding="utf-8"?>
<a:theme xmlns:a="http://schemas.openxmlformats.org/drawingml/2006/main" name="Verfassungsviertelstun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rfassungsviertelstunde" id="{78C4BCBF-9062-49AF-8E68-621286B1FB0F}" vid="{3DA4E739-66F0-4BA3-90DF-8109A4374084}"/>
    </a:ext>
  </a:extLst>
</a:theme>
</file>

<file path=docMetadata/LabelInfo.xml><?xml version="1.0" encoding="utf-8"?>
<clbl:labelList xmlns:clbl="http://schemas.microsoft.com/office/2020/mipLabelMetadata">
  <clbl:label id="{837dc6f9-b298-44f6-a083-4151625134c1}" enabled="1" method="Standard" siteId="{e7fba4e3-f126-4940-a23f-19b6b5f3de51}" contentBits="0" removed="0"/>
</clbl:labelList>
</file>

<file path=docProps/app.xml><?xml version="1.0" encoding="utf-8"?>
<Properties xmlns="http://schemas.openxmlformats.org/officeDocument/2006/extended-properties" xmlns:vt="http://schemas.openxmlformats.org/officeDocument/2006/docPropsVTypes">
  <Template/>
  <TotalTime>0</TotalTime>
  <Words>784</Words>
  <Application>Microsoft Office PowerPoint</Application>
  <PresentationFormat>Breitbild</PresentationFormat>
  <Paragraphs>39</Paragraphs>
  <Slides>12</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Arial</vt:lpstr>
      <vt:lpstr>Calibri</vt:lpstr>
      <vt:lpstr>Verfassungsviertelstunde</vt:lpstr>
      <vt:lpstr>PowerPoint-Präsentation</vt:lpstr>
      <vt:lpstr>PowerPoint-Präsentation</vt:lpstr>
      <vt:lpstr>   Diskussionsfrage</vt:lpstr>
      <vt:lpstr>PowerPoint-Präsentation</vt:lpstr>
      <vt:lpstr>PowerPoint-Präsentation</vt:lpstr>
      <vt:lpstr>PowerPoint-Präsentation</vt:lpstr>
      <vt:lpstr>PowerPoint-Präsentation</vt:lpstr>
      <vt:lpstr>Fazit:</vt:lpstr>
      <vt:lpstr>Variante 1:</vt:lpstr>
      <vt:lpstr>Variante 2:</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20</cp:revision>
  <dcterms:created xsi:type="dcterms:W3CDTF">2024-06-12T15:52:19Z</dcterms:created>
  <dcterms:modified xsi:type="dcterms:W3CDTF">2025-07-02T15:32:34Z</dcterms:modified>
</cp:coreProperties>
</file>