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3" r:id="rId3"/>
    <p:sldId id="264" r:id="rId4"/>
    <p:sldId id="262" r:id="rId5"/>
    <p:sldId id="265" r:id="rId6"/>
    <p:sldId id="266" r:id="rId7"/>
    <p:sldId id="268" r:id="rId8"/>
    <p:sldId id="258" r:id="rId9"/>
    <p:sldId id="267" r:id="rId10"/>
    <p:sldId id="259" r:id="rId11"/>
  </p:sldIdLst>
  <p:sldSz cx="12192000" cy="6858000"/>
  <p:notesSz cx="6858000" cy="91440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24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852" y="4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2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idx="3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1B789C8-E504-E7F5-8393-F454D2A690D2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CB1B3FE-E2D3-9F9E-97F9-7D74DC2F9F7F}" type="slidenum">
              <a:rPr/>
              <a:t>8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CD2657A-CB80-5709-80C1-FA2F45C266D3}" type="slidenum">
              <a:rPr/>
              <a:t>10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45091C5-ED85-481D-827A-0F8B76C05C06}" type="datetimeFigureOut">
              <a:rPr lang="de-DE"/>
              <a:t>07.05.2025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3EE1BBA-F88F-4D44-8D8D-8BC0C6D210A6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Abschnitts-&#10;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Grafik 6" descr="Ein Pinselstrich"/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/>
        </p:blipFill>
        <p:spPr bwMode="auto">
          <a:xfrm>
            <a:off x="4137197" y="6088478"/>
            <a:ext cx="3590234" cy="944310"/>
          </a:xfrm>
          <a:prstGeom prst="rect">
            <a:avLst/>
          </a:prstGeom>
        </p:spPr>
      </p:pic>
      <p:sp>
        <p:nvSpPr>
          <p:cNvPr id="8" name="Slide Number Placeholder 5"/>
          <p:cNvSpPr txBox="1"/>
          <p:nvPr userDrawn="1"/>
        </p:nvSpPr>
        <p:spPr bwMode="auto">
          <a:xfrm>
            <a:off x="4498462" y="6466152"/>
            <a:ext cx="2212789" cy="188964"/>
          </a:xfrm>
          <a:prstGeom prst="rect">
            <a:avLst/>
          </a:prstGeom>
          <a:grp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>
              <a:defRPr sz="1100">
                <a:solidFill>
                  <a:srgbClr val="8C98C5"/>
                </a:solidFill>
                <a:latin typeface="+mn-lt"/>
                <a:ea typeface="+mn-ea"/>
                <a:cs typeface="+mn-cs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600" b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www.politischebildung.schule.bayern.de</a:t>
            </a:r>
            <a:endParaRPr sz="1050"/>
          </a:p>
        </p:txBody>
      </p:sp>
      <p:pic>
        <p:nvPicPr>
          <p:cNvPr id="9" name="Grafik 8" descr="Ein Pinselstrich"/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/>
        </p:blipFill>
        <p:spPr bwMode="auto">
          <a:xfrm>
            <a:off x="338983" y="6281628"/>
            <a:ext cx="4244335" cy="466878"/>
          </a:xfrm>
          <a:prstGeom prst="rect">
            <a:avLst/>
          </a:prstGeom>
        </p:spPr>
      </p:pic>
      <p:pic>
        <p:nvPicPr>
          <p:cNvPr id="10" name="Grafik 9" descr="Ein Pinselstrich"/>
          <p:cNvPicPr>
            <a:picLocks noChangeAspect="1"/>
          </p:cNvPicPr>
          <p:nvPr userDrawn="1"/>
        </p:nvPicPr>
        <p:blipFill>
          <a:blip r:embed="rId12"/>
          <a:stretch/>
        </p:blipFill>
        <p:spPr bwMode="auto">
          <a:xfrm>
            <a:off x="6940684" y="6327194"/>
            <a:ext cx="4912333" cy="46687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 userDrawn="1"/>
        </p:nvPicPr>
        <p:blipFill>
          <a:blip r:embed="rId13"/>
          <a:stretch/>
        </p:blipFill>
        <p:spPr bwMode="auto">
          <a:xfrm>
            <a:off x="231918" y="6358056"/>
            <a:ext cx="390450" cy="3904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pb.de/kurz-knapp/lexika/lexikon-in-einfacher-sprache/250056/religionsfreihei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203726" y="1242204"/>
            <a:ext cx="9784548" cy="415328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392424" y="2371113"/>
            <a:ext cx="4593336" cy="132232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 bwMode="auto">
          <a:xfrm>
            <a:off x="1280160" y="3949469"/>
            <a:ext cx="9500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>
                <a:latin typeface="Arial"/>
                <a:cs typeface="Arial"/>
              </a:rPr>
              <a:t>Dieses Material wurde im Arbeitskreis Politische Bildung erstellt.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B5585E-EA2A-F42F-7C77-6EE547E4E2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83F71E-9953-1E26-D8B3-4C62484FC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881" y="2103437"/>
            <a:ext cx="10515600" cy="2353153"/>
          </a:xfrm>
        </p:spPr>
        <p:txBody>
          <a:bodyPr/>
          <a:lstStyle/>
          <a:p>
            <a:r>
              <a:rPr lang="de-DE" dirty="0"/>
              <a:t>.</a:t>
            </a:r>
          </a:p>
        </p:txBody>
      </p:sp>
      <p:pic>
        <p:nvPicPr>
          <p:cNvPr id="5" name="Grafik 4" descr="Ein Bild, das Regenschirm, Darstellung, Kunst enthält.&#10;&#10;KI-generierte Inhalte können fehlerhaft sein.">
            <a:extLst>
              <a:ext uri="{FF2B5EF4-FFF2-40B4-BE49-F238E27FC236}">
                <a16:creationId xmlns:a16="http://schemas.microsoft.com/office/drawing/2014/main" id="{F0AA1B33-2E24-592D-F519-05A76BA945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3"/>
          <a:stretch/>
        </p:blipFill>
        <p:spPr>
          <a:xfrm>
            <a:off x="1593799" y="731520"/>
            <a:ext cx="9156320" cy="531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286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00ED8D-9850-8240-227C-4F62FCBA3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CB7EAB-4AFB-6F9B-CDEC-A31E512FD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768" y="967666"/>
            <a:ext cx="10033184" cy="4350058"/>
          </a:xfrm>
        </p:spPr>
        <p:txBody>
          <a:bodyPr/>
          <a:lstStyle/>
          <a:p>
            <a:pPr>
              <a:lnSpc>
                <a:spcPct val="150000"/>
              </a:lnSpc>
            </a:pPr>
            <a:br>
              <a:rPr lang="de-DE" sz="3200" dirty="0"/>
            </a:br>
            <a:r>
              <a:rPr lang="de-DE" sz="3200" dirty="0"/>
              <a:t>(1) Die Freiheit des Glaubens, des Gewissens und die Freiheit des religiösen und weltanschaulichen Bekenntnisses sind unverletzlich.</a:t>
            </a:r>
            <a:br>
              <a:rPr lang="de-DE" sz="3200" dirty="0"/>
            </a:br>
            <a:r>
              <a:rPr lang="de-DE" sz="3200" dirty="0"/>
              <a:t>(2) Die ungestörte Religionsausübung wird gewährleistet. </a:t>
            </a:r>
            <a:br>
              <a:rPr lang="de-DE" sz="3200" dirty="0"/>
            </a:br>
            <a:br>
              <a:rPr lang="de-DE" sz="3200" dirty="0"/>
            </a:br>
            <a:br>
              <a:rPr lang="de-DE" sz="3200" dirty="0"/>
            </a:br>
            <a:endParaRPr lang="de-DE" sz="3200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0E0E8CAB-F318-41D2-AA64-1A24C738076C}"/>
              </a:ext>
            </a:extLst>
          </p:cNvPr>
          <p:cNvSpPr/>
          <p:nvPr/>
        </p:nvSpPr>
        <p:spPr>
          <a:xfrm>
            <a:off x="905256" y="548640"/>
            <a:ext cx="10273976" cy="991636"/>
          </a:xfrm>
          <a:prstGeom prst="rect">
            <a:avLst/>
          </a:prstGeom>
          <a:solidFill>
            <a:srgbClr val="6524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Art. 4 Abs. 1 und 2 GG</a:t>
            </a:r>
          </a:p>
        </p:txBody>
      </p:sp>
    </p:spTree>
    <p:extLst>
      <p:ext uri="{BB962C8B-B14F-4D97-AF65-F5344CB8AC3E}">
        <p14:creationId xmlns:p14="http://schemas.microsoft.com/office/powerpoint/2010/main" val="1541009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CAFA3E-D822-CBFB-BE1F-E16EF1F7C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432" y="841066"/>
            <a:ext cx="7302278" cy="5652655"/>
          </a:xfrm>
        </p:spPr>
        <p:txBody>
          <a:bodyPr/>
          <a:lstStyle/>
          <a:p>
            <a:br>
              <a:rPr lang="de-DE" sz="4000" dirty="0"/>
            </a:br>
            <a:r>
              <a:rPr lang="de-DE" sz="4000" dirty="0"/>
              <a:t>Analysieren Sie in Gruppen mithilfe des Arbeitsblattes mündlich den Hintergrund des „Kruzifix-Falles“ von 1995 sowie die Argumentation der Befürworter und Gegner!</a:t>
            </a:r>
          </a:p>
        </p:txBody>
      </p:sp>
      <p:pic>
        <p:nvPicPr>
          <p:cNvPr id="4" name="Grafik 3" descr="Ein Bild, das Himmel, draußen, Symbol, Wolke enthält.&#10;&#10;KI-generierte Inhalte können fehlerhaft sein.">
            <a:extLst>
              <a:ext uri="{FF2B5EF4-FFF2-40B4-BE49-F238E27FC236}">
                <a16:creationId xmlns:a16="http://schemas.microsoft.com/office/drawing/2014/main" id="{A025CF83-24F3-75EF-ABEE-33787D2BA3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1" r="18418"/>
          <a:stretch/>
        </p:blipFill>
        <p:spPr>
          <a:xfrm>
            <a:off x="8597853" y="841066"/>
            <a:ext cx="2596896" cy="4837357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5986B26D-9560-403A-A443-FCDDCAC31975}"/>
              </a:ext>
            </a:extLst>
          </p:cNvPr>
          <p:cNvSpPr/>
          <p:nvPr/>
        </p:nvSpPr>
        <p:spPr>
          <a:xfrm>
            <a:off x="813816" y="841066"/>
            <a:ext cx="10380933" cy="4837357"/>
          </a:xfrm>
          <a:prstGeom prst="rect">
            <a:avLst/>
          </a:prstGeom>
          <a:noFill/>
          <a:ln w="19050">
            <a:solidFill>
              <a:srgbClr val="6524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3205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0BB9599D-D6A6-4C74-9D2D-1ED9B01F5917}"/>
              </a:ext>
            </a:extLst>
          </p:cNvPr>
          <p:cNvSpPr/>
          <p:nvPr/>
        </p:nvSpPr>
        <p:spPr>
          <a:xfrm>
            <a:off x="6096000" y="1213930"/>
            <a:ext cx="4578096" cy="3518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tabLst>
                <a:tab pos="2143125" algn="l"/>
              </a:tabLst>
            </a:pPr>
            <a:r>
              <a:rPr lang="de-DE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Darf der Staat religiöse Symbole in öffentlichen Schulen vorschreiben oder verletzt dies die Neutralitätspflicht und die Rechte Anders- oder Nichtgläubiger?</a:t>
            </a:r>
            <a:endParaRPr lang="de-DE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1EDC1432-16E7-4226-985A-B4E4CCF4D06A}"/>
              </a:ext>
            </a:extLst>
          </p:cNvPr>
          <p:cNvSpPr/>
          <p:nvPr/>
        </p:nvSpPr>
        <p:spPr>
          <a:xfrm>
            <a:off x="684236" y="535542"/>
            <a:ext cx="3041943" cy="3611095"/>
          </a:xfrm>
          <a:prstGeom prst="roundRect">
            <a:avLst>
              <a:gd name="adj" fmla="val 11716"/>
            </a:avLst>
          </a:prstGeom>
          <a:solidFill>
            <a:srgbClr val="E71873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6D6A1184-4B38-4914-9999-42393A1477C0}"/>
              </a:ext>
            </a:extLst>
          </p:cNvPr>
          <p:cNvSpPr/>
          <p:nvPr/>
        </p:nvSpPr>
        <p:spPr>
          <a:xfrm>
            <a:off x="2877583" y="2327124"/>
            <a:ext cx="2851994" cy="3513059"/>
          </a:xfrm>
          <a:prstGeom prst="roundRect">
            <a:avLst>
              <a:gd name="adj" fmla="val 9353"/>
            </a:avLst>
          </a:prstGeom>
          <a:solidFill>
            <a:srgbClr val="662483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A673FFD4-ED01-46A6-8DBD-34F7D9014EE5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113"/>
                    </a14:imgEffect>
                    <a14:imgEffect>
                      <a14:saturation sat="179000"/>
                    </a14:imgEffect>
                    <a14:imgEffect>
                      <a14:brightnessContrast bright="-41000" contras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63600">
            <a:off x="1043577" y="1247006"/>
            <a:ext cx="2584993" cy="2584993"/>
          </a:xfrm>
          <a:prstGeom prst="rect">
            <a:avLst/>
          </a:prstGeom>
        </p:spPr>
      </p:pic>
      <p:pic>
        <p:nvPicPr>
          <p:cNvPr id="9" name="Grafik 8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A6855307-F68A-4319-B170-ABA8CB28ED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3113"/>
                    </a14:imgEffect>
                    <a14:imgEffect>
                      <a14:saturation sat="179000"/>
                    </a14:imgEffect>
                    <a14:imgEffect>
                      <a14:brightnessContrast bright="-41000" contras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93" y="2757558"/>
            <a:ext cx="2444628" cy="244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253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E21D81-8952-9010-94EB-B33B01201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544" y="2212848"/>
            <a:ext cx="10094975" cy="1865376"/>
          </a:xfrm>
        </p:spPr>
        <p:txBody>
          <a:bodyPr/>
          <a:lstStyle/>
          <a:p>
            <a:br>
              <a:rPr lang="de-DE" sz="2800" dirty="0"/>
            </a:br>
            <a:br>
              <a:rPr lang="de-DE" sz="2800" dirty="0"/>
            </a:br>
            <a:r>
              <a:rPr lang="de-DE" sz="2800" dirty="0"/>
              <a:t>Der Staat verpflichte zum Schulbesuch. </a:t>
            </a:r>
            <a:br>
              <a:rPr lang="de-DE" sz="2800" dirty="0"/>
            </a:br>
            <a:r>
              <a:rPr lang="de-DE" sz="2800" dirty="0"/>
              <a:t>Hinge dann im Klassenzimmer das </a:t>
            </a:r>
            <a:br>
              <a:rPr lang="de-DE" sz="2800" dirty="0"/>
            </a:br>
            <a:r>
              <a:rPr lang="de-DE" sz="2800" dirty="0"/>
              <a:t>Kreuz, seien die Schülerinnen und Schüler von Staats wegen und ohne Ausweichmöglichkeit mit dem Symbol konfrontiert.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9E206C1-CD75-415D-8357-0D2C46BA07D7}"/>
              </a:ext>
            </a:extLst>
          </p:cNvPr>
          <p:cNvSpPr txBox="1"/>
          <p:nvPr/>
        </p:nvSpPr>
        <p:spPr>
          <a:xfrm>
            <a:off x="923544" y="4270248"/>
            <a:ext cx="108089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Sie seien gezwungen, „unter dem Kreuz" zu lernen. Die Glaubensfreiheit derjenigen, die das nicht wollten, sei verletzt.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366A6E3-D940-4F89-B2DE-83E219A431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836" y="530352"/>
            <a:ext cx="3654552" cy="2432304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F81854F1-328B-4E66-8524-CEF1705F6B44}"/>
              </a:ext>
            </a:extLst>
          </p:cNvPr>
          <p:cNvSpPr txBox="1"/>
          <p:nvPr/>
        </p:nvSpPr>
        <p:spPr>
          <a:xfrm>
            <a:off x="923544" y="713232"/>
            <a:ext cx="64404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Die Richter des Bundesverfassungsgerichts gaben </a:t>
            </a:r>
          </a:p>
          <a:p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den Familien Recht:</a:t>
            </a:r>
          </a:p>
        </p:txBody>
      </p:sp>
    </p:spTree>
    <p:extLst>
      <p:ext uri="{BB962C8B-B14F-4D97-AF65-F5344CB8AC3E}">
        <p14:creationId xmlns:p14="http://schemas.microsoft.com/office/powerpoint/2010/main" val="60823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8AF884E-46A2-EE7B-7B01-F92836BFCD3E}"/>
              </a:ext>
            </a:extLst>
          </p:cNvPr>
          <p:cNvSpPr txBox="1"/>
          <p:nvPr/>
        </p:nvSpPr>
        <p:spPr>
          <a:xfrm>
            <a:off x="1150482" y="1236845"/>
            <a:ext cx="102870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Der bayerische „Kreuzerlass“ von 2018:</a:t>
            </a:r>
          </a:p>
          <a:p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§ 28 AGO Anbringen von Kreuzen in Dienstgebäuden </a:t>
            </a:r>
          </a:p>
          <a:p>
            <a:pPr>
              <a:buNone/>
            </a:pPr>
            <a:endParaRPr lang="de-D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Im Eingangsbereich eines jeden Dienstgebäudes ist als Ausdruck der geschichtlichen und kulturellen Prägung Bayerns gut sichtbar ein Kreuz anzubringen.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876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8200" y="618326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de-DE" sz="2400" dirty="0">
                <a:latin typeface="Arial"/>
                <a:cs typeface="Arial"/>
              </a:rPr>
              <a:t>Bildquellen</a:t>
            </a:r>
            <a:endParaRPr dirty="0"/>
          </a:p>
        </p:txBody>
      </p:sp>
      <p:sp>
        <p:nvSpPr>
          <p:cNvPr id="4" name="Textfeld 3"/>
          <p:cNvSpPr txBox="1"/>
          <p:nvPr/>
        </p:nvSpPr>
        <p:spPr bwMode="auto">
          <a:xfrm>
            <a:off x="986279" y="1429581"/>
            <a:ext cx="102194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Folie 3 Bundeszentrale für politische Bildung, CC BY SA 4.0, in: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https://www.bpb.de/kurz-knapp/lexika/lexikon-in-einfacher-sprache/250056/religionsfreiheit/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(DL vom 10.4.2025)</a:t>
            </a:r>
          </a:p>
          <a:p>
            <a:pPr>
              <a:defRPr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Folie 5  Bild Kreuz,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domain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, in: https://pxhere.com/de/photo/1247233 (DL vom 10.4.2025)</a:t>
            </a:r>
          </a:p>
          <a:p>
            <a:pPr>
              <a:defRPr/>
            </a:pP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Folie 6 Mehr Demokratie, Erfahrungsbericht Karlsruhe via Wikimedia Commons CC BY SA 2.0</a:t>
            </a:r>
          </a:p>
          <a:p>
            <a:pPr>
              <a:defRPr/>
            </a:pP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58DE797D-9B10-435F-A6FD-29EABB7F9BDE}"/>
              </a:ext>
            </a:extLst>
          </p:cNvPr>
          <p:cNvSpPr/>
          <p:nvPr/>
        </p:nvSpPr>
        <p:spPr>
          <a:xfrm>
            <a:off x="1077428" y="928734"/>
            <a:ext cx="4085812" cy="4850274"/>
          </a:xfrm>
          <a:prstGeom prst="roundRect">
            <a:avLst>
              <a:gd name="adj" fmla="val 11716"/>
            </a:avLst>
          </a:prstGeom>
          <a:solidFill>
            <a:srgbClr val="E71873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8537B33A-D306-4C5B-9345-215A3A8BE5A4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113"/>
                    </a14:imgEffect>
                    <a14:imgEffect>
                      <a14:saturation sat="179000"/>
                    </a14:imgEffect>
                    <a14:imgEffect>
                      <a14:brightnessContrast bright="-41000" contras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63600">
            <a:off x="1700696" y="1833939"/>
            <a:ext cx="3472056" cy="3472056"/>
          </a:xfrm>
          <a:prstGeom prst="rect">
            <a:avLst/>
          </a:prstGeom>
        </p:spPr>
      </p:pic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D686C8A8-649B-4E7F-9C78-BC22352F99CB}"/>
              </a:ext>
            </a:extLst>
          </p:cNvPr>
          <p:cNvSpPr/>
          <p:nvPr/>
        </p:nvSpPr>
        <p:spPr>
          <a:xfrm>
            <a:off x="6480318" y="981172"/>
            <a:ext cx="4016993" cy="4797836"/>
          </a:xfrm>
          <a:prstGeom prst="roundRect">
            <a:avLst>
              <a:gd name="adj" fmla="val 9353"/>
            </a:avLst>
          </a:prstGeom>
          <a:solidFill>
            <a:srgbClr val="662483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4C484C71-81A6-4858-9234-5AEFE5EB584F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113"/>
                    </a14:imgEffect>
                    <a14:imgEffect>
                      <a14:saturation sat="179000"/>
                    </a14:imgEffect>
                    <a14:imgEffect>
                      <a14:brightnessContrast bright="-41000" contras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648" y="1528004"/>
            <a:ext cx="3443224" cy="3443224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B4F743B0-4E66-4272-8EAC-EE23230F18BC}"/>
              </a:ext>
            </a:extLst>
          </p:cNvPr>
          <p:cNvSpPr txBox="1"/>
          <p:nvPr/>
        </p:nvSpPr>
        <p:spPr>
          <a:xfrm>
            <a:off x="1077426" y="384048"/>
            <a:ext cx="5204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Abstimmungskarten zum Druck</a:t>
            </a:r>
          </a:p>
        </p:txBody>
      </p:sp>
    </p:spTree>
    <p:extLst>
      <p:ext uri="{BB962C8B-B14F-4D97-AF65-F5344CB8AC3E}">
        <p14:creationId xmlns:p14="http://schemas.microsoft.com/office/powerpoint/2010/main" val="2663552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287</Words>
  <Application>Microsoft Office PowerPoint</Application>
  <DocSecurity>0</DocSecurity>
  <PresentationFormat>Breitbild</PresentationFormat>
  <Paragraphs>25</Paragraphs>
  <Slides>10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</vt:lpstr>
      <vt:lpstr>PowerPoint-Präsentation</vt:lpstr>
      <vt:lpstr>.</vt:lpstr>
      <vt:lpstr> (1) Die Freiheit des Glaubens, des Gewissens und die Freiheit des religiösen und weltanschaulichen Bekenntnisses sind unverletzlich. (2) Die ungestörte Religionsausübung wird gewährleistet.    </vt:lpstr>
      <vt:lpstr> Analysieren Sie in Gruppen mithilfe des Arbeitsblattes mündlich den Hintergrund des „Kruzifix-Falles“ von 1995 sowie die Argumentation der Befürworter und Gegner!</vt:lpstr>
      <vt:lpstr>PowerPoint-Präsentation</vt:lpstr>
      <vt:lpstr>  Der Staat verpflichte zum Schulbesuch.  Hinge dann im Klassenzimmer das  Kreuz, seien die Schülerinnen und Schüler von Staats wegen und ohne Ausweichmöglichkeit mit dem Symbol konfrontiert. </vt:lpstr>
      <vt:lpstr>PowerPoint-Präsentation</vt:lpstr>
      <vt:lpstr>Bildquellen</vt:lpstr>
      <vt:lpstr>PowerPoint-Präsentation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ISB München</dc:creator>
  <cp:keywords/>
  <dc:description/>
  <cp:lastModifiedBy>Weber, Alexandra</cp:lastModifiedBy>
  <cp:revision>17</cp:revision>
  <dcterms:created xsi:type="dcterms:W3CDTF">2024-06-12T15:52:19Z</dcterms:created>
  <dcterms:modified xsi:type="dcterms:W3CDTF">2025-05-07T13:38:28Z</dcterms:modified>
  <cp:category/>
  <dc:identifier/>
  <cp:contentStatus/>
  <dc:language/>
  <cp:version/>
</cp:coreProperties>
</file>