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5" r:id="rId5"/>
    <p:sldId id="277" r:id="rId6"/>
    <p:sldId id="279" r:id="rId7"/>
    <p:sldId id="278" r:id="rId8"/>
    <p:sldId id="273" r:id="rId9"/>
    <p:sldId id="274"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er, Alexandra" initials="WA" lastIdx="2" clrIdx="0">
    <p:extLst>
      <p:ext uri="{19B8F6BF-5375-455C-9EA6-DF929625EA0E}">
        <p15:presenceInfo xmlns:p15="http://schemas.microsoft.com/office/powerpoint/2012/main" userId="4460ecbdd7165f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272BF-5A09-49EC-9709-4081FAA6A40A}" v="22" dt="2025-05-01T20:29:39.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23.05.2025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ienenundnatur.de/wildbienen/beewashing-bei-boehmermann-937" TargetMode="External"/><Relationship Id="rId2" Type="http://schemas.openxmlformats.org/officeDocument/2006/relationships/hyperlink" Target="https://www.watson.de/unterhaltung/prominente/476458719-zdf-magazin-royale-jan-boehmermann-deckt-dreiste-umweltmasche-fuer-profit-auf" TargetMode="External"/><Relationship Id="rId1" Type="http://schemas.openxmlformats.org/officeDocument/2006/relationships/slideLayout" Target="../slideLayouts/slideLayout2.xml"/><Relationship Id="rId4" Type="http://schemas.openxmlformats.org/officeDocument/2006/relationships/hyperlink" Target="https://rsw.beck.de/aktuell/daily/meldung/detail/olg-dresden-4U32324-boehmermann-honig-beewashing-werbung-satir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F73661D-ACEB-2525-4C8D-ACECBB627636}"/>
              </a:ext>
            </a:extLst>
          </p:cNvPr>
          <p:cNvPicPr>
            <a:picLocks noChangeAspect="1"/>
          </p:cNvPicPr>
          <p:nvPr/>
        </p:nvPicPr>
        <p:blipFill rotWithShape="1">
          <a:blip r:embed="rId2">
            <a:extLst>
              <a:ext uri="{28A0092B-C50C-407E-A947-70E740481C1C}">
                <a14:useLocalDpi xmlns:a14="http://schemas.microsoft.com/office/drawing/2010/main" val="0"/>
              </a:ext>
            </a:extLst>
          </a:blip>
          <a:srcRect b="16056"/>
          <a:stretch/>
        </p:blipFill>
        <p:spPr>
          <a:xfrm>
            <a:off x="3703621" y="395709"/>
            <a:ext cx="4318945" cy="5100202"/>
          </a:xfrm>
          <a:prstGeom prst="rect">
            <a:avLst/>
          </a:prstGeom>
        </p:spPr>
      </p:pic>
      <p:sp>
        <p:nvSpPr>
          <p:cNvPr id="5" name="Rechteck 4">
            <a:extLst>
              <a:ext uri="{FF2B5EF4-FFF2-40B4-BE49-F238E27FC236}">
                <a16:creationId xmlns:a16="http://schemas.microsoft.com/office/drawing/2014/main" id="{6D7FC0EC-B6C2-48E6-AFD1-8568ED3DFBC2}"/>
              </a:ext>
            </a:extLst>
          </p:cNvPr>
          <p:cNvSpPr/>
          <p:nvPr/>
        </p:nvSpPr>
        <p:spPr>
          <a:xfrm>
            <a:off x="1346446" y="5461020"/>
            <a:ext cx="9499107" cy="870013"/>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2800" dirty="0">
                <a:latin typeface="Arial" panose="020B0604020202020204" pitchFamily="34" charset="0"/>
                <a:cs typeface="Arial" panose="020B0604020202020204" pitchFamily="34" charset="0"/>
              </a:rPr>
              <a:t>Beschreibt das Plakat!</a:t>
            </a:r>
          </a:p>
        </p:txBody>
      </p:sp>
    </p:spTree>
    <p:extLst>
      <p:ext uri="{BB962C8B-B14F-4D97-AF65-F5344CB8AC3E}">
        <p14:creationId xmlns:p14="http://schemas.microsoft.com/office/powerpoint/2010/main" val="294600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28FCB98-AA4C-1608-5A71-9971E2C6934E}"/>
              </a:ext>
            </a:extLst>
          </p:cNvPr>
          <p:cNvSpPr txBox="1"/>
          <p:nvPr/>
        </p:nvSpPr>
        <p:spPr>
          <a:xfrm>
            <a:off x="1724991" y="1563313"/>
            <a:ext cx="8742016" cy="2246769"/>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2800">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000" dirty="0"/>
              <a:t>Im November 2023 griff Jan Böhmermann in seiner Sendung </a:t>
            </a:r>
            <a:r>
              <a:rPr lang="de-DE" sz="2000" i="1" dirty="0"/>
              <a:t>ZDF Magazin Royale</a:t>
            </a:r>
            <a:r>
              <a:rPr lang="de-DE" sz="2000" dirty="0"/>
              <a:t> das Phänomen des sogenannten „</a:t>
            </a:r>
            <a:r>
              <a:rPr lang="de-DE" sz="2000" dirty="0" err="1"/>
              <a:t>Beewashing</a:t>
            </a:r>
            <a:r>
              <a:rPr lang="de-DE" sz="2000" dirty="0"/>
              <a:t>“ auf. Dabei übte er Kritik an Unternehmen und Imkern, die durch Bienenpatenschaften ein umweltfreundliches Image vermarkten und daraus finanziellen Nutzen ziehen. Zu den namentlich genannten Beispielen zählte auch die Imkerei von Rico </a:t>
            </a:r>
            <a:r>
              <a:rPr lang="de-DE" sz="2000" dirty="0" err="1"/>
              <a:t>Heinzig</a:t>
            </a:r>
            <a:r>
              <a:rPr lang="de-DE" sz="2000" dirty="0"/>
              <a:t>. Dieser reagierte, indem er ein Standbild aus der Sendung für eine eigene Werbekampagne verwendete.</a:t>
            </a:r>
            <a:endParaRPr lang="de-DE" sz="3200" dirty="0"/>
          </a:p>
        </p:txBody>
      </p:sp>
      <p:sp>
        <p:nvSpPr>
          <p:cNvPr id="6" name="Rechteck 5">
            <a:extLst>
              <a:ext uri="{FF2B5EF4-FFF2-40B4-BE49-F238E27FC236}">
                <a16:creationId xmlns:a16="http://schemas.microsoft.com/office/drawing/2014/main" id="{C79A0EE4-D3CA-3B67-5FE6-89403B24D0D6}"/>
              </a:ext>
            </a:extLst>
          </p:cNvPr>
          <p:cNvSpPr/>
          <p:nvPr/>
        </p:nvSpPr>
        <p:spPr>
          <a:xfrm>
            <a:off x="1346446" y="293717"/>
            <a:ext cx="9499107" cy="870013"/>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2800" dirty="0">
                <a:latin typeface="Arial" panose="020B0604020202020204" pitchFamily="34" charset="0"/>
                <a:cs typeface="Arial" panose="020B0604020202020204" pitchFamily="34" charset="0"/>
              </a:rPr>
              <a:t>Zur Entstehungsgeschichte des Plakates</a:t>
            </a:r>
          </a:p>
        </p:txBody>
      </p:sp>
      <p:sp>
        <p:nvSpPr>
          <p:cNvPr id="7" name="Titel 1">
            <a:extLst>
              <a:ext uri="{FF2B5EF4-FFF2-40B4-BE49-F238E27FC236}">
                <a16:creationId xmlns:a16="http://schemas.microsoft.com/office/drawing/2014/main" id="{8A7A0AF8-F56B-CA90-D183-52F040507386}"/>
              </a:ext>
            </a:extLst>
          </p:cNvPr>
          <p:cNvSpPr>
            <a:spLocks noGrp="1"/>
          </p:cNvSpPr>
          <p:nvPr>
            <p:ph type="title"/>
          </p:nvPr>
        </p:nvSpPr>
        <p:spPr>
          <a:xfrm>
            <a:off x="838199" y="4209665"/>
            <a:ext cx="10515600" cy="2164631"/>
          </a:xfrm>
        </p:spPr>
        <p:txBody>
          <a:bodyPr/>
          <a:lstStyle/>
          <a:p>
            <a:pPr>
              <a:lnSpc>
                <a:spcPct val="115000"/>
              </a:lnSpc>
              <a:spcAft>
                <a:spcPts val="1000"/>
              </a:spcAft>
            </a:pPr>
            <a:r>
              <a:rPr lang="de-DE" sz="2000" b="1" dirty="0" err="1">
                <a:effectLst/>
                <a:latin typeface="Arial" panose="020B0604020202020204" pitchFamily="34" charset="0"/>
                <a:ea typeface="Calibri" panose="020F0502020204030204" pitchFamily="34" charset="0"/>
                <a:cs typeface="Times New Roman" panose="02020603050405020304" pitchFamily="18" charset="0"/>
              </a:rPr>
              <a:t>Beewashing</a:t>
            </a:r>
            <a:r>
              <a:rPr lang="de-DE" sz="2000" dirty="0">
                <a:effectLst/>
                <a:latin typeface="Arial" panose="020B0604020202020204" pitchFamily="34" charset="0"/>
                <a:ea typeface="Calibri" panose="020F0502020204030204" pitchFamily="34" charset="0"/>
                <a:cs typeface="Times New Roman" panose="02020603050405020304" pitchFamily="18" charset="0"/>
              </a:rPr>
              <a:t> beschreibt das Verhalten von Unternehmen, die sich als besonders umweltfreundlich und bienenfreundlich darstellen, ohne tatsächlich wirksame Maßnahmen zum Schutz von Bienen oder Umwelt umzusetzen. Statt echtem Engagement wird das Thema Bienen- und Artenschutz oft zu Werbezwecken genutzt, um das eigene Image bei umweltbewussten Kunden zu verbessern. Diese Praxis steht in der Kritik, weil sie Vertrauen missbrauchen kann.</a:t>
            </a:r>
          </a:p>
        </p:txBody>
      </p:sp>
    </p:spTree>
    <p:extLst>
      <p:ext uri="{BB962C8B-B14F-4D97-AF65-F5344CB8AC3E}">
        <p14:creationId xmlns:p14="http://schemas.microsoft.com/office/powerpoint/2010/main" val="3767025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B924BC-4C16-FD2F-F84A-A192CB742345}"/>
              </a:ext>
            </a:extLst>
          </p:cNvPr>
          <p:cNvSpPr/>
          <p:nvPr/>
        </p:nvSpPr>
        <p:spPr>
          <a:xfrm>
            <a:off x="1346446" y="293717"/>
            <a:ext cx="9499107" cy="870013"/>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2800" dirty="0">
                <a:latin typeface="Arial" panose="020B0604020202020204" pitchFamily="34" charset="0"/>
                <a:cs typeface="Arial" panose="020B0604020202020204" pitchFamily="34" charset="0"/>
              </a:rPr>
              <a:t>Hintergrund</a:t>
            </a:r>
          </a:p>
        </p:txBody>
      </p:sp>
      <p:sp>
        <p:nvSpPr>
          <p:cNvPr id="5" name="Rounded Rectangle 3">
            <a:extLst>
              <a:ext uri="{FF2B5EF4-FFF2-40B4-BE49-F238E27FC236}">
                <a16:creationId xmlns:a16="http://schemas.microsoft.com/office/drawing/2014/main" id="{446ABC96-3C7B-0DAB-E462-4B872262ACDD}"/>
              </a:ext>
            </a:extLst>
          </p:cNvPr>
          <p:cNvSpPr/>
          <p:nvPr/>
        </p:nvSpPr>
        <p:spPr>
          <a:xfrm>
            <a:off x="150567" y="1504536"/>
            <a:ext cx="8933047" cy="731520"/>
          </a:xfrm>
          <a:prstGeom prst="round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dirty="0">
                <a:latin typeface="Arial" panose="020B0604020202020204" pitchFamily="34" charset="0"/>
                <a:cs typeface="Arial" panose="020B0604020202020204" pitchFamily="34" charset="0"/>
              </a:rPr>
              <a:t>ZDF </a:t>
            </a:r>
            <a:r>
              <a:rPr sz="2400" dirty="0" err="1">
                <a:latin typeface="Arial" panose="020B0604020202020204" pitchFamily="34" charset="0"/>
                <a:cs typeface="Arial" panose="020B0604020202020204" pitchFamily="34" charset="0"/>
              </a:rPr>
              <a:t>Magazin</a:t>
            </a:r>
            <a:r>
              <a:rPr sz="2400" dirty="0">
                <a:latin typeface="Arial" panose="020B0604020202020204" pitchFamily="34" charset="0"/>
                <a:cs typeface="Arial" panose="020B0604020202020204" pitchFamily="34" charset="0"/>
              </a:rPr>
              <a:t> Royale (Nov. 2023): </a:t>
            </a:r>
            <a:r>
              <a:rPr sz="2400" dirty="0" err="1">
                <a:latin typeface="Arial" panose="020B0604020202020204" pitchFamily="34" charset="0"/>
                <a:cs typeface="Arial" panose="020B0604020202020204" pitchFamily="34" charset="0"/>
              </a:rPr>
              <a:t>Böhmermann</a:t>
            </a:r>
            <a:r>
              <a:rPr sz="2400" dirty="0">
                <a:latin typeface="Arial" panose="020B0604020202020204" pitchFamily="34" charset="0"/>
                <a:cs typeface="Arial" panose="020B0604020202020204" pitchFamily="34" charset="0"/>
              </a:rPr>
              <a:t> </a:t>
            </a:r>
            <a:r>
              <a:rPr sz="2400" dirty="0" err="1">
                <a:latin typeface="Arial" panose="020B0604020202020204" pitchFamily="34" charset="0"/>
                <a:cs typeface="Arial" panose="020B0604020202020204" pitchFamily="34" charset="0"/>
              </a:rPr>
              <a:t>kritisiert</a:t>
            </a:r>
            <a:r>
              <a:rPr sz="2400" dirty="0">
                <a:latin typeface="Arial" panose="020B0604020202020204" pitchFamily="34" charset="0"/>
                <a:cs typeface="Arial" panose="020B0604020202020204" pitchFamily="34" charset="0"/>
              </a:rPr>
              <a:t> </a:t>
            </a:r>
            <a:r>
              <a:rPr lang="de-DE" sz="2400" dirty="0"/>
              <a:t>„</a:t>
            </a:r>
            <a:r>
              <a:rPr sz="2400" dirty="0" err="1">
                <a:latin typeface="Arial" panose="020B0604020202020204" pitchFamily="34" charset="0"/>
                <a:cs typeface="Arial" panose="020B0604020202020204" pitchFamily="34" charset="0"/>
              </a:rPr>
              <a:t>Beewashing</a:t>
            </a:r>
            <a:r>
              <a:rPr sz="2400" dirty="0">
                <a:latin typeface="Arial" panose="020B0604020202020204" pitchFamily="34" charset="0"/>
                <a:cs typeface="Arial" panose="020B0604020202020204" pitchFamily="34" charset="0"/>
              </a:rPr>
              <a:t>" und </a:t>
            </a:r>
            <a:r>
              <a:rPr sz="2400" dirty="0" err="1">
                <a:latin typeface="Arial" panose="020B0604020202020204" pitchFamily="34" charset="0"/>
                <a:cs typeface="Arial" panose="020B0604020202020204" pitchFamily="34" charset="0"/>
              </a:rPr>
              <a:t>nennt</a:t>
            </a:r>
            <a:r>
              <a:rPr sz="2400" dirty="0">
                <a:latin typeface="Arial" panose="020B0604020202020204" pitchFamily="34" charset="0"/>
                <a:cs typeface="Arial" panose="020B0604020202020204" pitchFamily="34" charset="0"/>
              </a:rPr>
              <a:t> </a:t>
            </a:r>
            <a:r>
              <a:rPr sz="2400" dirty="0" err="1">
                <a:latin typeface="Arial" panose="020B0604020202020204" pitchFamily="34" charset="0"/>
                <a:cs typeface="Arial" panose="020B0604020202020204" pitchFamily="34" charset="0"/>
              </a:rPr>
              <a:t>Imker</a:t>
            </a:r>
            <a:r>
              <a:rPr sz="2400" dirty="0">
                <a:latin typeface="Arial" panose="020B0604020202020204" pitchFamily="34" charset="0"/>
                <a:cs typeface="Arial" panose="020B0604020202020204" pitchFamily="34" charset="0"/>
              </a:rPr>
              <a:t> </a:t>
            </a:r>
            <a:r>
              <a:rPr sz="2400" dirty="0" err="1">
                <a:latin typeface="Arial" panose="020B0604020202020204" pitchFamily="34" charset="0"/>
                <a:cs typeface="Arial" panose="020B0604020202020204" pitchFamily="34" charset="0"/>
              </a:rPr>
              <a:t>Heinzig</a:t>
            </a:r>
            <a:r>
              <a:rPr lang="de-DE" sz="2400" dirty="0">
                <a:latin typeface="Arial" panose="020B0604020202020204" pitchFamily="34" charset="0"/>
                <a:cs typeface="Arial" panose="020B0604020202020204" pitchFamily="34" charset="0"/>
              </a:rPr>
              <a:t> als Beispiel dafür</a:t>
            </a:r>
            <a:r>
              <a:rPr sz="2400" dirty="0">
                <a:latin typeface="Arial" panose="020B0604020202020204" pitchFamily="34" charset="0"/>
                <a:cs typeface="Arial" panose="020B0604020202020204" pitchFamily="34" charset="0"/>
              </a:rPr>
              <a:t>.</a:t>
            </a:r>
          </a:p>
        </p:txBody>
      </p:sp>
      <p:sp>
        <p:nvSpPr>
          <p:cNvPr id="6" name="Rounded Rectangle 4">
            <a:extLst>
              <a:ext uri="{FF2B5EF4-FFF2-40B4-BE49-F238E27FC236}">
                <a16:creationId xmlns:a16="http://schemas.microsoft.com/office/drawing/2014/main" id="{4C70C6E2-91E5-5F2A-76EF-FED70FE45E3A}"/>
              </a:ext>
            </a:extLst>
          </p:cNvPr>
          <p:cNvSpPr/>
          <p:nvPr/>
        </p:nvSpPr>
        <p:spPr>
          <a:xfrm>
            <a:off x="1153197" y="2510603"/>
            <a:ext cx="8390023" cy="731520"/>
          </a:xfrm>
          <a:prstGeom prst="round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dirty="0">
                <a:latin typeface="Arial" panose="020B0604020202020204" pitchFamily="34" charset="0"/>
                <a:cs typeface="Arial" panose="020B0604020202020204" pitchFamily="34" charset="0"/>
              </a:rPr>
              <a:t>Heinzig </a:t>
            </a:r>
            <a:r>
              <a:rPr sz="2400" dirty="0" err="1">
                <a:latin typeface="Arial" panose="020B0604020202020204" pitchFamily="34" charset="0"/>
                <a:cs typeface="Arial" panose="020B0604020202020204" pitchFamily="34" charset="0"/>
              </a:rPr>
              <a:t>reagiert</a:t>
            </a:r>
            <a:r>
              <a:rPr sz="2400" dirty="0">
                <a:latin typeface="Arial" panose="020B0604020202020204" pitchFamily="34" charset="0"/>
                <a:cs typeface="Arial" panose="020B0604020202020204" pitchFamily="34" charset="0"/>
              </a:rPr>
              <a:t> </a:t>
            </a:r>
            <a:r>
              <a:rPr sz="2400" dirty="0" err="1">
                <a:latin typeface="Arial" panose="020B0604020202020204" pitchFamily="34" charset="0"/>
                <a:cs typeface="Arial" panose="020B0604020202020204" pitchFamily="34" charset="0"/>
              </a:rPr>
              <a:t>mit</a:t>
            </a:r>
            <a:r>
              <a:rPr sz="2400" dirty="0">
                <a:latin typeface="Arial" panose="020B0604020202020204" pitchFamily="34" charset="0"/>
                <a:cs typeface="Arial" panose="020B0604020202020204" pitchFamily="34" charset="0"/>
              </a:rPr>
              <a:t> </a:t>
            </a:r>
            <a:r>
              <a:rPr sz="2400" dirty="0" err="1">
                <a:latin typeface="Arial" panose="020B0604020202020204" pitchFamily="34" charset="0"/>
                <a:cs typeface="Arial" panose="020B0604020202020204" pitchFamily="34" charset="0"/>
              </a:rPr>
              <a:t>Gegensatire</a:t>
            </a:r>
            <a:r>
              <a:rPr sz="2400" dirty="0">
                <a:latin typeface="Arial" panose="020B0604020202020204" pitchFamily="34" charset="0"/>
                <a:cs typeface="Arial" panose="020B0604020202020204" pitchFamily="34" charset="0"/>
              </a:rPr>
              <a:t>: </a:t>
            </a:r>
            <a:r>
              <a:rPr lang="de-DE" sz="2400" dirty="0"/>
              <a:t>„</a:t>
            </a:r>
            <a:r>
              <a:rPr sz="2400" dirty="0" err="1">
                <a:latin typeface="Arial" panose="020B0604020202020204" pitchFamily="34" charset="0"/>
                <a:cs typeface="Arial" panose="020B0604020202020204" pitchFamily="34" charset="0"/>
              </a:rPr>
              <a:t>Beewashing</a:t>
            </a:r>
            <a:r>
              <a:rPr sz="2400" dirty="0">
                <a:latin typeface="Arial" panose="020B0604020202020204" pitchFamily="34" charset="0"/>
                <a:cs typeface="Arial" panose="020B0604020202020204" pitchFamily="34" charset="0"/>
              </a:rPr>
              <a:t>-Honey" </a:t>
            </a:r>
            <a:r>
              <a:rPr sz="2400" dirty="0" err="1">
                <a:latin typeface="Arial" panose="020B0604020202020204" pitchFamily="34" charset="0"/>
                <a:cs typeface="Arial" panose="020B0604020202020204" pitchFamily="34" charset="0"/>
              </a:rPr>
              <a:t>mit</a:t>
            </a:r>
            <a:r>
              <a:rPr sz="2400" dirty="0">
                <a:latin typeface="Arial" panose="020B0604020202020204" pitchFamily="34" charset="0"/>
                <a:cs typeface="Arial" panose="020B0604020202020204" pitchFamily="34" charset="0"/>
              </a:rPr>
              <a:t> </a:t>
            </a:r>
            <a:r>
              <a:rPr sz="2400" dirty="0" err="1">
                <a:latin typeface="Arial" panose="020B0604020202020204" pitchFamily="34" charset="0"/>
                <a:cs typeface="Arial" panose="020B0604020202020204" pitchFamily="34" charset="0"/>
              </a:rPr>
              <a:t>Böhmermanns</a:t>
            </a:r>
            <a:r>
              <a:rPr sz="2400" dirty="0">
                <a:latin typeface="Arial" panose="020B0604020202020204" pitchFamily="34" charset="0"/>
                <a:cs typeface="Arial" panose="020B0604020202020204" pitchFamily="34" charset="0"/>
              </a:rPr>
              <a:t> </a:t>
            </a:r>
            <a:r>
              <a:rPr sz="2400" dirty="0" err="1">
                <a:latin typeface="Arial" panose="020B0604020202020204" pitchFamily="34" charset="0"/>
                <a:cs typeface="Arial" panose="020B0604020202020204" pitchFamily="34" charset="0"/>
              </a:rPr>
              <a:t>Gesicht</a:t>
            </a:r>
            <a:r>
              <a:rPr sz="2400" dirty="0">
                <a:latin typeface="Arial" panose="020B0604020202020204" pitchFamily="34" charset="0"/>
                <a:cs typeface="Arial" panose="020B0604020202020204" pitchFamily="34" charset="0"/>
              </a:rPr>
              <a:t>.</a:t>
            </a:r>
          </a:p>
        </p:txBody>
      </p:sp>
      <p:sp>
        <p:nvSpPr>
          <p:cNvPr id="7" name="Rounded Rectangle 5">
            <a:extLst>
              <a:ext uri="{FF2B5EF4-FFF2-40B4-BE49-F238E27FC236}">
                <a16:creationId xmlns:a16="http://schemas.microsoft.com/office/drawing/2014/main" id="{F7F90E19-D6BB-F838-9C47-43BA7D178711}"/>
              </a:ext>
            </a:extLst>
          </p:cNvPr>
          <p:cNvSpPr/>
          <p:nvPr/>
        </p:nvSpPr>
        <p:spPr>
          <a:xfrm>
            <a:off x="2228021" y="3590800"/>
            <a:ext cx="7735488" cy="731520"/>
          </a:xfrm>
          <a:prstGeom prst="round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dirty="0" err="1">
                <a:latin typeface="Arial" panose="020B0604020202020204" pitchFamily="34" charset="0"/>
                <a:cs typeface="Arial" panose="020B0604020202020204" pitchFamily="34" charset="0"/>
              </a:rPr>
              <a:t>Böhmermann</a:t>
            </a:r>
            <a:r>
              <a:rPr sz="2400" dirty="0">
                <a:latin typeface="Arial" panose="020B0604020202020204" pitchFamily="34" charset="0"/>
                <a:cs typeface="Arial" panose="020B0604020202020204" pitchFamily="34" charset="0"/>
              </a:rPr>
              <a:t> </a:t>
            </a:r>
            <a:r>
              <a:rPr sz="2400" dirty="0" err="1">
                <a:latin typeface="Arial" panose="020B0604020202020204" pitchFamily="34" charset="0"/>
                <a:cs typeface="Arial" panose="020B0604020202020204" pitchFamily="34" charset="0"/>
              </a:rPr>
              <a:t>klagt</a:t>
            </a:r>
            <a:r>
              <a:rPr sz="2400" dirty="0">
                <a:latin typeface="Arial" panose="020B0604020202020204" pitchFamily="34" charset="0"/>
                <a:cs typeface="Arial" panose="020B0604020202020204" pitchFamily="34" charset="0"/>
              </a:rPr>
              <a:t> </a:t>
            </a:r>
            <a:r>
              <a:rPr sz="2400" dirty="0" err="1">
                <a:latin typeface="Arial" panose="020B0604020202020204" pitchFamily="34" charset="0"/>
                <a:cs typeface="Arial" panose="020B0604020202020204" pitchFamily="34" charset="0"/>
              </a:rPr>
              <a:t>wegen</a:t>
            </a:r>
            <a:r>
              <a:rPr sz="2400" dirty="0">
                <a:latin typeface="Arial" panose="020B0604020202020204" pitchFamily="34" charset="0"/>
                <a:cs typeface="Arial" panose="020B0604020202020204" pitchFamily="34" charset="0"/>
              </a:rPr>
              <a:t> </a:t>
            </a:r>
            <a:r>
              <a:rPr sz="2400" dirty="0" err="1">
                <a:latin typeface="Arial" panose="020B0604020202020204" pitchFamily="34" charset="0"/>
                <a:cs typeface="Arial" panose="020B0604020202020204" pitchFamily="34" charset="0"/>
              </a:rPr>
              <a:t>Persönlichkeitsverletzung</a:t>
            </a:r>
            <a:r>
              <a:rPr sz="2400" dirty="0">
                <a:latin typeface="Arial" panose="020B0604020202020204" pitchFamily="34" charset="0"/>
                <a:cs typeface="Arial" panose="020B0604020202020204" pitchFamily="34" charset="0"/>
              </a:rPr>
              <a:t>.</a:t>
            </a:r>
          </a:p>
        </p:txBody>
      </p:sp>
      <p:sp>
        <p:nvSpPr>
          <p:cNvPr id="8" name="Rounded Rectangle 6">
            <a:extLst>
              <a:ext uri="{FF2B5EF4-FFF2-40B4-BE49-F238E27FC236}">
                <a16:creationId xmlns:a16="http://schemas.microsoft.com/office/drawing/2014/main" id="{839D3938-76C0-44FF-CB58-D6D4E0F03D7F}"/>
              </a:ext>
            </a:extLst>
          </p:cNvPr>
          <p:cNvSpPr/>
          <p:nvPr/>
        </p:nvSpPr>
        <p:spPr>
          <a:xfrm>
            <a:off x="3391072" y="4670997"/>
            <a:ext cx="7995795" cy="731520"/>
          </a:xfrm>
          <a:prstGeom prst="round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Februar 2024: </a:t>
            </a:r>
            <a:r>
              <a:rPr sz="2400" dirty="0" err="1">
                <a:latin typeface="Arial" panose="020B0604020202020204" pitchFamily="34" charset="0"/>
                <a:cs typeface="Arial" panose="020B0604020202020204" pitchFamily="34" charset="0"/>
              </a:rPr>
              <a:t>Landgericht</a:t>
            </a:r>
            <a:r>
              <a:rPr sz="2400" dirty="0">
                <a:latin typeface="Arial" panose="020B0604020202020204" pitchFamily="34" charset="0"/>
                <a:cs typeface="Arial" panose="020B0604020202020204" pitchFamily="34" charset="0"/>
              </a:rPr>
              <a:t> Dresden: Klage </a:t>
            </a:r>
            <a:r>
              <a:rPr sz="2400" dirty="0" err="1">
                <a:latin typeface="Arial" panose="020B0604020202020204" pitchFamily="34" charset="0"/>
                <a:cs typeface="Arial" panose="020B0604020202020204" pitchFamily="34" charset="0"/>
              </a:rPr>
              <a:t>abgewiesen</a:t>
            </a:r>
            <a:r>
              <a:rPr sz="2400" dirty="0">
                <a:latin typeface="Arial" panose="020B0604020202020204" pitchFamily="34" charset="0"/>
                <a:cs typeface="Arial" panose="020B0604020202020204" pitchFamily="34" charset="0"/>
              </a:rPr>
              <a:t> – </a:t>
            </a:r>
            <a:r>
              <a:rPr sz="2400" dirty="0" err="1">
                <a:latin typeface="Arial" panose="020B0604020202020204" pitchFamily="34" charset="0"/>
                <a:cs typeface="Arial" panose="020B0604020202020204" pitchFamily="34" charset="0"/>
              </a:rPr>
              <a:t>zulässige</a:t>
            </a:r>
            <a:r>
              <a:rPr sz="2400" dirty="0">
                <a:latin typeface="Arial" panose="020B0604020202020204" pitchFamily="34" charset="0"/>
                <a:cs typeface="Arial" panose="020B0604020202020204" pitchFamily="34" charset="0"/>
              </a:rPr>
              <a:t> Satire</a:t>
            </a:r>
            <a:r>
              <a:rPr lang="de-DE" sz="2400" dirty="0">
                <a:latin typeface="Arial" panose="020B0604020202020204" pitchFamily="34" charset="0"/>
                <a:cs typeface="Arial" panose="020B0604020202020204" pitchFamily="34" charset="0"/>
              </a:rPr>
              <a:t> durch </a:t>
            </a:r>
            <a:r>
              <a:rPr lang="de-DE" sz="2400" dirty="0" err="1">
                <a:latin typeface="Arial" panose="020B0604020202020204" pitchFamily="34" charset="0"/>
                <a:cs typeface="Arial" panose="020B0604020202020204" pitchFamily="34" charset="0"/>
              </a:rPr>
              <a:t>Heinzig</a:t>
            </a:r>
            <a:r>
              <a:rPr sz="2400" dirty="0">
                <a:latin typeface="Arial" panose="020B0604020202020204" pitchFamily="34" charset="0"/>
                <a:cs typeface="Arial" panose="020B0604020202020204" pitchFamily="34" charset="0"/>
              </a:rPr>
              <a:t>.</a:t>
            </a:r>
          </a:p>
        </p:txBody>
      </p:sp>
      <p:sp>
        <p:nvSpPr>
          <p:cNvPr id="9" name="Rounded Rectangle 7">
            <a:extLst>
              <a:ext uri="{FF2B5EF4-FFF2-40B4-BE49-F238E27FC236}">
                <a16:creationId xmlns:a16="http://schemas.microsoft.com/office/drawing/2014/main" id="{7D339D13-2986-7919-517E-47B1CC4D3B8F}"/>
              </a:ext>
            </a:extLst>
          </p:cNvPr>
          <p:cNvSpPr/>
          <p:nvPr/>
        </p:nvSpPr>
        <p:spPr>
          <a:xfrm>
            <a:off x="4706525" y="5628011"/>
            <a:ext cx="7315200" cy="731520"/>
          </a:xfrm>
          <a:prstGeom prst="round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Juli 2024: </a:t>
            </a:r>
            <a:r>
              <a:rPr sz="2400" dirty="0" err="1">
                <a:latin typeface="Arial" panose="020B0604020202020204" pitchFamily="34" charset="0"/>
                <a:cs typeface="Arial" panose="020B0604020202020204" pitchFamily="34" charset="0"/>
              </a:rPr>
              <a:t>Oberlandesgericht</a:t>
            </a:r>
            <a:r>
              <a:rPr sz="2400" dirty="0">
                <a:latin typeface="Arial" panose="020B0604020202020204" pitchFamily="34" charset="0"/>
                <a:cs typeface="Arial" panose="020B0604020202020204" pitchFamily="34" charset="0"/>
              </a:rPr>
              <a:t> Dresden: </a:t>
            </a:r>
            <a:r>
              <a:rPr sz="2400" dirty="0" err="1">
                <a:latin typeface="Arial" panose="020B0604020202020204" pitchFamily="34" charset="0"/>
                <a:cs typeface="Arial" panose="020B0604020202020204" pitchFamily="34" charset="0"/>
              </a:rPr>
              <a:t>Urteil</a:t>
            </a:r>
            <a:r>
              <a:rPr lang="de-DE" sz="2400" dirty="0">
                <a:latin typeface="Arial" panose="020B0604020202020204" pitchFamily="34" charset="0"/>
                <a:cs typeface="Arial" panose="020B0604020202020204" pitchFamily="34" charset="0"/>
              </a:rPr>
              <a:t> in 2. Instanz</a:t>
            </a:r>
            <a:r>
              <a:rPr sz="2400" dirty="0">
                <a:latin typeface="Arial" panose="020B0604020202020204" pitchFamily="34" charset="0"/>
                <a:cs typeface="Arial" panose="020B0604020202020204" pitchFamily="34" charset="0"/>
              </a:rPr>
              <a:t> </a:t>
            </a:r>
            <a:r>
              <a:rPr sz="2400" dirty="0" err="1">
                <a:latin typeface="Arial" panose="020B0604020202020204" pitchFamily="34" charset="0"/>
                <a:cs typeface="Arial" panose="020B0604020202020204" pitchFamily="34" charset="0"/>
              </a:rPr>
              <a:t>bestätigt</a:t>
            </a:r>
            <a:r>
              <a:rPr sz="2400" dirty="0">
                <a:latin typeface="Arial" panose="020B0604020202020204" pitchFamily="34" charset="0"/>
                <a:cs typeface="Arial" panose="020B0604020202020204" pitchFamily="34" charset="0"/>
              </a:rPr>
              <a:t> – </a:t>
            </a:r>
            <a:r>
              <a:rPr sz="2400" dirty="0" err="1">
                <a:latin typeface="Arial" panose="020B0604020202020204" pitchFamily="34" charset="0"/>
                <a:cs typeface="Arial" panose="020B0604020202020204" pitchFamily="34" charset="0"/>
              </a:rPr>
              <a:t>Gegensatire</a:t>
            </a:r>
            <a:r>
              <a:rPr sz="2400" dirty="0">
                <a:latin typeface="Arial" panose="020B0604020202020204" pitchFamily="34" charset="0"/>
                <a:cs typeface="Arial" panose="020B0604020202020204" pitchFamily="34" charset="0"/>
              </a:rPr>
              <a:t> </a:t>
            </a:r>
            <a:r>
              <a:rPr sz="2400" dirty="0" err="1">
                <a:latin typeface="Arial" panose="020B0604020202020204" pitchFamily="34" charset="0"/>
                <a:cs typeface="Arial" panose="020B0604020202020204" pitchFamily="34" charset="0"/>
              </a:rPr>
              <a:t>erlaubt</a:t>
            </a:r>
            <a:r>
              <a:rPr sz="2400" dirty="0">
                <a:latin typeface="Arial" panose="020B0604020202020204" pitchFamily="34" charset="0"/>
                <a:cs typeface="Arial" panose="020B0604020202020204" pitchFamily="34" charset="0"/>
              </a:rPr>
              <a:t>.</a:t>
            </a:r>
          </a:p>
        </p:txBody>
      </p:sp>
      <p:sp>
        <p:nvSpPr>
          <p:cNvPr id="10" name="Pfeil: nach oben gebogen 9">
            <a:extLst>
              <a:ext uri="{FF2B5EF4-FFF2-40B4-BE49-F238E27FC236}">
                <a16:creationId xmlns:a16="http://schemas.microsoft.com/office/drawing/2014/main" id="{2EC6A87C-DFCE-7AEE-EADD-4169D3909C22}"/>
              </a:ext>
            </a:extLst>
          </p:cNvPr>
          <p:cNvSpPr/>
          <p:nvPr/>
        </p:nvSpPr>
        <p:spPr>
          <a:xfrm rot="5400000">
            <a:off x="327154" y="2438402"/>
            <a:ext cx="720000" cy="720000"/>
          </a:xfrm>
          <a:prstGeom prst="bentUpArrow">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latin typeface="Arial" panose="020B0604020202020204" pitchFamily="34" charset="0"/>
              <a:cs typeface="Arial" panose="020B0604020202020204" pitchFamily="34" charset="0"/>
            </a:endParaRPr>
          </a:p>
        </p:txBody>
      </p:sp>
      <p:sp>
        <p:nvSpPr>
          <p:cNvPr id="11" name="Pfeil: nach oben gebogen 10">
            <a:extLst>
              <a:ext uri="{FF2B5EF4-FFF2-40B4-BE49-F238E27FC236}">
                <a16:creationId xmlns:a16="http://schemas.microsoft.com/office/drawing/2014/main" id="{70B1D5AB-66AF-10FC-BCEA-CF31FC2349B9}"/>
              </a:ext>
            </a:extLst>
          </p:cNvPr>
          <p:cNvSpPr/>
          <p:nvPr/>
        </p:nvSpPr>
        <p:spPr>
          <a:xfrm rot="5400000">
            <a:off x="1346446" y="3429000"/>
            <a:ext cx="720000" cy="720000"/>
          </a:xfrm>
          <a:prstGeom prst="bentUpArrow">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latin typeface="Arial" panose="020B0604020202020204" pitchFamily="34" charset="0"/>
              <a:cs typeface="Arial" panose="020B0604020202020204" pitchFamily="34" charset="0"/>
            </a:endParaRPr>
          </a:p>
        </p:txBody>
      </p:sp>
      <p:sp>
        <p:nvSpPr>
          <p:cNvPr id="12" name="Pfeil: nach oben gebogen 11">
            <a:extLst>
              <a:ext uri="{FF2B5EF4-FFF2-40B4-BE49-F238E27FC236}">
                <a16:creationId xmlns:a16="http://schemas.microsoft.com/office/drawing/2014/main" id="{5204AE09-5ACB-9E35-267B-67A856F30A22}"/>
              </a:ext>
            </a:extLst>
          </p:cNvPr>
          <p:cNvSpPr/>
          <p:nvPr/>
        </p:nvSpPr>
        <p:spPr>
          <a:xfrm rot="5400000">
            <a:off x="2522596" y="4522737"/>
            <a:ext cx="720000" cy="720000"/>
          </a:xfrm>
          <a:prstGeom prst="bentUpArrow">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latin typeface="Arial" panose="020B0604020202020204" pitchFamily="34" charset="0"/>
              <a:cs typeface="Arial" panose="020B0604020202020204" pitchFamily="34" charset="0"/>
            </a:endParaRPr>
          </a:p>
        </p:txBody>
      </p:sp>
      <p:sp>
        <p:nvSpPr>
          <p:cNvPr id="13" name="Pfeil: nach oben gebogen 12">
            <a:extLst>
              <a:ext uri="{FF2B5EF4-FFF2-40B4-BE49-F238E27FC236}">
                <a16:creationId xmlns:a16="http://schemas.microsoft.com/office/drawing/2014/main" id="{995029FE-9692-D60C-C3A1-E05AFC93BA17}"/>
              </a:ext>
            </a:extLst>
          </p:cNvPr>
          <p:cNvSpPr/>
          <p:nvPr/>
        </p:nvSpPr>
        <p:spPr>
          <a:xfrm rot="5400000">
            <a:off x="3808168" y="5537202"/>
            <a:ext cx="720000" cy="720000"/>
          </a:xfrm>
          <a:prstGeom prst="bentUpArrow">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18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6F8162B-8817-07D4-13FA-EC2655FA2035}"/>
              </a:ext>
            </a:extLst>
          </p:cNvPr>
          <p:cNvSpPr/>
          <p:nvPr/>
        </p:nvSpPr>
        <p:spPr>
          <a:xfrm>
            <a:off x="1212489" y="333790"/>
            <a:ext cx="9765437" cy="77235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latin typeface="Arial" panose="020B0604020202020204" pitchFamily="34" charset="0"/>
                <a:cs typeface="Arial" panose="020B0604020202020204" pitchFamily="34" charset="0"/>
              </a:rPr>
              <a:t>Was sagt die Verfassung?</a:t>
            </a:r>
          </a:p>
        </p:txBody>
      </p:sp>
      <p:sp>
        <p:nvSpPr>
          <p:cNvPr id="5" name="Rechteck 4">
            <a:extLst>
              <a:ext uri="{FF2B5EF4-FFF2-40B4-BE49-F238E27FC236}">
                <a16:creationId xmlns:a16="http://schemas.microsoft.com/office/drawing/2014/main" id="{7F8FFE52-8BC8-7383-5DBF-B78DD74FC3EF}"/>
              </a:ext>
            </a:extLst>
          </p:cNvPr>
          <p:cNvSpPr/>
          <p:nvPr/>
        </p:nvSpPr>
        <p:spPr>
          <a:xfrm>
            <a:off x="174402" y="1344686"/>
            <a:ext cx="8293737" cy="2918097"/>
          </a:xfrm>
          <a:prstGeom prst="rect">
            <a:avLst/>
          </a:prstGeom>
          <a:noFill/>
          <a:ln>
            <a:solidFill>
              <a:srgbClr val="65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latin typeface="Arial" panose="020B0604020202020204" pitchFamily="34" charset="0"/>
                <a:cs typeface="Arial" panose="020B0604020202020204" pitchFamily="34" charset="0"/>
              </a:rPr>
              <a:t>Art. 5 I und II GG</a:t>
            </a:r>
          </a:p>
          <a:p>
            <a:pPr marL="457200" marR="0" lvl="0" indent="-457200" algn="l" defTabSz="914400" rtl="0" eaLnBrk="1" fontAlgn="auto" latinLnBrk="0" hangingPunct="1">
              <a:lnSpc>
                <a:spcPct val="100000"/>
              </a:lnSpc>
              <a:spcBef>
                <a:spcPts val="0"/>
              </a:spcBef>
              <a:spcAft>
                <a:spcPts val="0"/>
              </a:spcAft>
              <a:buClrTx/>
              <a:buSzTx/>
              <a:buFontTx/>
              <a:buAutoNum type="arabicParenBoth"/>
              <a:tabLst/>
              <a:defRPr/>
            </a:pPr>
            <a:r>
              <a:rPr lang="de-DE" sz="2000" dirty="0">
                <a:solidFill>
                  <a:schemeClr val="tx1"/>
                </a:solidFill>
                <a:latin typeface="Arial" panose="020B0604020202020204" pitchFamily="34" charset="0"/>
                <a:cs typeface="Arial" panose="020B0604020202020204" pitchFamily="34" charset="0"/>
              </a:rPr>
              <a:t>Jeder hat das Recht, seine Meinung</a:t>
            </a:r>
            <a:r>
              <a:rPr kumimoji="0" lang="de-DE"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Wort, Schrift und Bild frei zu äußern und zu verbreiten und sich aus allgemein zugänglichen Quellen ungehindert zu unterrichten. Die Pressefreiheit und die Freiheit der Berichterstattung durch Rundfunk und Film werden gewährleistet. Eine Zensur findet nicht statt.</a:t>
            </a:r>
          </a:p>
          <a:p>
            <a:pPr marL="457200" marR="0" lvl="0" indent="-457200" algn="l" defTabSz="914400" rtl="0" eaLnBrk="1" fontAlgn="auto" latinLnBrk="0" hangingPunct="1">
              <a:lnSpc>
                <a:spcPct val="100000"/>
              </a:lnSpc>
              <a:spcBef>
                <a:spcPts val="0"/>
              </a:spcBef>
              <a:spcAft>
                <a:spcPts val="0"/>
              </a:spcAft>
              <a:buClrTx/>
              <a:buSzTx/>
              <a:buFontTx/>
              <a:buAutoNum type="arabicParenBoth"/>
              <a:tabLst/>
              <a:defRPr/>
            </a:pPr>
            <a:r>
              <a:rPr lang="de-DE" sz="2000" dirty="0">
                <a:solidFill>
                  <a:prstClr val="black"/>
                </a:solidFill>
                <a:latin typeface="Arial" panose="020B0604020202020204" pitchFamily="34" charset="0"/>
                <a:cs typeface="Arial" panose="020B0604020202020204" pitchFamily="34" charset="0"/>
              </a:rPr>
              <a:t>Diese Rechte finden ihre Schranken in den Vorschriften der allgemeinen Gesetze, den gesetzlichen Bestimmungen zum Schutze der Jugend und in dem Recht der persönlichen Ehre.</a:t>
            </a:r>
            <a:endParaRPr lang="de-DE" sz="2400" dirty="0">
              <a:solidFill>
                <a:schemeClr val="tx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6DF3BE61-C140-0224-ED08-03ED62CFA23C}"/>
              </a:ext>
            </a:extLst>
          </p:cNvPr>
          <p:cNvSpPr/>
          <p:nvPr/>
        </p:nvSpPr>
        <p:spPr>
          <a:xfrm>
            <a:off x="3405809" y="4351130"/>
            <a:ext cx="8044778" cy="1925133"/>
          </a:xfrm>
          <a:prstGeom prst="rect">
            <a:avLst/>
          </a:prstGeom>
          <a:noFill/>
          <a:ln>
            <a:solidFill>
              <a:srgbClr val="65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latin typeface="Arial" panose="020B0604020202020204" pitchFamily="34" charset="0"/>
                <a:cs typeface="Arial" panose="020B0604020202020204" pitchFamily="34" charset="0"/>
              </a:rPr>
              <a:t>Art. 110 I BV</a:t>
            </a:r>
          </a:p>
          <a:p>
            <a:pPr algn="ctr"/>
            <a:r>
              <a:rPr lang="de-DE" sz="2000" dirty="0">
                <a:solidFill>
                  <a:schemeClr val="tx1"/>
                </a:solidFill>
                <a:latin typeface="Arial" panose="020B0604020202020204" pitchFamily="34" charset="0"/>
                <a:cs typeface="Arial" panose="020B0604020202020204" pitchFamily="34" charset="0"/>
              </a:rPr>
              <a:t>(1) Jeder Bewohner Bayerns hat das Recht, seine Meinung durch Wort, Schrift, Druck, Bild oder in sonstiger Weise frei zu äußern. An diesem Recht darf ihn kein Arbeits- und Anstellungsvertrag hindern und niemand darf ihn benachteiligen, wenn er von diesem Recht Gebrauch macht.</a:t>
            </a:r>
          </a:p>
        </p:txBody>
      </p:sp>
      <p:sp>
        <p:nvSpPr>
          <p:cNvPr id="9" name="Rounded Rectangle 5">
            <a:extLst>
              <a:ext uri="{FF2B5EF4-FFF2-40B4-BE49-F238E27FC236}">
                <a16:creationId xmlns:a16="http://schemas.microsoft.com/office/drawing/2014/main" id="{17926FA1-6327-235C-72EC-AF4F144FED43}"/>
              </a:ext>
            </a:extLst>
          </p:cNvPr>
          <p:cNvSpPr/>
          <p:nvPr/>
        </p:nvSpPr>
        <p:spPr>
          <a:xfrm>
            <a:off x="9039638" y="1680178"/>
            <a:ext cx="2754796" cy="2096920"/>
          </a:xfrm>
          <a:prstGeom prst="round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Satire wird von der Meinungs- und Pressefreiheit geschützt!</a:t>
            </a:r>
            <a:endParaRPr sz="2400" dirty="0">
              <a:latin typeface="Arial" panose="020B0604020202020204" pitchFamily="34" charset="0"/>
              <a:cs typeface="Arial" panose="020B0604020202020204" pitchFamily="34" charset="0"/>
            </a:endParaRPr>
          </a:p>
        </p:txBody>
      </p:sp>
      <p:sp>
        <p:nvSpPr>
          <p:cNvPr id="12" name="Pfeil: nach rechts 11">
            <a:extLst>
              <a:ext uri="{FF2B5EF4-FFF2-40B4-BE49-F238E27FC236}">
                <a16:creationId xmlns:a16="http://schemas.microsoft.com/office/drawing/2014/main" id="{FE02F424-2819-62DF-2642-4D5C82ACAE83}"/>
              </a:ext>
            </a:extLst>
          </p:cNvPr>
          <p:cNvSpPr/>
          <p:nvPr/>
        </p:nvSpPr>
        <p:spPr>
          <a:xfrm rot="10800000">
            <a:off x="8574156" y="2548832"/>
            <a:ext cx="360000" cy="360000"/>
          </a:xfrm>
          <a:prstGeom prst="rightArrow">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Arial" panose="020B0604020202020204" pitchFamily="34" charset="0"/>
              <a:cs typeface="Arial" panose="020B0604020202020204" pitchFamily="34" charset="0"/>
            </a:endParaRPr>
          </a:p>
        </p:txBody>
      </p:sp>
      <p:sp>
        <p:nvSpPr>
          <p:cNvPr id="13" name="Pfeil: nach rechts 12">
            <a:extLst>
              <a:ext uri="{FF2B5EF4-FFF2-40B4-BE49-F238E27FC236}">
                <a16:creationId xmlns:a16="http://schemas.microsoft.com/office/drawing/2014/main" id="{6EBEE7CF-D73C-1186-1AFB-CA70431DE867}"/>
              </a:ext>
            </a:extLst>
          </p:cNvPr>
          <p:cNvSpPr/>
          <p:nvPr/>
        </p:nvSpPr>
        <p:spPr>
          <a:xfrm rot="5400000">
            <a:off x="10237036" y="3865445"/>
            <a:ext cx="360000" cy="360000"/>
          </a:xfrm>
          <a:prstGeom prst="rightArrow">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Arial" panose="020B0604020202020204" pitchFamily="34" charset="0"/>
              <a:cs typeface="Arial" panose="020B0604020202020204" pitchFamily="34" charset="0"/>
            </a:endParaRPr>
          </a:p>
        </p:txBody>
      </p:sp>
      <p:sp>
        <p:nvSpPr>
          <p:cNvPr id="14" name="Rounded Rectangle 5">
            <a:extLst>
              <a:ext uri="{FF2B5EF4-FFF2-40B4-BE49-F238E27FC236}">
                <a16:creationId xmlns:a16="http://schemas.microsoft.com/office/drawing/2014/main" id="{ADD2B651-8AC9-6751-14BC-4F29B944D79C}"/>
              </a:ext>
            </a:extLst>
          </p:cNvPr>
          <p:cNvSpPr/>
          <p:nvPr/>
        </p:nvSpPr>
        <p:spPr>
          <a:xfrm>
            <a:off x="174402" y="4787554"/>
            <a:ext cx="3083339" cy="1492014"/>
          </a:xfrm>
          <a:prstGeom prst="round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Satire wird durch die persönliche Ehre eingeschränkt!</a:t>
            </a:r>
            <a:endParaRPr sz="2400" dirty="0">
              <a:latin typeface="Arial" panose="020B0604020202020204" pitchFamily="34" charset="0"/>
              <a:cs typeface="Arial" panose="020B0604020202020204" pitchFamily="34" charset="0"/>
            </a:endParaRPr>
          </a:p>
        </p:txBody>
      </p:sp>
      <p:sp>
        <p:nvSpPr>
          <p:cNvPr id="15" name="Pfeil: nach rechts 14">
            <a:extLst>
              <a:ext uri="{FF2B5EF4-FFF2-40B4-BE49-F238E27FC236}">
                <a16:creationId xmlns:a16="http://schemas.microsoft.com/office/drawing/2014/main" id="{A3F18048-AB08-32AB-943A-D3629CE2C54C}"/>
              </a:ext>
            </a:extLst>
          </p:cNvPr>
          <p:cNvSpPr/>
          <p:nvPr/>
        </p:nvSpPr>
        <p:spPr>
          <a:xfrm rot="16200000">
            <a:off x="1536071" y="4318664"/>
            <a:ext cx="360000" cy="360000"/>
          </a:xfrm>
          <a:prstGeom prst="rightArrow">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17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950CE8D-C184-3CDA-F3C2-7755FB56D2AA}"/>
              </a:ext>
            </a:extLst>
          </p:cNvPr>
          <p:cNvSpPr/>
          <p:nvPr/>
        </p:nvSpPr>
        <p:spPr>
          <a:xfrm>
            <a:off x="1212489" y="333790"/>
            <a:ext cx="9765437" cy="77235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latin typeface="Arial" panose="020B0604020202020204" pitchFamily="34" charset="0"/>
                <a:cs typeface="Arial" panose="020B0604020202020204" pitchFamily="34" charset="0"/>
              </a:rPr>
              <a:t>Was sagt die Verfassung?</a:t>
            </a:r>
          </a:p>
        </p:txBody>
      </p:sp>
      <p:sp>
        <p:nvSpPr>
          <p:cNvPr id="5" name="Rechteck 4">
            <a:extLst>
              <a:ext uri="{FF2B5EF4-FFF2-40B4-BE49-F238E27FC236}">
                <a16:creationId xmlns:a16="http://schemas.microsoft.com/office/drawing/2014/main" id="{D058F26A-76F1-2FEC-872B-9B71C7A04BF8}"/>
              </a:ext>
            </a:extLst>
          </p:cNvPr>
          <p:cNvSpPr/>
          <p:nvPr/>
        </p:nvSpPr>
        <p:spPr>
          <a:xfrm>
            <a:off x="1948337" y="1533166"/>
            <a:ext cx="8293737" cy="1358408"/>
          </a:xfrm>
          <a:prstGeom prst="rect">
            <a:avLst/>
          </a:prstGeom>
          <a:noFill/>
          <a:ln>
            <a:solidFill>
              <a:srgbClr val="65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tx1"/>
              </a:solidFill>
              <a:latin typeface="Arial" panose="020B0604020202020204" pitchFamily="34" charset="0"/>
              <a:cs typeface="Arial" panose="020B0604020202020204" pitchFamily="34" charset="0"/>
            </a:endParaRPr>
          </a:p>
          <a:p>
            <a:pPr algn="ctr"/>
            <a:r>
              <a:rPr lang="de-DE" sz="2000" b="1" dirty="0">
                <a:solidFill>
                  <a:schemeClr val="tx1"/>
                </a:solidFill>
                <a:latin typeface="Arial" panose="020B0604020202020204" pitchFamily="34" charset="0"/>
                <a:cs typeface="Arial" panose="020B0604020202020204" pitchFamily="34" charset="0"/>
              </a:rPr>
              <a:t>Art. 5 III</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Both" startAt="3"/>
              <a:tabLst/>
              <a:defRPr/>
            </a:pPr>
            <a:r>
              <a:rPr kumimoji="0" lang="de-DE" sz="2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K</a:t>
            </a:r>
            <a:r>
              <a:rPr lang="de-DE" sz="2000" dirty="0" err="1">
                <a:solidFill>
                  <a:schemeClr val="tx1"/>
                </a:solidFill>
                <a:latin typeface="Arial" panose="020B0604020202020204" pitchFamily="34" charset="0"/>
                <a:cs typeface="Arial" panose="020B0604020202020204" pitchFamily="34" charset="0"/>
              </a:rPr>
              <a:t>unst</a:t>
            </a:r>
            <a:r>
              <a:rPr lang="de-DE" sz="2000" dirty="0">
                <a:solidFill>
                  <a:schemeClr val="tx1"/>
                </a:solidFill>
                <a:latin typeface="Arial" panose="020B0604020202020204" pitchFamily="34" charset="0"/>
                <a:cs typeface="Arial" panose="020B0604020202020204" pitchFamily="34" charset="0"/>
              </a:rPr>
              <a:t> und Wissenschaft, Forschung und Lehre sind frei. Die Freiheit der Lehre entbindet nicht von der Treue zur Verfassung.</a:t>
            </a:r>
            <a:endParaRPr kumimoji="0" lang="de-DE" sz="2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arenBoth" startAt="3"/>
              <a:tabLst/>
              <a:defRPr/>
            </a:pPr>
            <a:r>
              <a:rPr lang="de-DE" sz="2000" dirty="0"/>
              <a:t>(3) Kunst und Wissenschaft, Forschung und Lehre sind frei. Die Freiheit der Lehre entbindet nicht von der Treue zur Verfassung.</a:t>
            </a:r>
            <a:endParaRPr lang="de-DE" sz="2400" dirty="0">
              <a:solidFill>
                <a:schemeClr val="tx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3282AEAA-9AD3-1DA6-9161-7A1B1E512F00}"/>
              </a:ext>
            </a:extLst>
          </p:cNvPr>
          <p:cNvSpPr/>
          <p:nvPr/>
        </p:nvSpPr>
        <p:spPr>
          <a:xfrm>
            <a:off x="2072817" y="5061284"/>
            <a:ext cx="8044778" cy="998410"/>
          </a:xfrm>
          <a:prstGeom prst="rect">
            <a:avLst/>
          </a:prstGeom>
          <a:noFill/>
          <a:ln>
            <a:solidFill>
              <a:srgbClr val="65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latin typeface="Arial" panose="020B0604020202020204" pitchFamily="34" charset="0"/>
                <a:cs typeface="Arial" panose="020B0604020202020204" pitchFamily="34" charset="0"/>
              </a:rPr>
              <a:t>Art. 108 BV</a:t>
            </a:r>
          </a:p>
          <a:p>
            <a:pPr algn="ctr"/>
            <a:r>
              <a:rPr lang="de-DE" sz="2000" dirty="0">
                <a:solidFill>
                  <a:schemeClr val="tx1"/>
                </a:solidFill>
                <a:latin typeface="Arial" panose="020B0604020202020204" pitchFamily="34" charset="0"/>
                <a:cs typeface="Arial" panose="020B0604020202020204" pitchFamily="34" charset="0"/>
              </a:rPr>
              <a:t>(1) Die Kunst, die Wissenschaft und ihre Lehre sind frei.</a:t>
            </a:r>
          </a:p>
        </p:txBody>
      </p:sp>
      <p:sp>
        <p:nvSpPr>
          <p:cNvPr id="7" name="Rounded Rectangle 5">
            <a:extLst>
              <a:ext uri="{FF2B5EF4-FFF2-40B4-BE49-F238E27FC236}">
                <a16:creationId xmlns:a16="http://schemas.microsoft.com/office/drawing/2014/main" id="{4E7DC00F-0B82-9F1B-D52A-C98534C63E83}"/>
              </a:ext>
            </a:extLst>
          </p:cNvPr>
          <p:cNvSpPr/>
          <p:nvPr/>
        </p:nvSpPr>
        <p:spPr>
          <a:xfrm>
            <a:off x="4717807" y="3320482"/>
            <a:ext cx="2754796" cy="1263549"/>
          </a:xfrm>
          <a:prstGeom prst="round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Besonderer Schutz für Satire als Kunstform</a:t>
            </a:r>
            <a:endParaRPr sz="2400" dirty="0">
              <a:latin typeface="Arial" panose="020B0604020202020204" pitchFamily="34" charset="0"/>
              <a:cs typeface="Arial" panose="020B0604020202020204" pitchFamily="34" charset="0"/>
            </a:endParaRPr>
          </a:p>
        </p:txBody>
      </p:sp>
      <p:sp>
        <p:nvSpPr>
          <p:cNvPr id="8" name="Pfeil: nach rechts 7">
            <a:extLst>
              <a:ext uri="{FF2B5EF4-FFF2-40B4-BE49-F238E27FC236}">
                <a16:creationId xmlns:a16="http://schemas.microsoft.com/office/drawing/2014/main" id="{4C22538A-5209-8CF7-BD94-0A090BC3F8C5}"/>
              </a:ext>
            </a:extLst>
          </p:cNvPr>
          <p:cNvSpPr/>
          <p:nvPr/>
        </p:nvSpPr>
        <p:spPr>
          <a:xfrm rot="5400000">
            <a:off x="5915205" y="4642657"/>
            <a:ext cx="360000" cy="360000"/>
          </a:xfrm>
          <a:prstGeom prst="rightArrow">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Arial" panose="020B0604020202020204" pitchFamily="34" charset="0"/>
              <a:cs typeface="Arial" panose="020B0604020202020204" pitchFamily="34" charset="0"/>
            </a:endParaRPr>
          </a:p>
        </p:txBody>
      </p:sp>
      <p:sp>
        <p:nvSpPr>
          <p:cNvPr id="9" name="Pfeil: nach rechts 8">
            <a:extLst>
              <a:ext uri="{FF2B5EF4-FFF2-40B4-BE49-F238E27FC236}">
                <a16:creationId xmlns:a16="http://schemas.microsoft.com/office/drawing/2014/main" id="{88269F81-22B6-2F43-C9CC-65983D50F6AA}"/>
              </a:ext>
            </a:extLst>
          </p:cNvPr>
          <p:cNvSpPr/>
          <p:nvPr/>
        </p:nvSpPr>
        <p:spPr>
          <a:xfrm rot="16200000">
            <a:off x="5915205" y="2926028"/>
            <a:ext cx="360000" cy="360000"/>
          </a:xfrm>
          <a:prstGeom prst="rightArrow">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92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670A32F-25E2-5FA5-692B-6BC6E97C8CE4}"/>
              </a:ext>
            </a:extLst>
          </p:cNvPr>
          <p:cNvSpPr/>
          <p:nvPr/>
        </p:nvSpPr>
        <p:spPr>
          <a:xfrm>
            <a:off x="1346446" y="293717"/>
            <a:ext cx="9499107" cy="870013"/>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2800" dirty="0">
                <a:latin typeface="Arial" panose="020B0604020202020204" pitchFamily="34" charset="0"/>
                <a:cs typeface="Arial" panose="020B0604020202020204" pitchFamily="34" charset="0"/>
              </a:rPr>
              <a:t>Diskutiert!</a:t>
            </a:r>
          </a:p>
        </p:txBody>
      </p:sp>
      <p:sp>
        <p:nvSpPr>
          <p:cNvPr id="5" name="Rechteck 4">
            <a:extLst>
              <a:ext uri="{FF2B5EF4-FFF2-40B4-BE49-F238E27FC236}">
                <a16:creationId xmlns:a16="http://schemas.microsoft.com/office/drawing/2014/main" id="{D2D03B7F-2597-E283-D71C-0CFC380DD72E}"/>
              </a:ext>
            </a:extLst>
          </p:cNvPr>
          <p:cNvSpPr/>
          <p:nvPr/>
        </p:nvSpPr>
        <p:spPr>
          <a:xfrm>
            <a:off x="108822" y="3579919"/>
            <a:ext cx="5819616" cy="1287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latin typeface="Arial" panose="020B0604020202020204" pitchFamily="34" charset="0"/>
                <a:cs typeface="Arial" panose="020B0604020202020204" pitchFamily="34" charset="0"/>
              </a:rPr>
              <a:t>„Was darf die Satire? Alles.“</a:t>
            </a:r>
          </a:p>
          <a:p>
            <a:pPr algn="ctr"/>
            <a:endParaRPr lang="de-DE" sz="400" b="1" dirty="0">
              <a:solidFill>
                <a:schemeClr val="tx1"/>
              </a:solidFill>
              <a:latin typeface="Arial" panose="020B0604020202020204" pitchFamily="34" charset="0"/>
              <a:cs typeface="Arial" panose="020B0604020202020204" pitchFamily="34" charset="0"/>
            </a:endParaRPr>
          </a:p>
          <a:p>
            <a:pPr algn="ctr"/>
            <a:r>
              <a:rPr lang="de-DE" sz="2400" dirty="0">
                <a:solidFill>
                  <a:schemeClr val="tx1"/>
                </a:solidFill>
                <a:latin typeface="Arial" panose="020B0604020202020204" pitchFamily="34" charset="0"/>
                <a:cs typeface="Arial" panose="020B0604020202020204" pitchFamily="34" charset="0"/>
              </a:rPr>
              <a:t>- Kurt Tucholsky </a:t>
            </a:r>
          </a:p>
          <a:p>
            <a:pPr algn="ctr"/>
            <a:r>
              <a:rPr lang="de-DE" sz="1600" dirty="0">
                <a:solidFill>
                  <a:schemeClr val="tx1"/>
                </a:solidFill>
                <a:latin typeface="Arial" panose="020B0604020202020204" pitchFamily="34" charset="0"/>
                <a:cs typeface="Arial" panose="020B0604020202020204" pitchFamily="34" charset="0"/>
              </a:rPr>
              <a:t>(1890 - 1935; Schriftsteller und Journalist)</a:t>
            </a:r>
          </a:p>
        </p:txBody>
      </p:sp>
      <p:pic>
        <p:nvPicPr>
          <p:cNvPr id="7" name="Grafik 6" descr="Fragezeichen mit einfarbiger Füllung">
            <a:extLst>
              <a:ext uri="{FF2B5EF4-FFF2-40B4-BE49-F238E27FC236}">
                <a16:creationId xmlns:a16="http://schemas.microsoft.com/office/drawing/2014/main" id="{789125DC-6EC7-1272-2ED2-3B9DCD79D7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3564" y="1893580"/>
            <a:ext cx="3372679" cy="3372679"/>
          </a:xfrm>
          <a:prstGeom prst="rect">
            <a:avLst/>
          </a:prstGeom>
        </p:spPr>
      </p:pic>
      <p:sp>
        <p:nvSpPr>
          <p:cNvPr id="6" name="Rounded Rectangle 5">
            <a:extLst>
              <a:ext uri="{FF2B5EF4-FFF2-40B4-BE49-F238E27FC236}">
                <a16:creationId xmlns:a16="http://schemas.microsoft.com/office/drawing/2014/main" id="{99AA2647-8840-C6AB-F9CB-5814A56E28DF}"/>
              </a:ext>
            </a:extLst>
          </p:cNvPr>
          <p:cNvSpPr/>
          <p:nvPr/>
        </p:nvSpPr>
        <p:spPr>
          <a:xfrm>
            <a:off x="8883311" y="4198332"/>
            <a:ext cx="2803174" cy="1338922"/>
          </a:xfrm>
          <a:prstGeom prst="round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effectLst/>
                <a:latin typeface="Arial" panose="020B0604020202020204" pitchFamily="34" charset="0"/>
                <a:cs typeface="Arial" panose="020B0604020202020204" pitchFamily="34" charset="0"/>
              </a:rPr>
              <a:t>Satire im Journalismus?</a:t>
            </a:r>
            <a:endParaRPr lang="de-DE" sz="2800" dirty="0">
              <a:effectLst/>
              <a:latin typeface="Arial" panose="020B0604020202020204" pitchFamily="34" charset="0"/>
              <a:cs typeface="Arial" panose="020B0604020202020204" pitchFamily="34" charset="0"/>
            </a:endParaRPr>
          </a:p>
        </p:txBody>
      </p:sp>
      <p:sp>
        <p:nvSpPr>
          <p:cNvPr id="8" name="Rounded Rectangle 5">
            <a:extLst>
              <a:ext uri="{FF2B5EF4-FFF2-40B4-BE49-F238E27FC236}">
                <a16:creationId xmlns:a16="http://schemas.microsoft.com/office/drawing/2014/main" id="{88DED2D3-9C8B-34F0-8501-F20A9A50BD8B}"/>
              </a:ext>
            </a:extLst>
          </p:cNvPr>
          <p:cNvSpPr/>
          <p:nvPr/>
        </p:nvSpPr>
        <p:spPr>
          <a:xfrm>
            <a:off x="4520248" y="1673094"/>
            <a:ext cx="2308791" cy="1397461"/>
          </a:xfrm>
          <a:prstGeom prst="round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de-DE" sz="2400" dirty="0">
                <a:effectLst/>
                <a:latin typeface="Arial" panose="020B0604020202020204" pitchFamily="34" charset="0"/>
                <a:cs typeface="Arial" panose="020B0604020202020204" pitchFamily="34" charset="0"/>
              </a:rPr>
              <a:t>Ist Satire wichtig?</a:t>
            </a:r>
            <a:r>
              <a:rPr lang="de-DE" sz="2400" dirty="0">
                <a:latin typeface="Arial" panose="020B0604020202020204" pitchFamily="34" charset="0"/>
                <a:cs typeface="Arial" panose="020B0604020202020204" pitchFamily="34" charset="0"/>
              </a:rPr>
              <a:t> Warum?</a:t>
            </a:r>
            <a:endParaRPr lang="de-DE" sz="2400" dirty="0">
              <a:effectLst/>
              <a:latin typeface="Arial" panose="020B0604020202020204" pitchFamily="34" charset="0"/>
              <a:cs typeface="Arial" panose="020B0604020202020204" pitchFamily="34" charset="0"/>
            </a:endParaRPr>
          </a:p>
        </p:txBody>
      </p:sp>
      <p:sp>
        <p:nvSpPr>
          <p:cNvPr id="9" name="Rounded Rectangle 5">
            <a:extLst>
              <a:ext uri="{FF2B5EF4-FFF2-40B4-BE49-F238E27FC236}">
                <a16:creationId xmlns:a16="http://schemas.microsoft.com/office/drawing/2014/main" id="{C6ADD310-964E-FE96-9C9D-71E0008EDCBC}"/>
              </a:ext>
            </a:extLst>
          </p:cNvPr>
          <p:cNvSpPr/>
          <p:nvPr/>
        </p:nvSpPr>
        <p:spPr>
          <a:xfrm>
            <a:off x="4987290" y="5036495"/>
            <a:ext cx="2552548" cy="1063205"/>
          </a:xfrm>
          <a:prstGeom prst="round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de-DE" sz="2400" dirty="0">
                <a:effectLst/>
                <a:latin typeface="Arial" panose="020B0604020202020204" pitchFamily="34" charset="0"/>
                <a:cs typeface="Arial" panose="020B0604020202020204" pitchFamily="34" charset="0"/>
              </a:rPr>
              <a:t>Was versteht ihr unter Satire?</a:t>
            </a:r>
            <a:endParaRPr lang="de-DE" sz="2800" dirty="0">
              <a:effectLst/>
              <a:latin typeface="Arial" panose="020B0604020202020204" pitchFamily="34" charset="0"/>
              <a:cs typeface="Arial" panose="020B0604020202020204" pitchFamily="34" charset="0"/>
            </a:endParaRPr>
          </a:p>
        </p:txBody>
      </p:sp>
      <p:sp>
        <p:nvSpPr>
          <p:cNvPr id="10" name="Rounded Rectangle 5">
            <a:extLst>
              <a:ext uri="{FF2B5EF4-FFF2-40B4-BE49-F238E27FC236}">
                <a16:creationId xmlns:a16="http://schemas.microsoft.com/office/drawing/2014/main" id="{4ACD8316-ACDE-071E-737E-50C0D26DB6E7}"/>
              </a:ext>
            </a:extLst>
          </p:cNvPr>
          <p:cNvSpPr/>
          <p:nvPr/>
        </p:nvSpPr>
        <p:spPr>
          <a:xfrm>
            <a:off x="8945455" y="1591741"/>
            <a:ext cx="2803174" cy="1338922"/>
          </a:xfrm>
          <a:prstGeom prst="round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effectLst/>
                <a:latin typeface="Arial" panose="020B0604020202020204" pitchFamily="34" charset="0"/>
                <a:cs typeface="Arial" panose="020B0604020202020204" pitchFamily="34" charset="0"/>
              </a:rPr>
              <a:t>Wann wird Satire problematisch (Grenzen)?</a:t>
            </a:r>
            <a:endParaRPr lang="de-DE" sz="2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6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27161"/>
            <a:ext cx="10515600" cy="1325563"/>
          </a:xfrm>
        </p:spPr>
        <p:txBody>
          <a:bodyPr/>
          <a:lstStyle/>
          <a:p>
            <a:r>
              <a:rPr lang="de-DE" sz="2400" dirty="0">
                <a:latin typeface="Arial" panose="020B0604020202020204" pitchFamily="34" charset="0"/>
                <a:cs typeface="Arial" panose="020B0604020202020204" pitchFamily="34" charset="0"/>
              </a:rPr>
              <a:t>Bildquellen</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219441"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a:t>
            </a:r>
            <a:r>
              <a:rPr lang="de-DE" sz="1400" dirty="0" err="1">
                <a:latin typeface="Arial" panose="020B0604020202020204" pitchFamily="34" charset="0"/>
                <a:cs typeface="Arial" panose="020B0604020202020204" pitchFamily="34" charset="0"/>
              </a:rPr>
              <a:t>Beewashing</a:t>
            </a:r>
            <a:r>
              <a:rPr lang="de-DE" sz="1400" dirty="0">
                <a:latin typeface="Arial" panose="020B0604020202020204" pitchFamily="34" charset="0"/>
                <a:cs typeface="Arial" panose="020B0604020202020204" pitchFamily="34" charset="0"/>
              </a:rPr>
              <a:t> Honey Lizenz © Rico </a:t>
            </a:r>
            <a:r>
              <a:rPr lang="de-DE" sz="1400" dirty="0" err="1">
                <a:latin typeface="Arial" panose="020B0604020202020204" pitchFamily="34" charset="0"/>
                <a:cs typeface="Arial" panose="020B0604020202020204" pitchFamily="34" charset="0"/>
              </a:rPr>
              <a:t>Heinzig</a:t>
            </a:r>
            <a:r>
              <a:rPr lang="de-DE" sz="1400" dirty="0">
                <a:latin typeface="Arial" panose="020B0604020202020204" pitchFamily="34" charset="0"/>
                <a:cs typeface="Arial" panose="020B0604020202020204" pitchFamily="34" charset="0"/>
              </a:rPr>
              <a:t>, 24.04.2025</a:t>
            </a: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838200" y="3136129"/>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Verwendete Literatur</a:t>
            </a:r>
          </a:p>
        </p:txBody>
      </p:sp>
      <p:sp>
        <p:nvSpPr>
          <p:cNvPr id="6" name="Textfeld 5">
            <a:extLst>
              <a:ext uri="{FF2B5EF4-FFF2-40B4-BE49-F238E27FC236}">
                <a16:creationId xmlns:a16="http://schemas.microsoft.com/office/drawing/2014/main" id="{8480EF60-D003-4B86-A955-C830B0172A37}"/>
              </a:ext>
            </a:extLst>
          </p:cNvPr>
          <p:cNvSpPr txBox="1"/>
          <p:nvPr/>
        </p:nvSpPr>
        <p:spPr>
          <a:xfrm>
            <a:off x="838200" y="3690243"/>
            <a:ext cx="10110651" cy="2831544"/>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Kurt Tucholsky: Was darf die Satire?, Berlin, 27.01.1919, in: Mary Gerold-Tucholsky und Fritz J. Raddatz (Hrsg.), Kurt Tucholski: Gesammelte Werke in 10 Bänden. Rowohlt Taschenbuchverlag GmbH, Reinbek bei Hamburg, 1975.</a:t>
            </a:r>
          </a:p>
          <a:p>
            <a:endParaRPr lang="de-DE" sz="1400" dirty="0">
              <a:latin typeface="Arial" panose="020B0604020202020204" pitchFamily="34" charset="0"/>
              <a:cs typeface="Arial" panose="020B0604020202020204" pitchFamily="34" charset="0"/>
            </a:endParaRPr>
          </a:p>
          <a:p>
            <a:pPr>
              <a:buNone/>
            </a:pPr>
            <a:r>
              <a:rPr lang="de-DE" sz="1200" kern="1200" dirty="0" err="1">
                <a:solidFill>
                  <a:srgbClr val="000000"/>
                </a:solidFill>
                <a:effectLst/>
                <a:latin typeface="Arial" panose="020B0604020202020204" pitchFamily="34" charset="0"/>
                <a:ea typeface="Times New Roman" panose="02020603050405020304" pitchFamily="18" charset="0"/>
              </a:rPr>
              <a:t>Bleranda</a:t>
            </a:r>
            <a:r>
              <a:rPr lang="de-DE" sz="1200" kern="1200" dirty="0">
                <a:solidFill>
                  <a:srgbClr val="000000"/>
                </a:solidFill>
                <a:effectLst/>
                <a:latin typeface="Arial" panose="020B0604020202020204" pitchFamily="34" charset="0"/>
                <a:ea typeface="Times New Roman" panose="02020603050405020304" pitchFamily="18" charset="0"/>
              </a:rPr>
              <a:t> Shabani, „ZDF Magazin Royale“: Jan Böhmermann deckt dreiste Umweltmasche auf, Berlin, 2023, in: watson.de, </a:t>
            </a:r>
            <a:r>
              <a:rPr lang="de-DE" sz="1200" u="sng" kern="1200" dirty="0">
                <a:solidFill>
                  <a:srgbClr val="000000"/>
                </a:solidFill>
                <a:effectLst/>
                <a:latin typeface="Arial" panose="020B0604020202020204" pitchFamily="34" charset="0"/>
                <a:ea typeface="Times New Roman" panose="02020603050405020304" pitchFamily="18" charset="0"/>
                <a:hlinkClick r:id="rId2"/>
              </a:rPr>
              <a:t>https://www.watson.de/unterhaltung/prominente/476458719-zdf-magazin-royale-jan-boehmermann-deckt-dreiste-umweltmasche-fuer-profit-auf</a:t>
            </a:r>
            <a:r>
              <a:rPr lang="de-DE" sz="1200" kern="1200" dirty="0">
                <a:solidFill>
                  <a:srgbClr val="000000"/>
                </a:solidFill>
                <a:effectLst/>
                <a:latin typeface="Arial" panose="020B0604020202020204" pitchFamily="34" charset="0"/>
                <a:ea typeface="Times New Roman" panose="02020603050405020304" pitchFamily="18" charset="0"/>
              </a:rPr>
              <a:t> (DL vom 20.04.2025)</a:t>
            </a:r>
            <a:endParaRPr lang="de-DE" sz="1200" dirty="0">
              <a:effectLst/>
              <a:latin typeface="Times New Roman" panose="02020603050405020304" pitchFamily="18" charset="0"/>
              <a:ea typeface="Times New Roman" panose="02020603050405020304" pitchFamily="18" charset="0"/>
            </a:endParaRPr>
          </a:p>
          <a:p>
            <a:pPr>
              <a:buNone/>
            </a:pPr>
            <a:r>
              <a:rPr lang="de-DE" sz="1200" kern="1200" dirty="0">
                <a:solidFill>
                  <a:srgbClr val="000000"/>
                </a:solidFill>
                <a:effectLst/>
                <a:latin typeface="Arial" panose="020B0604020202020204" pitchFamily="34" charset="0"/>
                <a:ea typeface="Times New Roman" panose="02020603050405020304" pitchFamily="18" charset="0"/>
              </a:rPr>
              <a:t> </a:t>
            </a:r>
            <a:endParaRPr lang="de-DE" sz="1200" dirty="0">
              <a:effectLst/>
              <a:latin typeface="Times New Roman" panose="02020603050405020304" pitchFamily="18" charset="0"/>
              <a:ea typeface="Times New Roman" panose="02020603050405020304" pitchFamily="18" charset="0"/>
            </a:endParaRPr>
          </a:p>
          <a:p>
            <a:pPr>
              <a:buNone/>
            </a:pPr>
            <a:r>
              <a:rPr lang="de-DE" sz="1200" kern="1200" dirty="0">
                <a:solidFill>
                  <a:srgbClr val="000000"/>
                </a:solidFill>
                <a:effectLst/>
                <a:latin typeface="Arial" panose="020B0604020202020204" pitchFamily="34" charset="0"/>
                <a:ea typeface="Times New Roman" panose="02020603050405020304" pitchFamily="18" charset="0"/>
              </a:rPr>
              <a:t>Marek Worm, </a:t>
            </a:r>
            <a:r>
              <a:rPr lang="de-DE" sz="1200" kern="1200" dirty="0" err="1">
                <a:solidFill>
                  <a:srgbClr val="000000"/>
                </a:solidFill>
                <a:effectLst/>
                <a:latin typeface="Arial" panose="020B0604020202020204" pitchFamily="34" charset="0"/>
                <a:ea typeface="Times New Roman" panose="02020603050405020304" pitchFamily="18" charset="0"/>
              </a:rPr>
              <a:t>Beewashing</a:t>
            </a:r>
            <a:r>
              <a:rPr lang="de-DE" sz="1200" kern="1200" dirty="0">
                <a:solidFill>
                  <a:srgbClr val="000000"/>
                </a:solidFill>
                <a:effectLst/>
                <a:latin typeface="Arial" panose="020B0604020202020204" pitchFamily="34" charset="0"/>
                <a:ea typeface="Times New Roman" panose="02020603050405020304" pitchFamily="18" charset="0"/>
              </a:rPr>
              <a:t> bei Böhmermann, München, 2023, in: Bienen und Natur, Deutscher Landwirtschaftsverlag GmbH, </a:t>
            </a:r>
            <a:r>
              <a:rPr lang="de-DE" sz="1200" u="sng" kern="1200" dirty="0">
                <a:solidFill>
                  <a:srgbClr val="000000"/>
                </a:solidFill>
                <a:effectLst/>
                <a:latin typeface="Arial" panose="020B0604020202020204" pitchFamily="34" charset="0"/>
                <a:ea typeface="Times New Roman" panose="02020603050405020304" pitchFamily="18" charset="0"/>
                <a:hlinkClick r:id="rId3"/>
              </a:rPr>
              <a:t>https://www.bienenundnatur.de/wildbienen/beewashing-bei-boehmermann-937</a:t>
            </a:r>
            <a:r>
              <a:rPr lang="de-DE" sz="1200" kern="1200" dirty="0">
                <a:solidFill>
                  <a:srgbClr val="000000"/>
                </a:solidFill>
                <a:effectLst/>
                <a:latin typeface="Arial" panose="020B0604020202020204" pitchFamily="34" charset="0"/>
                <a:ea typeface="Times New Roman" panose="02020603050405020304" pitchFamily="18" charset="0"/>
              </a:rPr>
              <a:t> (DL vom 20.04.2025)</a:t>
            </a:r>
            <a:endParaRPr lang="de-DE" sz="1200" dirty="0">
              <a:effectLst/>
              <a:latin typeface="Times New Roman" panose="02020603050405020304" pitchFamily="18" charset="0"/>
              <a:ea typeface="Times New Roman" panose="02020603050405020304" pitchFamily="18" charset="0"/>
            </a:endParaRPr>
          </a:p>
          <a:p>
            <a:pPr>
              <a:buNone/>
            </a:pPr>
            <a:r>
              <a:rPr lang="de-DE" sz="1200" kern="1200" dirty="0">
                <a:solidFill>
                  <a:srgbClr val="000000"/>
                </a:solidFill>
                <a:effectLst/>
                <a:latin typeface="Arial" panose="020B0604020202020204" pitchFamily="34" charset="0"/>
                <a:ea typeface="Times New Roman" panose="02020603050405020304" pitchFamily="18" charset="0"/>
              </a:rPr>
              <a:t> </a:t>
            </a:r>
            <a:endParaRPr lang="de-DE" sz="1200" dirty="0">
              <a:effectLst/>
              <a:latin typeface="Times New Roman" panose="02020603050405020304" pitchFamily="18" charset="0"/>
              <a:ea typeface="Times New Roman" panose="02020603050405020304" pitchFamily="18" charset="0"/>
            </a:endParaRPr>
          </a:p>
          <a:p>
            <a:r>
              <a:rPr lang="de-DE" sz="1200" kern="1200" dirty="0">
                <a:solidFill>
                  <a:srgbClr val="000000"/>
                </a:solidFill>
                <a:effectLst/>
                <a:latin typeface="Arial" panose="020B0604020202020204" pitchFamily="34" charset="0"/>
                <a:ea typeface="Times New Roman" panose="02020603050405020304" pitchFamily="18" charset="0"/>
              </a:rPr>
              <a:t>Redaktion </a:t>
            </a:r>
            <a:r>
              <a:rPr lang="de-DE" sz="1200" kern="1200" dirty="0" err="1">
                <a:solidFill>
                  <a:srgbClr val="000000"/>
                </a:solidFill>
                <a:effectLst/>
                <a:latin typeface="Arial" panose="020B0604020202020204" pitchFamily="34" charset="0"/>
                <a:ea typeface="Times New Roman" panose="02020603050405020304" pitchFamily="18" charset="0"/>
              </a:rPr>
              <a:t>beck</a:t>
            </a:r>
            <a:r>
              <a:rPr lang="de-DE" sz="1200" kern="1200" dirty="0">
                <a:solidFill>
                  <a:srgbClr val="000000"/>
                </a:solidFill>
                <a:effectLst/>
                <a:latin typeface="Arial" panose="020B0604020202020204" pitchFamily="34" charset="0"/>
                <a:ea typeface="Times New Roman" panose="02020603050405020304" pitchFamily="18" charset="0"/>
              </a:rPr>
              <a:t>-aktuell, Böhmermann unterliegt erneut im "Honig-Streit", München, 2024, in: Beck aktuell, Verlag C.H. Beck, </a:t>
            </a:r>
            <a:r>
              <a:rPr lang="de-DE" sz="1200" u="sng" kern="1200" dirty="0">
                <a:solidFill>
                  <a:srgbClr val="000000"/>
                </a:solidFill>
                <a:effectLst/>
                <a:latin typeface="Arial" panose="020B0604020202020204" pitchFamily="34" charset="0"/>
                <a:ea typeface="Times New Roman" panose="02020603050405020304" pitchFamily="18" charset="0"/>
                <a:hlinkClick r:id="rId4"/>
              </a:rPr>
              <a:t>https://rsw.beck.de/aktuell/daily/meldung/detail/olg-dresden-4U32324-boehmermann-honig-beewashing-werbung-satire</a:t>
            </a:r>
            <a:r>
              <a:rPr lang="de-DE" sz="1200" kern="1200" dirty="0">
                <a:solidFill>
                  <a:srgbClr val="000000"/>
                </a:solidFill>
                <a:effectLst/>
                <a:latin typeface="Arial" panose="020B0604020202020204" pitchFamily="34" charset="0"/>
                <a:ea typeface="Times New Roman" panose="02020603050405020304" pitchFamily="18" charset="0"/>
              </a:rPr>
              <a:t> (DL vom 20.04.2025)</a:t>
            </a:r>
            <a:endParaRPr lang="de-DE" sz="1200" dirty="0">
              <a:effectLst/>
              <a:latin typeface="Times New Roman" panose="02020603050405020304" pitchFamily="18" charset="0"/>
              <a:ea typeface="Times New Roman" panose="02020603050405020304" pitchFamily="18"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60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4b66936-c1df-424f-a619-c4c0db3860e5}" enabled="1" method="Standard" siteId="{9ffe3218-36bd-40cf-9ac0-fa1106b9a719}" removed="0"/>
</clbl:labelList>
</file>

<file path=docProps/app.xml><?xml version="1.0" encoding="utf-8"?>
<Properties xmlns="http://schemas.openxmlformats.org/officeDocument/2006/extended-properties" xmlns:vt="http://schemas.openxmlformats.org/officeDocument/2006/docPropsVTypes">
  <TotalTime>0</TotalTime>
  <Words>698</Words>
  <Application>Microsoft Office PowerPoint</Application>
  <PresentationFormat>Breitbild</PresentationFormat>
  <Paragraphs>46</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Times New Roman</vt:lpstr>
      <vt:lpstr>Office</vt:lpstr>
      <vt:lpstr>PowerPoint-Präsentation</vt:lpstr>
      <vt:lpstr>PowerPoint-Präsentation</vt:lpstr>
      <vt:lpstr>Beewashing beschreibt das Verhalten von Unternehmen, die sich als besonders umweltfreundlich und bienenfreundlich darstellen, ohne tatsächlich wirksame Maßnahmen zum Schutz von Bienen oder Umwelt umzusetzen. Statt echtem Engagement wird das Thema Bienen- und Artenschutz oft zu Werbezwecken genutzt, um das eigene Image bei umweltbewussten Kunden zu verbessern. Diese Praxis steht in der Kritik, weil sie Vertrauen missbrauchen kann.</vt:lpstr>
      <vt:lpstr>PowerPoint-Präsentation</vt:lpstr>
      <vt:lpstr>PowerPoint-Präsentation</vt:lpstr>
      <vt:lpstr>PowerPoint-Präsentation</vt:lpstr>
      <vt:lpstr>PowerPoint-Präsentation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17</cp:revision>
  <dcterms:created xsi:type="dcterms:W3CDTF">2024-06-12T15:52:19Z</dcterms:created>
  <dcterms:modified xsi:type="dcterms:W3CDTF">2025-05-23T08:44:54Z</dcterms:modified>
</cp:coreProperties>
</file>