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5" r:id="rId3"/>
    <p:sldId id="276" r:id="rId4"/>
    <p:sldId id="280" r:id="rId5"/>
    <p:sldId id="277" r:id="rId6"/>
    <p:sldId id="278" r:id="rId7"/>
    <p:sldId id="279" r:id="rId8"/>
    <p:sldId id="273" r:id="rId9"/>
    <p:sldId id="274" r:id="rId10"/>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5248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245" autoAdjust="0"/>
    <p:restoredTop sz="94660"/>
  </p:normalViewPr>
  <p:slideViewPr>
    <p:cSldViewPr snapToGrid="0">
      <p:cViewPr varScale="1">
        <p:scale>
          <a:sx n="109" d="100"/>
          <a:sy n="109" d="100"/>
        </p:scale>
        <p:origin x="114"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23827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129AFAA-9BBE-47EE-BC62-46FF2FF09C68}"/>
              </a:ext>
            </a:extLst>
          </p:cNvPr>
          <p:cNvSpPr>
            <a:spLocks noGrp="1"/>
          </p:cNvSpPr>
          <p:nvPr>
            <p:ph type="title"/>
          </p:nvPr>
        </p:nvSpPr>
        <p:spPr>
          <a:xfrm>
            <a:off x="838200" y="365125"/>
            <a:ext cx="10515600" cy="1325563"/>
          </a:xfrm>
          <a:prstGeom prst="rect">
            <a:avLst/>
          </a:prstGeom>
        </p:spPr>
        <p:txBody>
          <a:bodyPr/>
          <a:lstStyle>
            <a:lvl1pPr>
              <a:defRPr>
                <a:latin typeface="Arial" panose="020B0604020202020204" pitchFamily="34" charset="0"/>
                <a:cs typeface="Arial" panose="020B0604020202020204" pitchFamily="34" charset="0"/>
              </a:defRPr>
            </a:lvl1pPr>
          </a:lstStyle>
          <a:p>
            <a:r>
              <a:rPr lang="de-DE" dirty="0"/>
              <a:t>Mastertitelformat bearbeiten</a:t>
            </a:r>
          </a:p>
        </p:txBody>
      </p:sp>
      <p:sp>
        <p:nvSpPr>
          <p:cNvPr id="3" name="Inhaltsplatzhalter 2">
            <a:extLst>
              <a:ext uri="{FF2B5EF4-FFF2-40B4-BE49-F238E27FC236}">
                <a16:creationId xmlns:a16="http://schemas.microsoft.com/office/drawing/2014/main" id="{5B652B30-99BE-477D-859B-7E833BDECF82}"/>
              </a:ext>
            </a:extLst>
          </p:cNvPr>
          <p:cNvSpPr>
            <a:spLocks noGrp="1"/>
          </p:cNvSpPr>
          <p:nvPr>
            <p:ph idx="1"/>
          </p:nvPr>
        </p:nvSpPr>
        <p:spPr>
          <a:xfrm>
            <a:off x="838200" y="1825625"/>
            <a:ext cx="10515600" cy="435133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a:extLst>
              <a:ext uri="{FF2B5EF4-FFF2-40B4-BE49-F238E27FC236}">
                <a16:creationId xmlns:a16="http://schemas.microsoft.com/office/drawing/2014/main" id="{13A791FF-ABFC-42B0-890B-000BBA4C8B97}"/>
              </a:ext>
            </a:extLst>
          </p:cNvPr>
          <p:cNvSpPr>
            <a:spLocks noGrp="1"/>
          </p:cNvSpPr>
          <p:nvPr>
            <p:ph type="dt" sz="half" idx="10"/>
          </p:nvPr>
        </p:nvSpPr>
        <p:spPr>
          <a:xfrm>
            <a:off x="838200" y="6356350"/>
            <a:ext cx="2743200" cy="365125"/>
          </a:xfrm>
          <a:prstGeom prst="rect">
            <a:avLst/>
          </a:prstGeom>
        </p:spPr>
        <p:txBody>
          <a:bodyPr/>
          <a:lstStyle/>
          <a:p>
            <a:fld id="{645091C5-ED85-481D-827A-0F8B76C05C06}" type="datetimeFigureOut">
              <a:rPr lang="de-DE" smtClean="0"/>
              <a:t>21.02.2025</a:t>
            </a:fld>
            <a:endParaRPr lang="de-DE"/>
          </a:p>
        </p:txBody>
      </p:sp>
      <p:sp>
        <p:nvSpPr>
          <p:cNvPr id="5" name="Fußzeilenplatzhalter 4">
            <a:extLst>
              <a:ext uri="{FF2B5EF4-FFF2-40B4-BE49-F238E27FC236}">
                <a16:creationId xmlns:a16="http://schemas.microsoft.com/office/drawing/2014/main" id="{662929F7-1BA9-4B28-B4CA-BB1F70B8723A}"/>
              </a:ext>
            </a:extLst>
          </p:cNvPr>
          <p:cNvSpPr>
            <a:spLocks noGrp="1"/>
          </p:cNvSpPr>
          <p:nvPr>
            <p:ph type="ftr" sz="quarter" idx="11"/>
          </p:nvPr>
        </p:nvSpPr>
        <p:spPr>
          <a:xfrm>
            <a:off x="4038600" y="6356350"/>
            <a:ext cx="4114800" cy="365125"/>
          </a:xfrm>
          <a:prstGeom prst="rect">
            <a:avLst/>
          </a:prstGeom>
        </p:spPr>
        <p:txBody>
          <a:bodyPr/>
          <a:lstStyle/>
          <a:p>
            <a:endParaRPr lang="de-DE"/>
          </a:p>
        </p:txBody>
      </p:sp>
      <p:sp>
        <p:nvSpPr>
          <p:cNvPr id="6" name="Foliennummernplatzhalter 5">
            <a:extLst>
              <a:ext uri="{FF2B5EF4-FFF2-40B4-BE49-F238E27FC236}">
                <a16:creationId xmlns:a16="http://schemas.microsoft.com/office/drawing/2014/main" id="{B0E23B97-D320-4598-B2FE-753F17C89D4B}"/>
              </a:ext>
            </a:extLst>
          </p:cNvPr>
          <p:cNvSpPr>
            <a:spLocks noGrp="1"/>
          </p:cNvSpPr>
          <p:nvPr>
            <p:ph type="sldNum" sz="quarter" idx="12"/>
          </p:nvPr>
        </p:nvSpPr>
        <p:spPr>
          <a:xfrm>
            <a:off x="8610600" y="6356350"/>
            <a:ext cx="2743200" cy="365125"/>
          </a:xfrm>
          <a:prstGeom prst="rect">
            <a:avLst/>
          </a:prstGeom>
        </p:spPr>
        <p:txBody>
          <a:bodyPr/>
          <a:lstStyle/>
          <a:p>
            <a:fld id="{63EE1BBA-F88F-4D44-8D8D-8BC0C6D210A6}" type="slidenum">
              <a:rPr lang="de-DE" smtClean="0"/>
              <a:t>‹Nr.›</a:t>
            </a:fld>
            <a:endParaRPr lang="de-DE"/>
          </a:p>
        </p:txBody>
      </p:sp>
    </p:spTree>
    <p:extLst>
      <p:ext uri="{BB962C8B-B14F-4D97-AF65-F5344CB8AC3E}">
        <p14:creationId xmlns:p14="http://schemas.microsoft.com/office/powerpoint/2010/main" val="36085475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C575306-EFD4-4D54-AF33-1632B8273DE8}"/>
              </a:ext>
            </a:extLst>
          </p:cNvPr>
          <p:cNvSpPr>
            <a:spLocks noGrp="1"/>
          </p:cNvSpPr>
          <p:nvPr>
            <p:ph type="title"/>
          </p:nvPr>
        </p:nvSpPr>
        <p:spPr>
          <a:xfrm>
            <a:off x="831850" y="1709738"/>
            <a:ext cx="10515600" cy="2852737"/>
          </a:xfrm>
          <a:prstGeom prst="rect">
            <a:avLst/>
          </a:prstGeom>
        </p:spPr>
        <p:txBody>
          <a:bodyPr anchor="b"/>
          <a:lstStyle>
            <a:lvl1pPr>
              <a:defRPr sz="6000">
                <a:latin typeface="Arial" panose="020B0604020202020204" pitchFamily="34" charset="0"/>
                <a:cs typeface="Arial" panose="020B0604020202020204" pitchFamily="34" charset="0"/>
              </a:defRPr>
            </a:lvl1pPr>
          </a:lstStyle>
          <a:p>
            <a:r>
              <a:rPr lang="de-DE" dirty="0"/>
              <a:t>Mastertitelformat bearbeiten</a:t>
            </a:r>
          </a:p>
        </p:txBody>
      </p:sp>
      <p:sp>
        <p:nvSpPr>
          <p:cNvPr id="3" name="Textplatzhalter 2">
            <a:extLst>
              <a:ext uri="{FF2B5EF4-FFF2-40B4-BE49-F238E27FC236}">
                <a16:creationId xmlns:a16="http://schemas.microsoft.com/office/drawing/2014/main" id="{BD5D1008-A0C8-4790-972A-2B2A6ECDF515}"/>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dirty="0"/>
              <a:t>Mastertextformat bearbeiten</a:t>
            </a:r>
          </a:p>
        </p:txBody>
      </p:sp>
    </p:spTree>
    <p:extLst>
      <p:ext uri="{BB962C8B-B14F-4D97-AF65-F5344CB8AC3E}">
        <p14:creationId xmlns:p14="http://schemas.microsoft.com/office/powerpoint/2010/main" val="7369145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F934D2-AAFC-4114-9CDC-3828731EE364}"/>
              </a:ext>
            </a:extLst>
          </p:cNvPr>
          <p:cNvSpPr>
            <a:spLocks noGrp="1"/>
          </p:cNvSpPr>
          <p:nvPr>
            <p:ph type="title"/>
          </p:nvPr>
        </p:nvSpPr>
        <p:spPr>
          <a:xfrm>
            <a:off x="838200" y="365125"/>
            <a:ext cx="10515600" cy="1325563"/>
          </a:xfrm>
          <a:prstGeom prst="rect">
            <a:avLst/>
          </a:prstGeom>
        </p:spPr>
        <p:txBody>
          <a:bodyPr/>
          <a:lstStyle>
            <a:lvl1pPr>
              <a:defRPr>
                <a:latin typeface="Arial" panose="020B0604020202020204" pitchFamily="34" charset="0"/>
                <a:cs typeface="Arial" panose="020B0604020202020204" pitchFamily="34" charset="0"/>
              </a:defRPr>
            </a:lvl1pPr>
          </a:lstStyle>
          <a:p>
            <a:r>
              <a:rPr lang="de-DE" dirty="0"/>
              <a:t>Mastertitelformat bearbeiten</a:t>
            </a:r>
          </a:p>
        </p:txBody>
      </p:sp>
      <p:sp>
        <p:nvSpPr>
          <p:cNvPr id="3" name="Inhaltsplatzhalter 2">
            <a:extLst>
              <a:ext uri="{FF2B5EF4-FFF2-40B4-BE49-F238E27FC236}">
                <a16:creationId xmlns:a16="http://schemas.microsoft.com/office/drawing/2014/main" id="{262A0235-45BC-440E-AAF4-723CC0A54215}"/>
              </a:ext>
            </a:extLst>
          </p:cNvPr>
          <p:cNvSpPr>
            <a:spLocks noGrp="1"/>
          </p:cNvSpPr>
          <p:nvPr>
            <p:ph sz="half" idx="1"/>
          </p:nvPr>
        </p:nvSpPr>
        <p:spPr>
          <a:xfrm>
            <a:off x="838200" y="1825625"/>
            <a:ext cx="5181600" cy="435133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Inhaltsplatzhalter 3">
            <a:extLst>
              <a:ext uri="{FF2B5EF4-FFF2-40B4-BE49-F238E27FC236}">
                <a16:creationId xmlns:a16="http://schemas.microsoft.com/office/drawing/2014/main" id="{6736CD9D-B741-44C8-8E35-1BC3D57C3182}"/>
              </a:ext>
            </a:extLst>
          </p:cNvPr>
          <p:cNvSpPr>
            <a:spLocks noGrp="1"/>
          </p:cNvSpPr>
          <p:nvPr>
            <p:ph sz="half" idx="2"/>
          </p:nvPr>
        </p:nvSpPr>
        <p:spPr>
          <a:xfrm>
            <a:off x="6172200" y="1825625"/>
            <a:ext cx="5181600" cy="435133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23333356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08427AC-9839-4219-9A0F-73207DE99C76}"/>
              </a:ext>
            </a:extLst>
          </p:cNvPr>
          <p:cNvSpPr>
            <a:spLocks noGrp="1"/>
          </p:cNvSpPr>
          <p:nvPr>
            <p:ph type="title"/>
          </p:nvPr>
        </p:nvSpPr>
        <p:spPr>
          <a:xfrm>
            <a:off x="838200" y="365125"/>
            <a:ext cx="10515600" cy="1325563"/>
          </a:xfrm>
          <a:prstGeom prst="rect">
            <a:avLst/>
          </a:prstGeom>
        </p:spPr>
        <p:txBody>
          <a:bodyPr/>
          <a:lstStyle>
            <a:lvl1pPr>
              <a:defRPr>
                <a:latin typeface="Arial" panose="020B0604020202020204" pitchFamily="34" charset="0"/>
                <a:cs typeface="Arial" panose="020B0604020202020204" pitchFamily="34" charset="0"/>
              </a:defRPr>
            </a:lvl1pPr>
          </a:lstStyle>
          <a:p>
            <a:r>
              <a:rPr lang="de-DE" dirty="0"/>
              <a:t>Mastertitelformat bearbeiten</a:t>
            </a:r>
          </a:p>
        </p:txBody>
      </p:sp>
    </p:spTree>
    <p:extLst>
      <p:ext uri="{BB962C8B-B14F-4D97-AF65-F5344CB8AC3E}">
        <p14:creationId xmlns:p14="http://schemas.microsoft.com/office/powerpoint/2010/main" val="11208990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4712435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12"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4.svg"/><Relationship Id="rId5" Type="http://schemas.openxmlformats.org/officeDocument/2006/relationships/slideLayout" Target="../slideLayouts/slideLayout5.xml"/><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Grafik 6" descr="Ein Pinselstrich">
            <a:extLst>
              <a:ext uri="{FF2B5EF4-FFF2-40B4-BE49-F238E27FC236}">
                <a16:creationId xmlns:a16="http://schemas.microsoft.com/office/drawing/2014/main" id="{7008F972-9B76-4015-868C-BBE8F604C2D6}"/>
              </a:ext>
            </a:extLst>
          </p:cNvPr>
          <p:cNvPicPr>
            <a:picLocks noChangeAspect="1"/>
          </p:cNvPicPr>
          <p:nvPr userDrawn="1"/>
        </p:nvPicPr>
        <p:blipFill>
          <a:blip r:embed="rId8">
            <a:extLst>
              <a:ext uri="{96DAC541-7B7A-43D3-8B79-37D633B846F1}">
                <asvg:svgBlip xmlns:asvg="http://schemas.microsoft.com/office/drawing/2016/SVG/main" r:embed="rId9"/>
              </a:ext>
            </a:extLst>
          </a:blip>
          <a:stretch/>
        </p:blipFill>
        <p:spPr bwMode="auto">
          <a:xfrm>
            <a:off x="4137197" y="6088478"/>
            <a:ext cx="3590234" cy="944310"/>
          </a:xfrm>
          <a:prstGeom prst="rect">
            <a:avLst/>
          </a:prstGeom>
        </p:spPr>
      </p:pic>
      <p:sp>
        <p:nvSpPr>
          <p:cNvPr id="8" name="Slide Number Placeholder 5">
            <a:extLst>
              <a:ext uri="{FF2B5EF4-FFF2-40B4-BE49-F238E27FC236}">
                <a16:creationId xmlns:a16="http://schemas.microsoft.com/office/drawing/2014/main" id="{7B1F0C98-E287-4848-A344-09F890479653}"/>
              </a:ext>
            </a:extLst>
          </p:cNvPr>
          <p:cNvSpPr txBox="1"/>
          <p:nvPr userDrawn="1"/>
        </p:nvSpPr>
        <p:spPr bwMode="auto">
          <a:xfrm>
            <a:off x="4498462" y="6466152"/>
            <a:ext cx="2212789" cy="188964"/>
          </a:xfrm>
          <a:prstGeom prst="rect">
            <a:avLst/>
          </a:prstGeom>
          <a:grpFill/>
        </p:spPr>
        <p:txBody>
          <a:bodyPr vert="horz" lIns="91440" tIns="45720" rIns="91440" bIns="45720" rtlCol="0" anchor="ctr"/>
          <a:lstStyle>
            <a:defPPr>
              <a:defRPr lang="en-US"/>
            </a:defPPr>
            <a:lvl1pPr marL="0" algn="r" defTabSz="457200">
              <a:defRPr sz="1100">
                <a:solidFill>
                  <a:srgbClr val="8C98C5"/>
                </a:solidFill>
                <a:latin typeface="+mn-lt"/>
                <a:ea typeface="+mn-ea"/>
                <a:cs typeface="+mn-cs"/>
              </a:defRPr>
            </a:lvl1pPr>
            <a:lvl2pPr marL="457200" algn="l" defTabSz="457200">
              <a:defRPr sz="1800">
                <a:solidFill>
                  <a:schemeClr val="tx1"/>
                </a:solidFill>
                <a:latin typeface="+mn-lt"/>
                <a:ea typeface="+mn-ea"/>
                <a:cs typeface="+mn-cs"/>
              </a:defRPr>
            </a:lvl2pPr>
            <a:lvl3pPr marL="914400" algn="l" defTabSz="457200">
              <a:defRPr sz="1800">
                <a:solidFill>
                  <a:schemeClr val="tx1"/>
                </a:solidFill>
                <a:latin typeface="+mn-lt"/>
                <a:ea typeface="+mn-ea"/>
                <a:cs typeface="+mn-cs"/>
              </a:defRPr>
            </a:lvl3pPr>
            <a:lvl4pPr marL="1371600" algn="l" defTabSz="457200">
              <a:defRPr sz="1800">
                <a:solidFill>
                  <a:schemeClr val="tx1"/>
                </a:solidFill>
                <a:latin typeface="+mn-lt"/>
                <a:ea typeface="+mn-ea"/>
                <a:cs typeface="+mn-cs"/>
              </a:defRPr>
            </a:lvl4pPr>
            <a:lvl5pPr marL="1828800" algn="l" defTabSz="457200">
              <a:defRPr sz="1800">
                <a:solidFill>
                  <a:schemeClr val="tx1"/>
                </a:solidFill>
                <a:latin typeface="+mn-lt"/>
                <a:ea typeface="+mn-ea"/>
                <a:cs typeface="+mn-cs"/>
              </a:defRPr>
            </a:lvl5pPr>
            <a:lvl6pPr marL="2286000" algn="l" defTabSz="457200">
              <a:defRPr sz="1800">
                <a:solidFill>
                  <a:schemeClr val="tx1"/>
                </a:solidFill>
                <a:latin typeface="+mn-lt"/>
                <a:ea typeface="+mn-ea"/>
                <a:cs typeface="+mn-cs"/>
              </a:defRPr>
            </a:lvl6pPr>
            <a:lvl7pPr marL="2743200" algn="l" defTabSz="457200">
              <a:defRPr sz="1800">
                <a:solidFill>
                  <a:schemeClr val="tx1"/>
                </a:solidFill>
                <a:latin typeface="+mn-lt"/>
                <a:ea typeface="+mn-ea"/>
                <a:cs typeface="+mn-cs"/>
              </a:defRPr>
            </a:lvl7pPr>
            <a:lvl8pPr marL="3200400" algn="l" defTabSz="457200">
              <a:defRPr sz="1800">
                <a:solidFill>
                  <a:schemeClr val="tx1"/>
                </a:solidFill>
                <a:latin typeface="+mn-lt"/>
                <a:ea typeface="+mn-ea"/>
                <a:cs typeface="+mn-cs"/>
              </a:defRPr>
            </a:lvl8pPr>
            <a:lvl9pPr marL="3657600" algn="l" defTabSz="457200">
              <a:defRPr sz="1800">
                <a:solidFill>
                  <a:schemeClr val="tx1"/>
                </a:solidFill>
                <a:latin typeface="+mn-lt"/>
                <a:ea typeface="+mn-ea"/>
                <a:cs typeface="+mn-cs"/>
              </a:defRPr>
            </a:lvl9pPr>
          </a:lstStyle>
          <a:p>
            <a:pPr>
              <a:defRPr/>
            </a:pPr>
            <a:r>
              <a:rPr lang="de-DE" sz="600" b="0" dirty="0">
                <a:solidFill>
                  <a:schemeClr val="bg1"/>
                </a:solidFill>
                <a:latin typeface="Arial"/>
                <a:ea typeface="Calibri"/>
                <a:cs typeface="Arial"/>
              </a:rPr>
              <a:t>www.politischebildung.schule.bayern.de</a:t>
            </a:r>
            <a:endParaRPr sz="1050" dirty="0"/>
          </a:p>
        </p:txBody>
      </p:sp>
      <p:pic>
        <p:nvPicPr>
          <p:cNvPr id="9" name="Grafik 8" descr="Ein Pinselstrich">
            <a:extLst>
              <a:ext uri="{FF2B5EF4-FFF2-40B4-BE49-F238E27FC236}">
                <a16:creationId xmlns:a16="http://schemas.microsoft.com/office/drawing/2014/main" id="{7FDA39BC-BE98-435A-BC33-E85D11D1275A}"/>
              </a:ext>
            </a:extLst>
          </p:cNvPr>
          <p:cNvPicPr>
            <a:picLocks noChangeAspect="1"/>
          </p:cNvPicPr>
          <p:nvPr userDrawn="1"/>
        </p:nvPicPr>
        <p:blipFill>
          <a:blip r:embed="rId10">
            <a:extLst>
              <a:ext uri="{96DAC541-7B7A-43D3-8B79-37D633B846F1}">
                <asvg:svgBlip xmlns:asvg="http://schemas.microsoft.com/office/drawing/2016/SVG/main" r:embed="rId11"/>
              </a:ext>
            </a:extLst>
          </a:blip>
          <a:stretch/>
        </p:blipFill>
        <p:spPr bwMode="auto">
          <a:xfrm>
            <a:off x="338983" y="6281628"/>
            <a:ext cx="4244335" cy="466878"/>
          </a:xfrm>
          <a:prstGeom prst="rect">
            <a:avLst/>
          </a:prstGeom>
        </p:spPr>
      </p:pic>
      <p:pic>
        <p:nvPicPr>
          <p:cNvPr id="10" name="Grafik 9" descr="Ein Pinselstrich">
            <a:extLst>
              <a:ext uri="{FF2B5EF4-FFF2-40B4-BE49-F238E27FC236}">
                <a16:creationId xmlns:a16="http://schemas.microsoft.com/office/drawing/2014/main" id="{0C2AAF5E-8FF3-4D66-8639-03C6929170D6}"/>
              </a:ext>
            </a:extLst>
          </p:cNvPr>
          <p:cNvPicPr>
            <a:picLocks noChangeAspect="1"/>
          </p:cNvPicPr>
          <p:nvPr userDrawn="1"/>
        </p:nvPicPr>
        <p:blipFill>
          <a:blip r:embed="rId10">
            <a:extLst>
              <a:ext uri="{96DAC541-7B7A-43D3-8B79-37D633B846F1}">
                <asvg:svgBlip xmlns:asvg="http://schemas.microsoft.com/office/drawing/2016/SVG/main" r:embed="rId11"/>
              </a:ext>
            </a:extLst>
          </a:blip>
          <a:stretch/>
        </p:blipFill>
        <p:spPr bwMode="auto">
          <a:xfrm>
            <a:off x="6940684" y="6327194"/>
            <a:ext cx="4912333" cy="466878"/>
          </a:xfrm>
          <a:prstGeom prst="rect">
            <a:avLst/>
          </a:prstGeom>
        </p:spPr>
      </p:pic>
      <p:pic>
        <p:nvPicPr>
          <p:cNvPr id="3" name="Grafik 2">
            <a:extLst>
              <a:ext uri="{FF2B5EF4-FFF2-40B4-BE49-F238E27FC236}">
                <a16:creationId xmlns:a16="http://schemas.microsoft.com/office/drawing/2014/main" id="{108CF5A1-5613-4C54-B25E-8A34897FCEB9}"/>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231918" y="6358056"/>
            <a:ext cx="390450" cy="390450"/>
          </a:xfrm>
          <a:prstGeom prst="rect">
            <a:avLst/>
          </a:prstGeom>
        </p:spPr>
      </p:pic>
    </p:spTree>
    <p:extLst>
      <p:ext uri="{BB962C8B-B14F-4D97-AF65-F5344CB8AC3E}">
        <p14:creationId xmlns:p14="http://schemas.microsoft.com/office/powerpoint/2010/main" val="37571434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C7469676-6126-4408-83BC-0E3E5F2BEE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3726" y="1242204"/>
            <a:ext cx="9784548" cy="4153288"/>
          </a:xfrm>
          <a:prstGeom prst="rect">
            <a:avLst/>
          </a:prstGeom>
        </p:spPr>
      </p:pic>
    </p:spTree>
    <p:extLst>
      <p:ext uri="{BB962C8B-B14F-4D97-AF65-F5344CB8AC3E}">
        <p14:creationId xmlns:p14="http://schemas.microsoft.com/office/powerpoint/2010/main" val="36946979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F35A21C7-989B-41CD-9DEA-72DFC3081AB8}"/>
              </a:ext>
            </a:extLst>
          </p:cNvPr>
          <p:cNvSpPr/>
          <p:nvPr/>
        </p:nvSpPr>
        <p:spPr>
          <a:xfrm>
            <a:off x="978195" y="754912"/>
            <a:ext cx="10164726" cy="5454502"/>
          </a:xfrm>
          <a:prstGeom prst="rect">
            <a:avLst/>
          </a:prstGeom>
          <a:solidFill>
            <a:srgbClr val="65248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dirty="0">
                <a:latin typeface="Arial" panose="020B0604020202020204" pitchFamily="34" charset="0"/>
                <a:cs typeface="Arial" panose="020B0604020202020204" pitchFamily="34" charset="0"/>
              </a:rPr>
              <a:t>Maja hat ein kleines Geschwisterchen bekommen. Ihrer besten Freundin Tina schickt sie ein Foto von ihrem kleinen Brüderchen. Diese postet das Bild im Klassenchat mit einem süßen Kommentar. Die Mitschülerinnen und Mitschüler liken das Bild ganz oft und finden ihren kleinen Bruder total niedlich. Maja geht das eigentlich zu weit, denn sie findet, dass nur sie das etwas angeht. Sie überlegt, das Bild im Klassenchat zu löschen.</a:t>
            </a:r>
          </a:p>
          <a:p>
            <a:pPr algn="ctr"/>
            <a:endParaRPr lang="de-DE" sz="2800" dirty="0">
              <a:latin typeface="Arial" panose="020B0604020202020204" pitchFamily="34" charset="0"/>
              <a:cs typeface="Arial" panose="020B0604020202020204" pitchFamily="34" charset="0"/>
            </a:endParaRPr>
          </a:p>
          <a:p>
            <a:pPr algn="ctr"/>
            <a:r>
              <a:rPr lang="de-DE" sz="2800" b="1" dirty="0">
                <a:latin typeface="Arial" panose="020B0604020202020204" pitchFamily="34" charset="0"/>
                <a:cs typeface="Arial" panose="020B0604020202020204" pitchFamily="34" charset="0"/>
              </a:rPr>
              <a:t>Wie würdest du dich entscheiden?</a:t>
            </a:r>
          </a:p>
        </p:txBody>
      </p:sp>
    </p:spTree>
    <p:extLst>
      <p:ext uri="{BB962C8B-B14F-4D97-AF65-F5344CB8AC3E}">
        <p14:creationId xmlns:p14="http://schemas.microsoft.com/office/powerpoint/2010/main" val="26945363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Gerade Verbindung mit Pfeil 2">
            <a:extLst>
              <a:ext uri="{FF2B5EF4-FFF2-40B4-BE49-F238E27FC236}">
                <a16:creationId xmlns:a16="http://schemas.microsoft.com/office/drawing/2014/main" id="{B7B04A67-C0AC-41F8-88BF-2ACFFE84D26A}"/>
              </a:ext>
            </a:extLst>
          </p:cNvPr>
          <p:cNvCxnSpPr/>
          <p:nvPr/>
        </p:nvCxnSpPr>
        <p:spPr>
          <a:xfrm>
            <a:off x="1371600" y="3050930"/>
            <a:ext cx="9319846" cy="0"/>
          </a:xfrm>
          <a:prstGeom prst="straightConnector1">
            <a:avLst/>
          </a:prstGeom>
          <a:ln w="76200">
            <a:solidFill>
              <a:srgbClr val="652483"/>
            </a:solidFill>
            <a:tailEnd type="triangle"/>
          </a:ln>
        </p:spPr>
        <p:style>
          <a:lnRef idx="1">
            <a:schemeClr val="accent1"/>
          </a:lnRef>
          <a:fillRef idx="0">
            <a:schemeClr val="accent1"/>
          </a:fillRef>
          <a:effectRef idx="0">
            <a:schemeClr val="accent1"/>
          </a:effectRef>
          <a:fontRef idx="minor">
            <a:schemeClr val="tx1"/>
          </a:fontRef>
        </p:style>
      </p:cxnSp>
      <p:sp>
        <p:nvSpPr>
          <p:cNvPr id="4" name="Ellipse 3">
            <a:extLst>
              <a:ext uri="{FF2B5EF4-FFF2-40B4-BE49-F238E27FC236}">
                <a16:creationId xmlns:a16="http://schemas.microsoft.com/office/drawing/2014/main" id="{3514BB57-FE8A-4818-BD05-9FE46B6843CE}"/>
              </a:ext>
            </a:extLst>
          </p:cNvPr>
          <p:cNvSpPr/>
          <p:nvPr/>
        </p:nvSpPr>
        <p:spPr>
          <a:xfrm>
            <a:off x="1121019" y="2905857"/>
            <a:ext cx="290146" cy="290146"/>
          </a:xfrm>
          <a:prstGeom prst="ellipse">
            <a:avLst/>
          </a:prstGeom>
          <a:solidFill>
            <a:srgbClr val="652483"/>
          </a:solidFill>
          <a:ln>
            <a:solidFill>
              <a:srgbClr val="6524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Ellipse 4">
            <a:extLst>
              <a:ext uri="{FF2B5EF4-FFF2-40B4-BE49-F238E27FC236}">
                <a16:creationId xmlns:a16="http://schemas.microsoft.com/office/drawing/2014/main" id="{B7A381DA-B59D-4A68-BE69-0ECFBC60AC67}"/>
              </a:ext>
            </a:extLst>
          </p:cNvPr>
          <p:cNvSpPr/>
          <p:nvPr/>
        </p:nvSpPr>
        <p:spPr>
          <a:xfrm>
            <a:off x="10401300" y="2905857"/>
            <a:ext cx="290146" cy="290146"/>
          </a:xfrm>
          <a:prstGeom prst="ellipse">
            <a:avLst/>
          </a:prstGeom>
          <a:solidFill>
            <a:srgbClr val="652483"/>
          </a:solidFill>
          <a:ln>
            <a:solidFill>
              <a:srgbClr val="6524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Textfeld 5">
            <a:extLst>
              <a:ext uri="{FF2B5EF4-FFF2-40B4-BE49-F238E27FC236}">
                <a16:creationId xmlns:a16="http://schemas.microsoft.com/office/drawing/2014/main" id="{2A149F53-8913-43A3-A041-E7DE1B43C3A5}"/>
              </a:ext>
            </a:extLst>
          </p:cNvPr>
          <p:cNvSpPr txBox="1"/>
          <p:nvPr/>
        </p:nvSpPr>
        <p:spPr>
          <a:xfrm>
            <a:off x="1068263" y="1971605"/>
            <a:ext cx="694593" cy="461665"/>
          </a:xfrm>
          <a:prstGeom prst="rect">
            <a:avLst/>
          </a:prstGeom>
          <a:noFill/>
        </p:spPr>
        <p:txBody>
          <a:bodyPr wrap="square" rtlCol="0">
            <a:spAutoFit/>
          </a:bodyPr>
          <a:lstStyle/>
          <a:p>
            <a:r>
              <a:rPr lang="de-DE" sz="2400" dirty="0">
                <a:latin typeface="Arial" panose="020B0604020202020204" pitchFamily="34" charset="0"/>
                <a:cs typeface="Arial" panose="020B0604020202020204" pitchFamily="34" charset="0"/>
              </a:rPr>
              <a:t>1</a:t>
            </a:r>
          </a:p>
        </p:txBody>
      </p:sp>
      <p:sp>
        <p:nvSpPr>
          <p:cNvPr id="7" name="Textfeld 6">
            <a:extLst>
              <a:ext uri="{FF2B5EF4-FFF2-40B4-BE49-F238E27FC236}">
                <a16:creationId xmlns:a16="http://schemas.microsoft.com/office/drawing/2014/main" id="{3DA75352-BBD1-4109-8910-7FE0F708EA48}"/>
              </a:ext>
            </a:extLst>
          </p:cNvPr>
          <p:cNvSpPr txBox="1"/>
          <p:nvPr/>
        </p:nvSpPr>
        <p:spPr>
          <a:xfrm>
            <a:off x="10344149" y="2060593"/>
            <a:ext cx="694593" cy="461665"/>
          </a:xfrm>
          <a:prstGeom prst="rect">
            <a:avLst/>
          </a:prstGeom>
          <a:noFill/>
        </p:spPr>
        <p:txBody>
          <a:bodyPr wrap="square" rtlCol="0">
            <a:spAutoFit/>
          </a:bodyPr>
          <a:lstStyle/>
          <a:p>
            <a:r>
              <a:rPr lang="de-DE" sz="2400" dirty="0">
                <a:latin typeface="Arial" panose="020B0604020202020204" pitchFamily="34" charset="0"/>
                <a:cs typeface="Arial" panose="020B0604020202020204" pitchFamily="34" charset="0"/>
              </a:rPr>
              <a:t>5</a:t>
            </a:r>
          </a:p>
        </p:txBody>
      </p:sp>
      <p:sp>
        <p:nvSpPr>
          <p:cNvPr id="8" name="Textfeld 7">
            <a:extLst>
              <a:ext uri="{FF2B5EF4-FFF2-40B4-BE49-F238E27FC236}">
                <a16:creationId xmlns:a16="http://schemas.microsoft.com/office/drawing/2014/main" id="{C2446432-C081-4C16-A384-2E7D00931737}"/>
              </a:ext>
            </a:extLst>
          </p:cNvPr>
          <p:cNvSpPr txBox="1"/>
          <p:nvPr/>
        </p:nvSpPr>
        <p:spPr>
          <a:xfrm>
            <a:off x="10181493" y="3764267"/>
            <a:ext cx="1556238" cy="830997"/>
          </a:xfrm>
          <a:prstGeom prst="rect">
            <a:avLst/>
          </a:prstGeom>
          <a:noFill/>
        </p:spPr>
        <p:txBody>
          <a:bodyPr wrap="square" rtlCol="0">
            <a:spAutoFit/>
          </a:bodyPr>
          <a:lstStyle/>
          <a:p>
            <a:r>
              <a:rPr lang="de-DE" sz="2400" dirty="0">
                <a:latin typeface="Arial" panose="020B0604020202020204" pitchFamily="34" charset="0"/>
                <a:cs typeface="Arial" panose="020B0604020202020204" pitchFamily="34" charset="0"/>
              </a:rPr>
              <a:t>sehr privat</a:t>
            </a:r>
          </a:p>
        </p:txBody>
      </p:sp>
      <p:sp>
        <p:nvSpPr>
          <p:cNvPr id="9" name="Textfeld 8">
            <a:extLst>
              <a:ext uri="{FF2B5EF4-FFF2-40B4-BE49-F238E27FC236}">
                <a16:creationId xmlns:a16="http://schemas.microsoft.com/office/drawing/2014/main" id="{21A0FBC1-8124-46C1-A8E6-7BB8D68C9637}"/>
              </a:ext>
            </a:extLst>
          </p:cNvPr>
          <p:cNvSpPr txBox="1"/>
          <p:nvPr/>
        </p:nvSpPr>
        <p:spPr>
          <a:xfrm>
            <a:off x="911468" y="3394935"/>
            <a:ext cx="1702776" cy="1200329"/>
          </a:xfrm>
          <a:prstGeom prst="rect">
            <a:avLst/>
          </a:prstGeom>
          <a:noFill/>
        </p:spPr>
        <p:txBody>
          <a:bodyPr wrap="square" rtlCol="0">
            <a:spAutoFit/>
          </a:bodyPr>
          <a:lstStyle/>
          <a:p>
            <a:r>
              <a:rPr lang="de-DE" sz="2400" dirty="0">
                <a:latin typeface="Arial" panose="020B0604020202020204" pitchFamily="34" charset="0"/>
                <a:cs typeface="Arial" panose="020B0604020202020204" pitchFamily="34" charset="0"/>
              </a:rPr>
              <a:t>am wenigsten privat</a:t>
            </a:r>
          </a:p>
        </p:txBody>
      </p:sp>
      <p:sp>
        <p:nvSpPr>
          <p:cNvPr id="10" name="Textfeld 9">
            <a:extLst>
              <a:ext uri="{FF2B5EF4-FFF2-40B4-BE49-F238E27FC236}">
                <a16:creationId xmlns:a16="http://schemas.microsoft.com/office/drawing/2014/main" id="{41729C60-0BDE-405F-A079-F9F69572AD25}"/>
              </a:ext>
            </a:extLst>
          </p:cNvPr>
          <p:cNvSpPr txBox="1"/>
          <p:nvPr/>
        </p:nvSpPr>
        <p:spPr>
          <a:xfrm>
            <a:off x="857249" y="488797"/>
            <a:ext cx="10181493" cy="1077218"/>
          </a:xfrm>
          <a:prstGeom prst="rect">
            <a:avLst/>
          </a:prstGeom>
          <a:noFill/>
        </p:spPr>
        <p:txBody>
          <a:bodyPr wrap="square" rtlCol="0">
            <a:spAutoFit/>
          </a:bodyPr>
          <a:lstStyle/>
          <a:p>
            <a:pPr algn="ctr"/>
            <a:r>
              <a:rPr lang="de-DE" sz="3200" dirty="0">
                <a:latin typeface="Arial" panose="020B0604020202020204" pitchFamily="34" charset="0"/>
                <a:cs typeface="Arial" panose="020B0604020202020204" pitchFamily="34" charset="0"/>
              </a:rPr>
              <a:t>Was ist für dich „privat“?</a:t>
            </a:r>
          </a:p>
          <a:p>
            <a:pPr algn="ctr"/>
            <a:r>
              <a:rPr lang="de-DE" sz="3200" dirty="0">
                <a:latin typeface="Arial" panose="020B0604020202020204" pitchFamily="34" charset="0"/>
                <a:cs typeface="Arial" panose="020B0604020202020204" pitchFamily="34" charset="0"/>
              </a:rPr>
              <a:t>Nenne drei Beispiele und lege sie an der Skala ab!</a:t>
            </a:r>
          </a:p>
        </p:txBody>
      </p:sp>
    </p:spTree>
    <p:extLst>
      <p:ext uri="{BB962C8B-B14F-4D97-AF65-F5344CB8AC3E}">
        <p14:creationId xmlns:p14="http://schemas.microsoft.com/office/powerpoint/2010/main" val="17774094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E57CF4A0-46A7-4361-B6A4-DDC3D3991936}"/>
              </a:ext>
            </a:extLst>
          </p:cNvPr>
          <p:cNvSpPr/>
          <p:nvPr/>
        </p:nvSpPr>
        <p:spPr>
          <a:xfrm>
            <a:off x="852854" y="439615"/>
            <a:ext cx="10330961" cy="975947"/>
          </a:xfrm>
          <a:prstGeom prst="rect">
            <a:avLst/>
          </a:prstGeom>
          <a:solidFill>
            <a:srgbClr val="65248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dirty="0">
                <a:latin typeface="Arial" panose="020B0604020202020204" pitchFamily="34" charset="0"/>
                <a:cs typeface="Arial" panose="020B0604020202020204" pitchFamily="34" charset="0"/>
              </a:rPr>
              <a:t>„Recht auf Privatsphäre“ im Grundgesetz</a:t>
            </a:r>
          </a:p>
        </p:txBody>
      </p:sp>
      <p:sp>
        <p:nvSpPr>
          <p:cNvPr id="3" name="Textfeld 2">
            <a:extLst>
              <a:ext uri="{FF2B5EF4-FFF2-40B4-BE49-F238E27FC236}">
                <a16:creationId xmlns:a16="http://schemas.microsoft.com/office/drawing/2014/main" id="{A16C8E31-43D1-490D-A3D1-7CEF3F03B5FF}"/>
              </a:ext>
            </a:extLst>
          </p:cNvPr>
          <p:cNvSpPr txBox="1"/>
          <p:nvPr/>
        </p:nvSpPr>
        <p:spPr>
          <a:xfrm>
            <a:off x="931984" y="1907930"/>
            <a:ext cx="3692770" cy="3785652"/>
          </a:xfrm>
          <a:prstGeom prst="rect">
            <a:avLst/>
          </a:prstGeom>
          <a:noFill/>
        </p:spPr>
        <p:txBody>
          <a:bodyPr wrap="square" rtlCol="0">
            <a:spAutoFit/>
          </a:bodyPr>
          <a:lstStyle/>
          <a:p>
            <a:r>
              <a:rPr lang="de-DE" sz="2400" b="1" dirty="0">
                <a:latin typeface="Arial" panose="020B0604020202020204" pitchFamily="34" charset="0"/>
                <a:cs typeface="Arial" panose="020B0604020202020204" pitchFamily="34" charset="0"/>
              </a:rPr>
              <a:t>Art. 2 Abs. 1 GG</a:t>
            </a:r>
            <a:r>
              <a:rPr lang="de-DE" sz="2400" dirty="0">
                <a:latin typeface="Arial" panose="020B0604020202020204" pitchFamily="34" charset="0"/>
                <a:cs typeface="Arial" panose="020B0604020202020204" pitchFamily="34" charset="0"/>
              </a:rPr>
              <a:t>:</a:t>
            </a:r>
          </a:p>
          <a:p>
            <a:r>
              <a:rPr lang="de-DE" sz="2400" dirty="0">
                <a:latin typeface="Arial" panose="020B0604020202020204" pitchFamily="34" charset="0"/>
                <a:cs typeface="Arial" panose="020B0604020202020204" pitchFamily="34" charset="0"/>
              </a:rPr>
              <a:t>(1) Jeder hat das Recht auf die freie Entfaltung seiner Persönlichkeit, soweit er nicht die Rechte anderer verletzt und nicht gegen die verfassungsmäßige Ordnung oder das Sittengesetz verstößt.</a:t>
            </a:r>
          </a:p>
        </p:txBody>
      </p:sp>
      <p:sp>
        <p:nvSpPr>
          <p:cNvPr id="4" name="Textfeld 3">
            <a:extLst>
              <a:ext uri="{FF2B5EF4-FFF2-40B4-BE49-F238E27FC236}">
                <a16:creationId xmlns:a16="http://schemas.microsoft.com/office/drawing/2014/main" id="{74982DBC-3E01-43FC-9B91-F2A4F47DA773}"/>
              </a:ext>
            </a:extLst>
          </p:cNvPr>
          <p:cNvSpPr txBox="1"/>
          <p:nvPr/>
        </p:nvSpPr>
        <p:spPr>
          <a:xfrm>
            <a:off x="4733191" y="1907930"/>
            <a:ext cx="3692770" cy="1200329"/>
          </a:xfrm>
          <a:prstGeom prst="rect">
            <a:avLst/>
          </a:prstGeom>
          <a:noFill/>
        </p:spPr>
        <p:txBody>
          <a:bodyPr wrap="square" rtlCol="0">
            <a:spAutoFit/>
          </a:bodyPr>
          <a:lstStyle/>
          <a:p>
            <a:r>
              <a:rPr lang="de-DE" sz="2400" b="1" dirty="0">
                <a:latin typeface="Arial" panose="020B0604020202020204" pitchFamily="34" charset="0"/>
                <a:cs typeface="Arial" panose="020B0604020202020204" pitchFamily="34" charset="0"/>
              </a:rPr>
              <a:t>Art. 13 Abs. 1 GG</a:t>
            </a:r>
            <a:r>
              <a:rPr lang="de-DE" sz="2400" dirty="0">
                <a:latin typeface="Arial" panose="020B0604020202020204" pitchFamily="34" charset="0"/>
                <a:cs typeface="Arial" panose="020B0604020202020204" pitchFamily="34" charset="0"/>
              </a:rPr>
              <a:t>:</a:t>
            </a:r>
          </a:p>
          <a:p>
            <a:r>
              <a:rPr lang="de-DE" sz="2400" dirty="0">
                <a:latin typeface="Arial" panose="020B0604020202020204" pitchFamily="34" charset="0"/>
                <a:cs typeface="Arial" panose="020B0604020202020204" pitchFamily="34" charset="0"/>
              </a:rPr>
              <a:t>(1) Die Wohnung ist unverletzlich.</a:t>
            </a:r>
          </a:p>
        </p:txBody>
      </p:sp>
      <p:sp>
        <p:nvSpPr>
          <p:cNvPr id="5" name="Textfeld 4">
            <a:extLst>
              <a:ext uri="{FF2B5EF4-FFF2-40B4-BE49-F238E27FC236}">
                <a16:creationId xmlns:a16="http://schemas.microsoft.com/office/drawing/2014/main" id="{FAA27348-6678-48E2-BC2E-9CD4BF4E2993}"/>
              </a:ext>
            </a:extLst>
          </p:cNvPr>
          <p:cNvSpPr txBox="1"/>
          <p:nvPr/>
        </p:nvSpPr>
        <p:spPr>
          <a:xfrm>
            <a:off x="7927730" y="1907930"/>
            <a:ext cx="3692770" cy="1938992"/>
          </a:xfrm>
          <a:prstGeom prst="rect">
            <a:avLst/>
          </a:prstGeom>
          <a:noFill/>
        </p:spPr>
        <p:txBody>
          <a:bodyPr wrap="square" rtlCol="0">
            <a:spAutoFit/>
          </a:bodyPr>
          <a:lstStyle/>
          <a:p>
            <a:r>
              <a:rPr lang="de-DE" sz="2400" b="1" dirty="0">
                <a:latin typeface="Arial" panose="020B0604020202020204" pitchFamily="34" charset="0"/>
                <a:cs typeface="Arial" panose="020B0604020202020204" pitchFamily="34" charset="0"/>
              </a:rPr>
              <a:t>Art. 10 Abs. 1 GG</a:t>
            </a:r>
            <a:r>
              <a:rPr lang="de-DE" sz="2400" dirty="0">
                <a:latin typeface="Arial" panose="020B0604020202020204" pitchFamily="34" charset="0"/>
                <a:cs typeface="Arial" panose="020B0604020202020204" pitchFamily="34" charset="0"/>
              </a:rPr>
              <a:t>:</a:t>
            </a:r>
          </a:p>
          <a:p>
            <a:r>
              <a:rPr lang="de-DE" sz="2400" dirty="0">
                <a:latin typeface="Arial" panose="020B0604020202020204" pitchFamily="34" charset="0"/>
                <a:cs typeface="Arial" panose="020B0604020202020204" pitchFamily="34" charset="0"/>
              </a:rPr>
              <a:t>(1) Das Briefgeheimnis sowie das Post- und Fernmeldegeheimnis sind unverletzlich.</a:t>
            </a:r>
          </a:p>
        </p:txBody>
      </p:sp>
    </p:spTree>
    <p:extLst>
      <p:ext uri="{BB962C8B-B14F-4D97-AF65-F5344CB8AC3E}">
        <p14:creationId xmlns:p14="http://schemas.microsoft.com/office/powerpoint/2010/main" val="3721478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8784B67F-E98C-43CB-BCE0-40BA312347D2}"/>
              </a:ext>
            </a:extLst>
          </p:cNvPr>
          <p:cNvPicPr>
            <a:picLocks noChangeAspect="1"/>
          </p:cNvPicPr>
          <p:nvPr/>
        </p:nvPicPr>
        <p:blipFill rotWithShape="1">
          <a:blip r:embed="rId2">
            <a:extLst>
              <a:ext uri="{28A0092B-C50C-407E-A947-70E740481C1C}">
                <a14:useLocalDpi xmlns:a14="http://schemas.microsoft.com/office/drawing/2010/main" val="0"/>
              </a:ext>
            </a:extLst>
          </a:blip>
          <a:srcRect t="28718" b="38077"/>
          <a:stretch/>
        </p:blipFill>
        <p:spPr>
          <a:xfrm>
            <a:off x="742849" y="2036437"/>
            <a:ext cx="10410291" cy="2169664"/>
          </a:xfrm>
          <a:prstGeom prst="rect">
            <a:avLst/>
          </a:prstGeom>
        </p:spPr>
      </p:pic>
      <p:sp>
        <p:nvSpPr>
          <p:cNvPr id="6" name="Textfeld 5">
            <a:extLst>
              <a:ext uri="{FF2B5EF4-FFF2-40B4-BE49-F238E27FC236}">
                <a16:creationId xmlns:a16="http://schemas.microsoft.com/office/drawing/2014/main" id="{F3DE86F7-BF25-4B14-B25D-525A5FBC6313}"/>
              </a:ext>
            </a:extLst>
          </p:cNvPr>
          <p:cNvSpPr txBox="1"/>
          <p:nvPr/>
        </p:nvSpPr>
        <p:spPr>
          <a:xfrm>
            <a:off x="857249" y="488797"/>
            <a:ext cx="10181493" cy="1077218"/>
          </a:xfrm>
          <a:prstGeom prst="rect">
            <a:avLst/>
          </a:prstGeom>
          <a:noFill/>
        </p:spPr>
        <p:txBody>
          <a:bodyPr wrap="square" rtlCol="0">
            <a:spAutoFit/>
          </a:bodyPr>
          <a:lstStyle/>
          <a:p>
            <a:pPr algn="ctr"/>
            <a:r>
              <a:rPr lang="de-DE" sz="3200" dirty="0">
                <a:latin typeface="Arial" panose="020B0604020202020204" pitchFamily="34" charset="0"/>
                <a:cs typeface="Arial" panose="020B0604020202020204" pitchFamily="34" charset="0"/>
              </a:rPr>
              <a:t>Was wäre, wenn alles, was ihr genannt habt, </a:t>
            </a:r>
          </a:p>
          <a:p>
            <a:pPr algn="ctr"/>
            <a:r>
              <a:rPr lang="de-DE" sz="3200" dirty="0">
                <a:latin typeface="Arial" panose="020B0604020202020204" pitchFamily="34" charset="0"/>
                <a:cs typeface="Arial" panose="020B0604020202020204" pitchFamily="34" charset="0"/>
              </a:rPr>
              <a:t>„öffentlich“ wäre?</a:t>
            </a:r>
          </a:p>
        </p:txBody>
      </p:sp>
    </p:spTree>
    <p:extLst>
      <p:ext uri="{BB962C8B-B14F-4D97-AF65-F5344CB8AC3E}">
        <p14:creationId xmlns:p14="http://schemas.microsoft.com/office/powerpoint/2010/main" val="27876707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2D3D1CF1-DA3E-473E-8423-35A78E934636}"/>
              </a:ext>
            </a:extLst>
          </p:cNvPr>
          <p:cNvPicPr>
            <a:picLocks noChangeAspect="1"/>
          </p:cNvPicPr>
          <p:nvPr/>
        </p:nvPicPr>
        <p:blipFill rotWithShape="1">
          <a:blip r:embed="rId2">
            <a:extLst>
              <a:ext uri="{28A0092B-C50C-407E-A947-70E740481C1C}">
                <a14:useLocalDpi xmlns:a14="http://schemas.microsoft.com/office/drawing/2010/main" val="0"/>
              </a:ext>
            </a:extLst>
          </a:blip>
          <a:srcRect t="9872" b="9230"/>
          <a:stretch/>
        </p:blipFill>
        <p:spPr>
          <a:xfrm>
            <a:off x="952500" y="677008"/>
            <a:ext cx="10287000" cy="5547946"/>
          </a:xfrm>
          <a:prstGeom prst="rect">
            <a:avLst/>
          </a:prstGeom>
        </p:spPr>
      </p:pic>
      <p:sp>
        <p:nvSpPr>
          <p:cNvPr id="3" name="Textfeld 2">
            <a:extLst>
              <a:ext uri="{FF2B5EF4-FFF2-40B4-BE49-F238E27FC236}">
                <a16:creationId xmlns:a16="http://schemas.microsoft.com/office/drawing/2014/main" id="{05505BA6-3D15-41CB-BBBF-B56DFD51AD87}"/>
              </a:ext>
            </a:extLst>
          </p:cNvPr>
          <p:cNvSpPr txBox="1"/>
          <p:nvPr/>
        </p:nvSpPr>
        <p:spPr>
          <a:xfrm>
            <a:off x="1696915" y="1222131"/>
            <a:ext cx="9073662" cy="1077218"/>
          </a:xfrm>
          <a:prstGeom prst="rect">
            <a:avLst/>
          </a:prstGeom>
          <a:noFill/>
        </p:spPr>
        <p:txBody>
          <a:bodyPr wrap="square" rtlCol="0">
            <a:spAutoFit/>
          </a:bodyPr>
          <a:lstStyle/>
          <a:p>
            <a:pPr algn="ctr"/>
            <a:r>
              <a:rPr lang="de-DE" sz="3200" dirty="0">
                <a:solidFill>
                  <a:schemeClr val="bg1"/>
                </a:solidFill>
                <a:latin typeface="Arial" panose="020B0604020202020204" pitchFamily="34" charset="0"/>
                <a:cs typeface="Arial" panose="020B0604020202020204" pitchFamily="34" charset="0"/>
              </a:rPr>
              <a:t>Warum brauchen wir das Recht auf Privatsphäre?</a:t>
            </a:r>
          </a:p>
        </p:txBody>
      </p:sp>
    </p:spTree>
    <p:extLst>
      <p:ext uri="{BB962C8B-B14F-4D97-AF65-F5344CB8AC3E}">
        <p14:creationId xmlns:p14="http://schemas.microsoft.com/office/powerpoint/2010/main" val="24711333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E57CF4A0-46A7-4361-B6A4-DDC3D3991936}"/>
              </a:ext>
            </a:extLst>
          </p:cNvPr>
          <p:cNvSpPr/>
          <p:nvPr/>
        </p:nvSpPr>
        <p:spPr>
          <a:xfrm>
            <a:off x="852854" y="439615"/>
            <a:ext cx="10330961" cy="975947"/>
          </a:xfrm>
          <a:prstGeom prst="rect">
            <a:avLst/>
          </a:prstGeom>
          <a:solidFill>
            <a:srgbClr val="65248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dirty="0">
                <a:latin typeface="Arial" panose="020B0604020202020204" pitchFamily="34" charset="0"/>
                <a:cs typeface="Arial" panose="020B0604020202020204" pitchFamily="34" charset="0"/>
              </a:rPr>
              <a:t>„Recht auf Privatsphäre“ im Grundgesetz</a:t>
            </a:r>
          </a:p>
        </p:txBody>
      </p:sp>
      <p:sp>
        <p:nvSpPr>
          <p:cNvPr id="3" name="Textfeld 2">
            <a:extLst>
              <a:ext uri="{FF2B5EF4-FFF2-40B4-BE49-F238E27FC236}">
                <a16:creationId xmlns:a16="http://schemas.microsoft.com/office/drawing/2014/main" id="{A16C8E31-43D1-490D-A3D1-7CEF3F03B5FF}"/>
              </a:ext>
            </a:extLst>
          </p:cNvPr>
          <p:cNvSpPr txBox="1"/>
          <p:nvPr/>
        </p:nvSpPr>
        <p:spPr>
          <a:xfrm>
            <a:off x="931984" y="1907930"/>
            <a:ext cx="3692770" cy="3785652"/>
          </a:xfrm>
          <a:prstGeom prst="rect">
            <a:avLst/>
          </a:prstGeom>
          <a:noFill/>
        </p:spPr>
        <p:txBody>
          <a:bodyPr wrap="square" rtlCol="0">
            <a:spAutoFit/>
          </a:bodyPr>
          <a:lstStyle/>
          <a:p>
            <a:r>
              <a:rPr lang="de-DE" sz="2400" b="1" dirty="0">
                <a:latin typeface="Arial" panose="020B0604020202020204" pitchFamily="34" charset="0"/>
                <a:cs typeface="Arial" panose="020B0604020202020204" pitchFamily="34" charset="0"/>
              </a:rPr>
              <a:t>Art. 2 Abs. 1 GG</a:t>
            </a:r>
            <a:r>
              <a:rPr lang="de-DE" sz="2400" dirty="0">
                <a:latin typeface="Arial" panose="020B0604020202020204" pitchFamily="34" charset="0"/>
                <a:cs typeface="Arial" panose="020B0604020202020204" pitchFamily="34" charset="0"/>
              </a:rPr>
              <a:t>:</a:t>
            </a:r>
          </a:p>
          <a:p>
            <a:r>
              <a:rPr lang="de-DE" sz="2400" dirty="0">
                <a:latin typeface="Arial" panose="020B0604020202020204" pitchFamily="34" charset="0"/>
                <a:cs typeface="Arial" panose="020B0604020202020204" pitchFamily="34" charset="0"/>
              </a:rPr>
              <a:t>(1) Jeder hat das Recht auf die freie Entfaltung seiner Persönlichkeit, soweit er nicht die Rechte anderer verletzt und nicht gegen die verfassungsmäßige Ordnung oder das Sittengesetz verstößt.</a:t>
            </a:r>
          </a:p>
        </p:txBody>
      </p:sp>
      <p:sp>
        <p:nvSpPr>
          <p:cNvPr id="4" name="Textfeld 3">
            <a:extLst>
              <a:ext uri="{FF2B5EF4-FFF2-40B4-BE49-F238E27FC236}">
                <a16:creationId xmlns:a16="http://schemas.microsoft.com/office/drawing/2014/main" id="{74982DBC-3E01-43FC-9B91-F2A4F47DA773}"/>
              </a:ext>
            </a:extLst>
          </p:cNvPr>
          <p:cNvSpPr txBox="1"/>
          <p:nvPr/>
        </p:nvSpPr>
        <p:spPr>
          <a:xfrm>
            <a:off x="4733191" y="1907930"/>
            <a:ext cx="3692770" cy="1200329"/>
          </a:xfrm>
          <a:prstGeom prst="rect">
            <a:avLst/>
          </a:prstGeom>
          <a:noFill/>
        </p:spPr>
        <p:txBody>
          <a:bodyPr wrap="square" rtlCol="0">
            <a:spAutoFit/>
          </a:bodyPr>
          <a:lstStyle/>
          <a:p>
            <a:r>
              <a:rPr lang="de-DE" sz="2400" b="1" dirty="0">
                <a:latin typeface="Arial" panose="020B0604020202020204" pitchFamily="34" charset="0"/>
                <a:cs typeface="Arial" panose="020B0604020202020204" pitchFamily="34" charset="0"/>
              </a:rPr>
              <a:t>Art. 13 Abs. 1 GG</a:t>
            </a:r>
            <a:r>
              <a:rPr lang="de-DE" sz="2400" dirty="0">
                <a:latin typeface="Arial" panose="020B0604020202020204" pitchFamily="34" charset="0"/>
                <a:cs typeface="Arial" panose="020B0604020202020204" pitchFamily="34" charset="0"/>
              </a:rPr>
              <a:t>:</a:t>
            </a:r>
          </a:p>
          <a:p>
            <a:r>
              <a:rPr lang="de-DE" sz="2400" dirty="0">
                <a:latin typeface="Arial" panose="020B0604020202020204" pitchFamily="34" charset="0"/>
                <a:cs typeface="Arial" panose="020B0604020202020204" pitchFamily="34" charset="0"/>
              </a:rPr>
              <a:t>(1) Die Wohnung ist unverletzlich.</a:t>
            </a:r>
          </a:p>
        </p:txBody>
      </p:sp>
      <p:sp>
        <p:nvSpPr>
          <p:cNvPr id="5" name="Textfeld 4">
            <a:extLst>
              <a:ext uri="{FF2B5EF4-FFF2-40B4-BE49-F238E27FC236}">
                <a16:creationId xmlns:a16="http://schemas.microsoft.com/office/drawing/2014/main" id="{FAA27348-6678-48E2-BC2E-9CD4BF4E2993}"/>
              </a:ext>
            </a:extLst>
          </p:cNvPr>
          <p:cNvSpPr txBox="1"/>
          <p:nvPr/>
        </p:nvSpPr>
        <p:spPr>
          <a:xfrm>
            <a:off x="7927730" y="1907930"/>
            <a:ext cx="3692770" cy="1938992"/>
          </a:xfrm>
          <a:prstGeom prst="rect">
            <a:avLst/>
          </a:prstGeom>
          <a:noFill/>
        </p:spPr>
        <p:txBody>
          <a:bodyPr wrap="square" rtlCol="0">
            <a:spAutoFit/>
          </a:bodyPr>
          <a:lstStyle/>
          <a:p>
            <a:r>
              <a:rPr lang="de-DE" sz="2400" b="1" dirty="0">
                <a:latin typeface="Arial" panose="020B0604020202020204" pitchFamily="34" charset="0"/>
                <a:cs typeface="Arial" panose="020B0604020202020204" pitchFamily="34" charset="0"/>
              </a:rPr>
              <a:t>Art. 10 Abs. 1 GG</a:t>
            </a:r>
            <a:r>
              <a:rPr lang="de-DE" sz="2400" dirty="0">
                <a:latin typeface="Arial" panose="020B0604020202020204" pitchFamily="34" charset="0"/>
                <a:cs typeface="Arial" panose="020B0604020202020204" pitchFamily="34" charset="0"/>
              </a:rPr>
              <a:t>:</a:t>
            </a:r>
          </a:p>
          <a:p>
            <a:r>
              <a:rPr lang="de-DE" sz="2400" dirty="0">
                <a:latin typeface="Arial" panose="020B0604020202020204" pitchFamily="34" charset="0"/>
                <a:cs typeface="Arial" panose="020B0604020202020204" pitchFamily="34" charset="0"/>
              </a:rPr>
              <a:t>(1) Das Briefgeheimnis sowie das Post- und Fernmeldegeheimnis sind unverletzlich.</a:t>
            </a:r>
          </a:p>
        </p:txBody>
      </p:sp>
    </p:spTree>
    <p:extLst>
      <p:ext uri="{BB962C8B-B14F-4D97-AF65-F5344CB8AC3E}">
        <p14:creationId xmlns:p14="http://schemas.microsoft.com/office/powerpoint/2010/main" val="8933731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0D11880B-079A-4F17-A911-85CF72ECAB88}"/>
              </a:ext>
            </a:extLst>
          </p:cNvPr>
          <p:cNvSpPr txBox="1"/>
          <p:nvPr/>
        </p:nvSpPr>
        <p:spPr>
          <a:xfrm>
            <a:off x="892594" y="1231980"/>
            <a:ext cx="10110651" cy="523220"/>
          </a:xfrm>
          <a:prstGeom prst="rect">
            <a:avLst/>
          </a:prstGeom>
          <a:noFill/>
        </p:spPr>
        <p:txBody>
          <a:bodyPr wrap="square" rtlCol="0">
            <a:spAutoFit/>
          </a:bodyPr>
          <a:lstStyle/>
          <a:p>
            <a:r>
              <a:rPr lang="de-DE" sz="1400" dirty="0">
                <a:latin typeface="Arial" panose="020B0604020202020204" pitchFamily="34" charset="0"/>
                <a:cs typeface="Arial" panose="020B0604020202020204" pitchFamily="34" charset="0"/>
              </a:rPr>
              <a:t>Folie 5 Annie </a:t>
            </a:r>
            <a:r>
              <a:rPr lang="de-DE" sz="1400" dirty="0" err="1">
                <a:latin typeface="Arial" panose="020B0604020202020204" pitchFamily="34" charset="0"/>
                <a:cs typeface="Arial" panose="020B0604020202020204" pitchFamily="34" charset="0"/>
              </a:rPr>
              <a:t>Spratt</a:t>
            </a:r>
            <a:r>
              <a:rPr lang="de-DE" sz="1400" dirty="0">
                <a:latin typeface="Arial" panose="020B0604020202020204" pitchFamily="34" charset="0"/>
                <a:cs typeface="Arial" panose="020B0604020202020204" pitchFamily="34" charset="0"/>
              </a:rPr>
              <a:t> via </a:t>
            </a:r>
            <a:r>
              <a:rPr lang="de-DE" sz="1400" dirty="0" err="1">
                <a:latin typeface="Arial" panose="020B0604020202020204" pitchFamily="34" charset="0"/>
                <a:cs typeface="Arial" panose="020B0604020202020204" pitchFamily="34" charset="0"/>
              </a:rPr>
              <a:t>Unsplash</a:t>
            </a:r>
            <a:r>
              <a:rPr lang="de-DE" sz="1400" dirty="0">
                <a:latin typeface="Arial" panose="020B0604020202020204" pitchFamily="34" charset="0"/>
                <a:cs typeface="Arial" panose="020B0604020202020204" pitchFamily="34" charset="0"/>
              </a:rPr>
              <a:t> (DL vom 27.1.2025)</a:t>
            </a:r>
          </a:p>
          <a:p>
            <a:r>
              <a:rPr lang="de-DE" sz="1400" dirty="0">
                <a:latin typeface="Arial" panose="020B0604020202020204" pitchFamily="34" charset="0"/>
                <a:cs typeface="Arial" panose="020B0604020202020204" pitchFamily="34" charset="0"/>
              </a:rPr>
              <a:t>Folie 6 Stuart Guest-Smith via </a:t>
            </a:r>
            <a:r>
              <a:rPr lang="de-DE" sz="1400" dirty="0" err="1">
                <a:latin typeface="Arial" panose="020B0604020202020204" pitchFamily="34" charset="0"/>
                <a:cs typeface="Arial" panose="020B0604020202020204" pitchFamily="34" charset="0"/>
              </a:rPr>
              <a:t>Unsplash</a:t>
            </a:r>
            <a:r>
              <a:rPr lang="de-DE" sz="1400" dirty="0">
                <a:latin typeface="Arial" panose="020B0604020202020204" pitchFamily="34" charset="0"/>
                <a:cs typeface="Arial" panose="020B0604020202020204" pitchFamily="34" charset="0"/>
              </a:rPr>
              <a:t> (DL vom 27.1.2025)</a:t>
            </a:r>
          </a:p>
        </p:txBody>
      </p:sp>
      <p:sp>
        <p:nvSpPr>
          <p:cNvPr id="7" name="Textfeld 6">
            <a:extLst>
              <a:ext uri="{FF2B5EF4-FFF2-40B4-BE49-F238E27FC236}">
                <a16:creationId xmlns:a16="http://schemas.microsoft.com/office/drawing/2014/main" id="{848CB093-8839-423B-B079-ADCCD36187D8}"/>
              </a:ext>
            </a:extLst>
          </p:cNvPr>
          <p:cNvSpPr txBox="1"/>
          <p:nvPr/>
        </p:nvSpPr>
        <p:spPr>
          <a:xfrm>
            <a:off x="857249" y="488797"/>
            <a:ext cx="10181493" cy="584775"/>
          </a:xfrm>
          <a:prstGeom prst="rect">
            <a:avLst/>
          </a:prstGeom>
          <a:noFill/>
        </p:spPr>
        <p:txBody>
          <a:bodyPr wrap="square" rtlCol="0">
            <a:spAutoFit/>
          </a:bodyPr>
          <a:lstStyle/>
          <a:p>
            <a:r>
              <a:rPr lang="de-DE" sz="3200" dirty="0">
                <a:latin typeface="Arial" panose="020B0604020202020204" pitchFamily="34" charset="0"/>
                <a:cs typeface="Arial" panose="020B0604020202020204" pitchFamily="34" charset="0"/>
              </a:rPr>
              <a:t>Bildverzeichnis</a:t>
            </a:r>
          </a:p>
        </p:txBody>
      </p:sp>
    </p:spTree>
    <p:extLst>
      <p:ext uri="{BB962C8B-B14F-4D97-AF65-F5344CB8AC3E}">
        <p14:creationId xmlns:p14="http://schemas.microsoft.com/office/powerpoint/2010/main" val="28936068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D40C73E3-138E-4A69-89A8-9720B76450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92424" y="2371113"/>
            <a:ext cx="4593336" cy="1322324"/>
          </a:xfrm>
          <a:prstGeom prst="rect">
            <a:avLst/>
          </a:prstGeom>
        </p:spPr>
      </p:pic>
      <p:sp>
        <p:nvSpPr>
          <p:cNvPr id="6" name="Textfeld 5">
            <a:extLst>
              <a:ext uri="{FF2B5EF4-FFF2-40B4-BE49-F238E27FC236}">
                <a16:creationId xmlns:a16="http://schemas.microsoft.com/office/drawing/2014/main" id="{AEAC8428-AEA9-4B82-8EC6-909ACC209338}"/>
              </a:ext>
            </a:extLst>
          </p:cNvPr>
          <p:cNvSpPr txBox="1"/>
          <p:nvPr/>
        </p:nvSpPr>
        <p:spPr>
          <a:xfrm>
            <a:off x="1280160" y="3949469"/>
            <a:ext cx="9500616" cy="369332"/>
          </a:xfrm>
          <a:prstGeom prst="rect">
            <a:avLst/>
          </a:prstGeom>
          <a:noFill/>
        </p:spPr>
        <p:txBody>
          <a:bodyPr wrap="square" rtlCol="0">
            <a:spAutoFit/>
          </a:bodyPr>
          <a:lstStyle/>
          <a:p>
            <a:pPr algn="ctr"/>
            <a:r>
              <a:rPr lang="de-DE" dirty="0">
                <a:latin typeface="Arial" panose="020B0604020202020204" pitchFamily="34" charset="0"/>
                <a:cs typeface="Arial" panose="020B0604020202020204" pitchFamily="34" charset="0"/>
              </a:rPr>
              <a:t>Dieses Material wurde im Arbeitskreis Politische Bildung erstellt. </a:t>
            </a:r>
          </a:p>
        </p:txBody>
      </p:sp>
    </p:spTree>
    <p:extLst>
      <p:ext uri="{BB962C8B-B14F-4D97-AF65-F5344CB8AC3E}">
        <p14:creationId xmlns:p14="http://schemas.microsoft.com/office/powerpoint/2010/main" val="1424352231"/>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337</Words>
  <Application>Microsoft Office PowerPoint</Application>
  <PresentationFormat>Breitbild</PresentationFormat>
  <Paragraphs>30</Paragraphs>
  <Slides>9</Slides>
  <Notes>0</Notes>
  <HiddenSlides>0</HiddenSlides>
  <MMClips>0</MMClips>
  <ScaleCrop>false</ScaleCrop>
  <HeadingPairs>
    <vt:vector size="6" baseType="variant">
      <vt:variant>
        <vt:lpstr>Verwendete Schriftarten</vt:lpstr>
      </vt:variant>
      <vt:variant>
        <vt:i4>2</vt:i4>
      </vt:variant>
      <vt:variant>
        <vt:lpstr>Design</vt:lpstr>
      </vt:variant>
      <vt:variant>
        <vt:i4>1</vt:i4>
      </vt:variant>
      <vt:variant>
        <vt:lpstr>Folientitel</vt:lpstr>
      </vt:variant>
      <vt:variant>
        <vt:i4>9</vt:i4>
      </vt:variant>
    </vt:vector>
  </HeadingPairs>
  <TitlesOfParts>
    <vt:vector size="12" baseType="lpstr">
      <vt:lpstr>Arial</vt:lpstr>
      <vt:lpstr>Calibri</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Weber, Alexandra</dc:creator>
  <cp:lastModifiedBy>Weber, Alexandra</cp:lastModifiedBy>
  <cp:revision>35</cp:revision>
  <dcterms:created xsi:type="dcterms:W3CDTF">2024-06-12T15:52:19Z</dcterms:created>
  <dcterms:modified xsi:type="dcterms:W3CDTF">2025-02-21T09:48:41Z</dcterms:modified>
</cp:coreProperties>
</file>