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62" r:id="rId4"/>
    <p:sldId id="269" r:id="rId5"/>
    <p:sldId id="270" r:id="rId6"/>
    <p:sldId id="271" r:id="rId7"/>
    <p:sldId id="259" r:id="rId8"/>
    <p:sldId id="260" r:id="rId9"/>
  </p:sldIdLst>
  <p:sldSz cx="12192000" cy="6858000"/>
  <p:notesSz cx="6858000" cy="9144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2511DB-CCF3-D248-A7DE-705D8BC08F56}" v="62" dt="2025-05-20T15:36:51.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9"/>
    <p:restoredTop sz="94719"/>
  </p:normalViewPr>
  <p:slideViewPr>
    <p:cSldViewPr snapToGrid="0">
      <p:cViewPr varScale="1">
        <p:scale>
          <a:sx n="105" d="100"/>
          <a:sy n="105" d="100"/>
        </p:scale>
        <p:origin x="990" y="78"/>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449B201-7CA0-449D-580F-EF1273D83E8E}" type="slidenum">
              <a:rPr/>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de-DE" dirty="0"/>
              <a:t>In Form eines Blitzlichts sollen die Schülerinnen und Schüler verschiedene Möglichkeiten nennen, sich zu informieren. Erwartbar ist, dass hier vor allem das Internet und soziale Medien genannt werden. Die Lehrkraft leitet anschließend zur Presse- und Meinungsfreiheit als Voraussetzung der Meinungsbildung über. </a:t>
            </a:r>
            <a:endParaRPr dirty="0"/>
          </a:p>
        </p:txBody>
      </p:sp>
      <p:sp>
        <p:nvSpPr>
          <p:cNvPr id="4" name="Slide Number Placeholder 3"/>
          <p:cNvSpPr>
            <a:spLocks noGrp="1"/>
          </p:cNvSpPr>
          <p:nvPr>
            <p:ph type="sldNum" sz="quarter" idx="10"/>
          </p:nvPr>
        </p:nvSpPr>
        <p:spPr bwMode="auto"/>
        <p:txBody>
          <a:bodyPr/>
          <a:lstStyle/>
          <a:p>
            <a:pPr>
              <a:defRPr/>
            </a:pPr>
            <a:fld id="{AF62B468-CE85-A600-27A2-6B5F839351B4}" type="slidenum">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dirty="0"/>
              <a:t>Vor dem Zeigen des Videos kann Sarah Tacke kurz vorgestellt werden. Sie ist Fernsehmoderatorin und leitet die ZDF-Redaktion Recht und Justiz. In der jüngeren Vergangenheit war sie v.a. zu aktuellen verfassungsrechtlichen und rechtspolitischen Fragen häufig in Talkshows und den Nachrichtensendungen des ZDFs zu sehen, in denen sie Entscheidungen der Regierung kritisch analysierte. </a:t>
            </a:r>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150330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dirty="0"/>
              <a:t>Gemeinsam kann hier nochmal Art. 5 Abs. 1 gelesen und besprochen werden. </a:t>
            </a:r>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94640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dirty="0"/>
              <a:t>Das eingangs im Video beschriebene Beispiel sollte nun mithilfe der Informationen aus Artikel 5 nochmal besprochen werden. Der beschriebene Fall ist so mit Art. 5 nicht vereinbar, da die Bevölkerung das Recht hat, sich ungehindert zu informieren und die Presse das Recht hat, ohne Zensur frei zu berichten, auch wenn die Regierung dies nicht will. Für die 2. Frage kann die Lehrkraft darauf verweisen, dass das Verbot, über einen „Krieg“ zu sprechen, aktuell in Russland Realität ist. </a:t>
            </a:r>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337100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dirty="0"/>
              <a:t>Die SuS sollen erkennen, dass sie Presse- und Meinungsfreiheit eine „tragende Säule“ der Demokratie darstellt, die ohne diese Säule “einstürzen“, d.h. nicht funktionieren würde. Hierdurch wird Sarah Tackes Aussage am Ende des Videos nochmal veranschaulicht. </a:t>
            </a:r>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391157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6C6F805-DA8F-5762-6086-7BD0EDCB161C}"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02D626C-9917-15A8-806E-05FA700DADA9}" type="slidenum">
              <a:rPr/>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365125"/>
            <a:ext cx="10515600" cy="1325563"/>
          </a:xfrm>
          <a:prstGeom prst="rect">
            <a:avLst/>
          </a:prstGeom>
        </p:spPr>
        <p:txBody>
          <a:bodyPr/>
          <a:lstStyle>
            <a:lvl1pPr>
              <a:defRPr>
                <a:latin typeface="Arial"/>
                <a:cs typeface="Arial"/>
              </a:defRPr>
            </a:lvl1pPr>
          </a:lstStyle>
          <a:p>
            <a:pPr>
              <a:defRPr/>
            </a:pPr>
            <a:r>
              <a:rPr lang="de-DE"/>
              <a:t>Mastertitelformat bearbeiten</a:t>
            </a:r>
            <a:endParaRPr/>
          </a:p>
        </p:txBody>
      </p:sp>
      <p:sp>
        <p:nvSpPr>
          <p:cNvPr id="3" name="Inhaltsplatzhalter 2"/>
          <p:cNvSpPr>
            <a:spLocks noGrp="1"/>
          </p:cNvSpPr>
          <p:nvPr>
            <p:ph idx="1"/>
          </p:nvPr>
        </p:nvSpPr>
        <p:spPr bwMode="auto">
          <a:xfrm>
            <a:off x="838200" y="1825625"/>
            <a:ext cx="10515600" cy="4351338"/>
          </a:xfrm>
          <a:prstGeom prst="rect">
            <a:avLst/>
          </a:prstGeo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a:t>Mastertextformat bearbeiten</a:t>
            </a:r>
          </a:p>
          <a:p>
            <a:pPr lvl="1">
              <a:defRPr/>
            </a:pPr>
            <a:r>
              <a:rPr lang="de-DE"/>
              <a:t>Zweite Ebene</a:t>
            </a:r>
          </a:p>
          <a:p>
            <a:pPr lvl="2">
              <a:defRPr/>
            </a:pPr>
            <a:r>
              <a:rPr lang="de-DE"/>
              <a:t>Dritte Ebene</a:t>
            </a:r>
          </a:p>
          <a:p>
            <a:pPr lvl="3">
              <a:defRPr/>
            </a:pPr>
            <a:r>
              <a:rPr lang="de-DE"/>
              <a:t>Vierte Ebene</a:t>
            </a:r>
          </a:p>
          <a:p>
            <a:pPr lvl="4">
              <a:defRPr/>
            </a:pPr>
            <a:r>
              <a:rPr lang="de-DE"/>
              <a:t>Fünfte Ebene</a:t>
            </a:r>
            <a:endParaRPr/>
          </a:p>
        </p:txBody>
      </p:sp>
      <p:sp>
        <p:nvSpPr>
          <p:cNvPr id="4" name="Datumsplatzhalter 3"/>
          <p:cNvSpPr>
            <a:spLocks noGrp="1"/>
          </p:cNvSpPr>
          <p:nvPr>
            <p:ph type="dt" sz="half" idx="10"/>
          </p:nvPr>
        </p:nvSpPr>
        <p:spPr bwMode="auto">
          <a:xfrm>
            <a:off x="838200" y="6356350"/>
            <a:ext cx="2743200" cy="365125"/>
          </a:xfrm>
          <a:prstGeom prst="rect">
            <a:avLst/>
          </a:prstGeom>
        </p:spPr>
        <p:txBody>
          <a:bodyPr/>
          <a:lstStyle/>
          <a:p>
            <a:pPr>
              <a:defRPr/>
            </a:pPr>
            <a:fld id="{645091C5-ED85-481D-827A-0F8B76C05C06}" type="datetimeFigureOut">
              <a:rPr lang="de-DE"/>
              <a:t>04.06.2025</a:t>
            </a:fld>
            <a:endParaRPr lang="de-DE"/>
          </a:p>
        </p:txBody>
      </p:sp>
      <p:sp>
        <p:nvSpPr>
          <p:cNvPr id="5" name="Fußzeilenplatzhalter 4"/>
          <p:cNvSpPr>
            <a:spLocks noGrp="1"/>
          </p:cNvSpPr>
          <p:nvPr>
            <p:ph type="ftr" sz="quarter" idx="11"/>
          </p:nvPr>
        </p:nvSpPr>
        <p:spPr bwMode="auto">
          <a:xfrm>
            <a:off x="4038600" y="6356350"/>
            <a:ext cx="4114800" cy="365125"/>
          </a:xfrm>
          <a:prstGeom prst="rect">
            <a:avLst/>
          </a:prstGeom>
        </p:spPr>
        <p:txBody>
          <a:bodyPr/>
          <a:lstStyle/>
          <a:p>
            <a:pPr>
              <a:defRPr/>
            </a:pPr>
            <a:endParaRPr lang="de-DE"/>
          </a:p>
        </p:txBody>
      </p:sp>
      <p:sp>
        <p:nvSpPr>
          <p:cNvPr id="6" name="Foliennummernplatzhalter 5"/>
          <p:cNvSpPr>
            <a:spLocks noGrp="1"/>
          </p:cNvSpPr>
          <p:nvPr>
            <p:ph type="sldNum" sz="quarter" idx="12"/>
          </p:nvPr>
        </p:nvSpPr>
        <p:spPr bwMode="auto">
          <a:xfrm>
            <a:off x="8610600" y="6356350"/>
            <a:ext cx="2743200" cy="365125"/>
          </a:xfrm>
          <a:prstGeom prst="rect">
            <a:avLst/>
          </a:prstGeom>
        </p:spPr>
        <p:txBody>
          <a:bodyPr/>
          <a:lstStyle/>
          <a:p>
            <a:pPr>
              <a:defRPr/>
            </a:pPr>
            <a:fld id="{63EE1BBA-F88F-4D44-8D8D-8BC0C6D210A6}" type="slidenum">
              <a:rPr lang="de-DE"/>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10;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1850" y="1709738"/>
            <a:ext cx="10515600" cy="2852737"/>
          </a:xfrm>
          <a:prstGeom prst="rect">
            <a:avLst/>
          </a:prstGeom>
        </p:spPr>
        <p:txBody>
          <a:bodyPr anchor="b"/>
          <a:lstStyle>
            <a:lvl1pPr>
              <a:defRPr sz="6000">
                <a:latin typeface="Arial"/>
                <a:cs typeface="Arial"/>
              </a:defRPr>
            </a:lvl1pPr>
          </a:lstStyle>
          <a:p>
            <a:pPr>
              <a:defRPr/>
            </a:pPr>
            <a:r>
              <a:rPr lang="de-DE"/>
              <a:t>Mastertitelformat bearbeiten</a:t>
            </a:r>
            <a:endParaRPr/>
          </a:p>
        </p:txBody>
      </p:sp>
      <p:sp>
        <p:nvSpPr>
          <p:cNvPr id="3" name="Textplatzhalter 2"/>
          <p:cNvSpPr>
            <a:spLocks noGrp="1"/>
          </p:cNvSpPr>
          <p:nvPr>
            <p:ph type="body" idx="1"/>
          </p:nvPr>
        </p:nvSpPr>
        <p:spPr bwMode="auto">
          <a:xfrm>
            <a:off x="831850" y="4589463"/>
            <a:ext cx="10515600" cy="1500187"/>
          </a:xfrm>
          <a:prstGeom prst="rect">
            <a:avLst/>
          </a:prstGeom>
        </p:spPr>
        <p:txBody>
          <a:bodyPr/>
          <a:lstStyle>
            <a:lvl1pPr marL="0" indent="0">
              <a:buNone/>
              <a:defRPr sz="2400">
                <a:solidFill>
                  <a:schemeClr val="tx1">
                    <a:tint val="75000"/>
                  </a:schemeClr>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365125"/>
            <a:ext cx="10515600" cy="1325563"/>
          </a:xfrm>
          <a:prstGeom prst="rect">
            <a:avLst/>
          </a:prstGeom>
        </p:spPr>
        <p:txBody>
          <a:bodyPr/>
          <a:lstStyle>
            <a:lvl1pPr>
              <a:defRPr>
                <a:latin typeface="Arial"/>
                <a:cs typeface="Arial"/>
              </a:defRPr>
            </a:lvl1pPr>
          </a:lstStyle>
          <a:p>
            <a:pPr>
              <a:defRPr/>
            </a:pPr>
            <a:r>
              <a:rPr lang="de-DE"/>
              <a:t>Mastertitelformat bearbeiten</a:t>
            </a:r>
            <a:endParaRPr/>
          </a:p>
        </p:txBody>
      </p:sp>
      <p:sp>
        <p:nvSpPr>
          <p:cNvPr id="3" name="Inhaltsplatzhalter 2"/>
          <p:cNvSpPr>
            <a:spLocks noGrp="1"/>
          </p:cNvSpPr>
          <p:nvPr>
            <p:ph sz="half" idx="1"/>
          </p:nvPr>
        </p:nvSpPr>
        <p:spPr bwMode="auto">
          <a:xfrm>
            <a:off x="838200" y="1825625"/>
            <a:ext cx="5181600" cy="4351338"/>
          </a:xfrm>
          <a:prstGeom prst="rect">
            <a:avLst/>
          </a:prstGeo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a:t>Mastertextformat bearbeiten</a:t>
            </a:r>
          </a:p>
          <a:p>
            <a:pPr lvl="1">
              <a:defRPr/>
            </a:pPr>
            <a:r>
              <a:rPr lang="de-DE"/>
              <a:t>Zweite Ebene</a:t>
            </a:r>
          </a:p>
          <a:p>
            <a:pPr lvl="2">
              <a:defRPr/>
            </a:pPr>
            <a:r>
              <a:rPr lang="de-DE"/>
              <a:t>Dritte Ebene</a:t>
            </a:r>
          </a:p>
          <a:p>
            <a:pPr lvl="3">
              <a:defRPr/>
            </a:pPr>
            <a:r>
              <a:rPr lang="de-DE"/>
              <a:t>Vierte Ebene</a:t>
            </a:r>
          </a:p>
          <a:p>
            <a:pPr lvl="4">
              <a:defRPr/>
            </a:pPr>
            <a:r>
              <a:rPr lang="de-DE"/>
              <a:t>Fünfte Ebene</a:t>
            </a:r>
            <a:endParaRPr/>
          </a:p>
        </p:txBody>
      </p:sp>
      <p:sp>
        <p:nvSpPr>
          <p:cNvPr id="4" name="Inhaltsplatzhalter 3"/>
          <p:cNvSpPr>
            <a:spLocks noGrp="1"/>
          </p:cNvSpPr>
          <p:nvPr>
            <p:ph sz="half" idx="2"/>
          </p:nvPr>
        </p:nvSpPr>
        <p:spPr bwMode="auto">
          <a:xfrm>
            <a:off x="6172200" y="1825625"/>
            <a:ext cx="5181600" cy="4351338"/>
          </a:xfrm>
          <a:prstGeom prst="rect">
            <a:avLst/>
          </a:prstGeo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a:t>Mastertextformat bearbeiten</a:t>
            </a:r>
          </a:p>
          <a:p>
            <a:pPr lvl="1">
              <a:defRPr/>
            </a:pPr>
            <a:r>
              <a:rPr lang="de-DE"/>
              <a:t>Zweite Ebene</a:t>
            </a:r>
          </a:p>
          <a:p>
            <a:pPr lvl="2">
              <a:defRPr/>
            </a:pPr>
            <a:r>
              <a:rPr lang="de-DE"/>
              <a:t>Dritte Ebene</a:t>
            </a:r>
          </a:p>
          <a:p>
            <a:pPr lvl="3">
              <a:defRPr/>
            </a:pPr>
            <a:r>
              <a:rPr lang="de-DE"/>
              <a:t>Vierte Ebene</a:t>
            </a:r>
          </a:p>
          <a:p>
            <a:pPr lvl="4">
              <a:defRPr/>
            </a:pPr>
            <a:r>
              <a:rPr lang="de-DE"/>
              <a:t>Fünfte Ebene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365125"/>
            <a:ext cx="10515600" cy="1325563"/>
          </a:xfrm>
          <a:prstGeom prst="rect">
            <a:avLst/>
          </a:prstGeom>
        </p:spPr>
        <p:txBody>
          <a:bodyPr/>
          <a:lstStyle>
            <a:lvl1pPr>
              <a:defRPr>
                <a:latin typeface="Arial"/>
                <a:cs typeface="Arial"/>
              </a:defRPr>
            </a:lvl1pPr>
          </a:lstStyle>
          <a:p>
            <a:pPr>
              <a:defRPr/>
            </a:pPr>
            <a:r>
              <a:rPr lang="de-DE"/>
              <a:t>Mastertitelformat bearbeiten</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pic>
        <p:nvPicPr>
          <p:cNvPr id="7" name="Grafik 6" descr="Ein Pinselstrich"/>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a:solidFill>
                  <a:schemeClr val="bg1"/>
                </a:solidFill>
                <a:latin typeface="Arial"/>
                <a:ea typeface="Calibri"/>
                <a:cs typeface="Arial"/>
              </a:rPr>
              <a:t>www.politischebildung.schule.bayern.de</a:t>
            </a:r>
            <a:endParaRPr sz="1050"/>
          </a:p>
        </p:txBody>
      </p:sp>
      <p:pic>
        <p:nvPicPr>
          <p:cNvPr id="9" name="Grafik 8" descr="Ein Pinselstrich"/>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p:cNvPicPr>
            <a:picLocks noChangeAspect="1"/>
          </p:cNvPicPr>
          <p:nvPr userDrawn="1"/>
        </p:nvPicPr>
        <p:blipFill>
          <a:blip r:embed="rId12"/>
          <a:stretch/>
        </p:blipFill>
        <p:spPr bwMode="auto">
          <a:xfrm>
            <a:off x="6940684" y="6327194"/>
            <a:ext cx="4912333" cy="466878"/>
          </a:xfrm>
          <a:prstGeom prst="rect">
            <a:avLst/>
          </a:prstGeom>
        </p:spPr>
      </p:pic>
      <p:pic>
        <p:nvPicPr>
          <p:cNvPr id="3" name="Grafik 2"/>
          <p:cNvPicPr>
            <a:picLocks noChangeAspect="1"/>
          </p:cNvPicPr>
          <p:nvPr userDrawn="1"/>
        </p:nvPicPr>
        <p:blipFill>
          <a:blip r:embed="rId13"/>
          <a:stretch/>
        </p:blipFill>
        <p:spPr bwMode="auto">
          <a:xfrm>
            <a:off x="231918" y="6358056"/>
            <a:ext cx="390450" cy="3904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eaLnBrk="1" hangingPunct="1">
        <a:lnSpc>
          <a:spcPct val="90000"/>
        </a:lnSpc>
        <a:spcBef>
          <a:spcPts val="0"/>
        </a:spcBef>
        <a:buNone/>
        <a:defRPr sz="4400">
          <a:solidFill>
            <a:schemeClr val="tx1"/>
          </a:solidFill>
          <a:latin typeface="+mj-lt"/>
          <a:ea typeface="+mj-ea"/>
          <a:cs typeface="+mj-cs"/>
        </a:defRPr>
      </a:lvl1pPr>
    </p:titleStyle>
    <p:bodyStyle>
      <a:lvl1pPr marL="228600" indent="-228600" algn="l" defTabSz="914400" eaLnBrk="1" hangingPunct="1">
        <a:lnSpc>
          <a:spcPct val="90000"/>
        </a:lnSpc>
        <a:spcBef>
          <a:spcPts val="1000"/>
        </a:spcBef>
        <a:buFont typeface="Arial"/>
        <a:buChar char="•"/>
        <a:defRPr sz="2800">
          <a:solidFill>
            <a:schemeClr val="tx1"/>
          </a:solidFill>
          <a:latin typeface="+mn-lt"/>
          <a:ea typeface="+mn-ea"/>
          <a:cs typeface="+mn-cs"/>
        </a:defRPr>
      </a:lvl1pPr>
      <a:lvl2pPr marL="685800" indent="-228600" algn="l" defTabSz="914400" eaLnBrk="1" hangingPunct="1">
        <a:lnSpc>
          <a:spcPct val="90000"/>
        </a:lnSpc>
        <a:spcBef>
          <a:spcPts val="500"/>
        </a:spcBef>
        <a:buFont typeface="Arial"/>
        <a:buChar char="•"/>
        <a:defRPr sz="2400">
          <a:solidFill>
            <a:schemeClr val="tx1"/>
          </a:solidFill>
          <a:latin typeface="+mn-lt"/>
          <a:ea typeface="+mn-ea"/>
          <a:cs typeface="+mn-cs"/>
        </a:defRPr>
      </a:lvl2pPr>
      <a:lvl3pPr marL="1143000" indent="-228600" algn="l" defTabSz="914400" eaLnBrk="1" hangingPunct="1">
        <a:lnSpc>
          <a:spcPct val="90000"/>
        </a:lnSpc>
        <a:spcBef>
          <a:spcPts val="500"/>
        </a:spcBef>
        <a:buFont typeface="Arial"/>
        <a:buChar char="•"/>
        <a:defRPr sz="2000">
          <a:solidFill>
            <a:schemeClr val="tx1"/>
          </a:solidFill>
          <a:latin typeface="+mn-lt"/>
          <a:ea typeface="+mn-ea"/>
          <a:cs typeface="+mn-cs"/>
        </a:defRPr>
      </a:lvl3pPr>
      <a:lvl4pPr marL="1600200" indent="-228600" algn="l" defTabSz="914400" eaLnBrk="1" hangingPunct="1">
        <a:lnSpc>
          <a:spcPct val="90000"/>
        </a:lnSpc>
        <a:spcBef>
          <a:spcPts val="500"/>
        </a:spcBef>
        <a:buFont typeface="Arial"/>
        <a:buChar char="•"/>
        <a:defRPr sz="1800">
          <a:solidFill>
            <a:schemeClr val="tx1"/>
          </a:solidFill>
          <a:latin typeface="+mn-lt"/>
          <a:ea typeface="+mn-ea"/>
          <a:cs typeface="+mn-cs"/>
        </a:defRPr>
      </a:lvl4pPr>
      <a:lvl5pPr marL="2057400" indent="-228600" algn="l" defTabSz="914400" eaLnBrk="1" hangingPunct="1">
        <a:lnSpc>
          <a:spcPct val="90000"/>
        </a:lnSpc>
        <a:spcBef>
          <a:spcPts val="500"/>
        </a:spcBef>
        <a:buFont typeface="Arial"/>
        <a:buChar char="•"/>
        <a:defRPr sz="1800">
          <a:solidFill>
            <a:schemeClr val="tx1"/>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eaLnBrk="1" hangingPunct="1">
        <a:defRPr sz="1800">
          <a:solidFill>
            <a:schemeClr val="tx1"/>
          </a:solidFill>
          <a:latin typeface="+mn-lt"/>
          <a:ea typeface="+mn-ea"/>
          <a:cs typeface="+mn-cs"/>
        </a:defRPr>
      </a:lvl1pPr>
      <a:lvl2pPr marL="457200" algn="l" defTabSz="914400" eaLnBrk="1" hangingPunct="1">
        <a:defRPr sz="1800">
          <a:solidFill>
            <a:schemeClr val="tx1"/>
          </a:solidFill>
          <a:latin typeface="+mn-lt"/>
          <a:ea typeface="+mn-ea"/>
          <a:cs typeface="+mn-cs"/>
        </a:defRPr>
      </a:lvl2pPr>
      <a:lvl3pPr marL="914400" algn="l" defTabSz="914400" eaLnBrk="1" hangingPunct="1">
        <a:defRPr sz="1800">
          <a:solidFill>
            <a:schemeClr val="tx1"/>
          </a:solidFill>
          <a:latin typeface="+mn-lt"/>
          <a:ea typeface="+mn-ea"/>
          <a:cs typeface="+mn-cs"/>
        </a:defRPr>
      </a:lvl3pPr>
      <a:lvl4pPr marL="1371600" algn="l" defTabSz="914400" eaLnBrk="1" hangingPunct="1">
        <a:defRPr sz="1800">
          <a:solidFill>
            <a:schemeClr val="tx1"/>
          </a:solidFill>
          <a:latin typeface="+mn-lt"/>
          <a:ea typeface="+mn-ea"/>
          <a:cs typeface="+mn-cs"/>
        </a:defRPr>
      </a:lvl4pPr>
      <a:lvl5pPr marL="1828800" algn="l" defTabSz="914400" eaLnBrk="1" hangingPunct="1">
        <a:defRPr sz="1800">
          <a:solidFill>
            <a:schemeClr val="tx1"/>
          </a:solidFill>
          <a:latin typeface="+mn-lt"/>
          <a:ea typeface="+mn-ea"/>
          <a:cs typeface="+mn-cs"/>
        </a:defRPr>
      </a:lvl5pPr>
      <a:lvl6pPr marL="2286000" algn="l" defTabSz="914400" eaLnBrk="1" hangingPunct="1">
        <a:defRPr sz="1800">
          <a:solidFill>
            <a:schemeClr val="tx1"/>
          </a:solidFill>
          <a:latin typeface="+mn-lt"/>
          <a:ea typeface="+mn-ea"/>
          <a:cs typeface="+mn-cs"/>
        </a:defRPr>
      </a:lvl6pPr>
      <a:lvl7pPr marL="2743200" algn="l" defTabSz="914400" eaLnBrk="1" hangingPunct="1">
        <a:defRPr sz="1800">
          <a:solidFill>
            <a:schemeClr val="tx1"/>
          </a:solidFill>
          <a:latin typeface="+mn-lt"/>
          <a:ea typeface="+mn-ea"/>
          <a:cs typeface="+mn-cs"/>
        </a:defRPr>
      </a:lvl7pPr>
      <a:lvl8pPr marL="3200400" algn="l" defTabSz="914400" eaLnBrk="1" hangingPunct="1">
        <a:defRPr sz="1800">
          <a:solidFill>
            <a:schemeClr val="tx1"/>
          </a:solidFill>
          <a:latin typeface="+mn-lt"/>
          <a:ea typeface="+mn-ea"/>
          <a:cs typeface="+mn-cs"/>
        </a:defRPr>
      </a:lvl8pPr>
      <a:lvl9pPr marL="3657600" algn="l" defTabSz="914400" eaLnBrk="1" hangingPunct="1">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stretch/>
        </p:blipFill>
        <p:spPr bwMode="auto">
          <a:xfrm>
            <a:off x="1203726" y="1242204"/>
            <a:ext cx="9784548" cy="415328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p:cNvSpPr txBox="1"/>
          <p:nvPr/>
        </p:nvSpPr>
        <p:spPr bwMode="auto">
          <a:xfrm>
            <a:off x="368135" y="127644"/>
            <a:ext cx="6706920" cy="4031873"/>
          </a:xfrm>
          <a:prstGeom prst="rect">
            <a:avLst/>
          </a:prstGeom>
          <a:noFill/>
        </p:spPr>
        <p:txBody>
          <a:bodyPr wrap="square" rtlCol="0">
            <a:spAutoFit/>
          </a:bodyPr>
          <a:lstStyle/>
          <a:p>
            <a:pPr>
              <a:defRPr/>
            </a:pPr>
            <a:r>
              <a:rPr lang="de-DE" sz="3600" dirty="0">
                <a:solidFill>
                  <a:srgbClr val="7030A0"/>
                </a:solidFill>
                <a:latin typeface="Arial"/>
                <a:cs typeface="Arial"/>
              </a:rPr>
              <a:t>Szenario:</a:t>
            </a:r>
            <a:endParaRPr lang="de-DE" sz="2800" dirty="0">
              <a:solidFill>
                <a:srgbClr val="7030A0"/>
              </a:solidFill>
              <a:latin typeface="+mn-ea"/>
              <a:cs typeface="Arial"/>
            </a:endParaRPr>
          </a:p>
          <a:p>
            <a:pPr>
              <a:defRPr/>
            </a:pPr>
            <a:endParaRPr lang="de-DE" sz="2800" dirty="0">
              <a:solidFill>
                <a:srgbClr val="7030A0"/>
              </a:solidFill>
              <a:latin typeface="+mn-ea"/>
              <a:cs typeface="Arial"/>
            </a:endParaRPr>
          </a:p>
          <a:p>
            <a:pPr>
              <a:defRPr/>
            </a:pPr>
            <a:r>
              <a:rPr lang="de-DE" sz="2400" dirty="0">
                <a:latin typeface="+mn-ea"/>
                <a:cs typeface="Arial"/>
              </a:rPr>
              <a:t>In einem Post auf dem Account der Schülerzeitung beschwert sich Sascha darüber, dass die Bundesregierung aus seiner Sicht zu wenig unternimmt, um Jugendliche zu unterstützen. </a:t>
            </a:r>
          </a:p>
          <a:p>
            <a:pPr>
              <a:defRPr/>
            </a:pPr>
            <a:endParaRPr lang="de-DE" sz="2400" dirty="0">
              <a:latin typeface="+mn-ea"/>
              <a:cs typeface="Arial"/>
            </a:endParaRPr>
          </a:p>
          <a:p>
            <a:pPr>
              <a:defRPr/>
            </a:pPr>
            <a:r>
              <a:rPr lang="de-DE" sz="2400" dirty="0">
                <a:latin typeface="+mn-ea"/>
                <a:cs typeface="Arial"/>
              </a:rPr>
              <a:t>Am nächsten Tag erhält er einen Anruf von der Polizei mit der Bitte, den Post sofort zu löschen. </a:t>
            </a:r>
            <a:endParaRPr lang="de-DE" sz="2000" dirty="0">
              <a:latin typeface="Arial"/>
              <a:cs typeface="Arial"/>
            </a:endParaRPr>
          </a:p>
        </p:txBody>
      </p:sp>
      <p:sp>
        <p:nvSpPr>
          <p:cNvPr id="3" name="Wolkenförmige Legende 2">
            <a:extLst>
              <a:ext uri="{FF2B5EF4-FFF2-40B4-BE49-F238E27FC236}">
                <a16:creationId xmlns:a16="http://schemas.microsoft.com/office/drawing/2014/main" id="{009917C9-3001-29C7-3DEE-D7894D038786}"/>
              </a:ext>
            </a:extLst>
          </p:cNvPr>
          <p:cNvSpPr/>
          <p:nvPr/>
        </p:nvSpPr>
        <p:spPr>
          <a:xfrm>
            <a:off x="2973958" y="4320769"/>
            <a:ext cx="3703781" cy="1784468"/>
          </a:xfrm>
          <a:prstGeom prst="cloudCallout">
            <a:avLst>
              <a:gd name="adj1" fmla="val -53311"/>
              <a:gd name="adj2" fmla="val -56103"/>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mn-ea"/>
              </a:rPr>
              <a:t>Könnte das so passieren?</a:t>
            </a:r>
          </a:p>
        </p:txBody>
      </p:sp>
      <p:pic>
        <p:nvPicPr>
          <p:cNvPr id="4" name="Picture 2" descr="Person mit Leerzeichen grau iPhone X">
            <a:extLst>
              <a:ext uri="{FF2B5EF4-FFF2-40B4-BE49-F238E27FC236}">
                <a16:creationId xmlns:a16="http://schemas.microsoft.com/office/drawing/2014/main" id="{C2613C8D-D8CB-CD29-DB03-CE075C16F4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6200" y="259307"/>
            <a:ext cx="4017665" cy="60264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A5491-72C4-FEF4-B891-25059BA91EBE}"/>
              </a:ext>
            </a:extLst>
          </p:cNvPr>
          <p:cNvSpPr>
            <a:spLocks noGrp="1"/>
          </p:cNvSpPr>
          <p:nvPr>
            <p:ph type="title"/>
          </p:nvPr>
        </p:nvSpPr>
        <p:spPr>
          <a:xfrm>
            <a:off x="330200" y="233573"/>
            <a:ext cx="10515600" cy="789420"/>
          </a:xfrm>
        </p:spPr>
        <p:txBody>
          <a:bodyPr/>
          <a:lstStyle/>
          <a:p>
            <a:r>
              <a:rPr lang="de-DE" sz="3200" dirty="0">
                <a:solidFill>
                  <a:srgbClr val="7030A0"/>
                </a:solidFill>
              </a:rPr>
              <a:t>Sieh dir das Video von ZDF-Journalistin Sarah Tacke an.  </a:t>
            </a:r>
          </a:p>
        </p:txBody>
      </p:sp>
      <p:pic>
        <p:nvPicPr>
          <p:cNvPr id="4" name="2025_04_22_16_51_18_583">
            <a:hlinkClick r:id="" action="ppaction://media"/>
            <a:extLst>
              <a:ext uri="{FF2B5EF4-FFF2-40B4-BE49-F238E27FC236}">
                <a16:creationId xmlns:a16="http://schemas.microsoft.com/office/drawing/2014/main" id="{704FC8EE-AC1A-C6DF-CF43-5C7538F5FD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46200" y="949100"/>
            <a:ext cx="9462238" cy="5322389"/>
          </a:xfrm>
        </p:spPr>
      </p:pic>
    </p:spTree>
    <p:extLst>
      <p:ext uri="{BB962C8B-B14F-4D97-AF65-F5344CB8AC3E}">
        <p14:creationId xmlns:p14="http://schemas.microsoft.com/office/powerpoint/2010/main" val="18122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D10DD-D91A-2A08-3C3D-8724830F1838}"/>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94886D1D-28C2-28F6-21F2-C0FC379181ED}"/>
              </a:ext>
            </a:extLst>
          </p:cNvPr>
          <p:cNvSpPr/>
          <p:nvPr/>
        </p:nvSpPr>
        <p:spPr>
          <a:xfrm>
            <a:off x="922789" y="427839"/>
            <a:ext cx="10301681" cy="1040234"/>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cs typeface="Arial" panose="020B0604020202020204" pitchFamily="34" charset="0"/>
              </a:rPr>
              <a:t>Art. 5 GG</a:t>
            </a:r>
          </a:p>
        </p:txBody>
      </p:sp>
      <p:sp>
        <p:nvSpPr>
          <p:cNvPr id="5" name="Textfeld 4">
            <a:extLst>
              <a:ext uri="{FF2B5EF4-FFF2-40B4-BE49-F238E27FC236}">
                <a16:creationId xmlns:a16="http://schemas.microsoft.com/office/drawing/2014/main" id="{9182C108-85C9-8C06-6033-C8320DBEED29}"/>
              </a:ext>
            </a:extLst>
          </p:cNvPr>
          <p:cNvSpPr txBox="1"/>
          <p:nvPr/>
        </p:nvSpPr>
        <p:spPr>
          <a:xfrm>
            <a:off x="1016000" y="1810327"/>
            <a:ext cx="10208470" cy="1938992"/>
          </a:xfrm>
          <a:prstGeom prst="rect">
            <a:avLst/>
          </a:prstGeom>
          <a:noFill/>
        </p:spPr>
        <p:txBody>
          <a:bodyPr wrap="square" rtlCol="0">
            <a:spAutoFit/>
          </a:bodyPr>
          <a:lstStyle/>
          <a:p>
            <a:pPr algn="just">
              <a:spcAft>
                <a:spcPts val="750"/>
              </a:spcAft>
            </a:pPr>
            <a:r>
              <a:rPr lang="de-DE" sz="2400" b="0" i="0" u="none" strike="noStrike" dirty="0">
                <a:solidFill>
                  <a:srgbClr val="000000"/>
                </a:solidFill>
                <a:effectLst/>
                <a:latin typeface="Arial" panose="020B0604020202020204" pitchFamily="34" charset="0"/>
              </a:rPr>
              <a:t>(1) Jeder hat das Recht, seine Meinung in Wort, Schrift und Bild frei zu äußern und zu verbreiten und sich aus allgemein zugänglichen Quellen ungehindert zu unterrichten. Die Pressefreiheit und die Freiheit der Berichterstattung durch Rundfunk und Film werden gewährleistet. Eine Zensur findet nicht statt.</a:t>
            </a:r>
            <a:endParaRPr lang="de-DE" sz="2400" dirty="0">
              <a:latin typeface="+mn-ea"/>
              <a:cs typeface="Arial" panose="020B0604020202020204" pitchFamily="34" charset="0"/>
            </a:endParaRPr>
          </a:p>
        </p:txBody>
      </p:sp>
    </p:spTree>
    <p:extLst>
      <p:ext uri="{BB962C8B-B14F-4D97-AF65-F5344CB8AC3E}">
        <p14:creationId xmlns:p14="http://schemas.microsoft.com/office/powerpoint/2010/main" val="4084817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0E3EEE-42F7-EDB6-10FA-E78DE972D977}"/>
              </a:ext>
            </a:extLst>
          </p:cNvPr>
          <p:cNvSpPr>
            <a:spLocks noGrp="1"/>
          </p:cNvSpPr>
          <p:nvPr>
            <p:ph type="title"/>
          </p:nvPr>
        </p:nvSpPr>
        <p:spPr>
          <a:xfrm>
            <a:off x="838200" y="402071"/>
            <a:ext cx="10515600" cy="1325563"/>
          </a:xfrm>
        </p:spPr>
        <p:txBody>
          <a:bodyPr/>
          <a:lstStyle/>
          <a:p>
            <a:r>
              <a:rPr lang="de-DE" sz="3600" b="1" dirty="0">
                <a:solidFill>
                  <a:srgbClr val="7030A0"/>
                </a:solidFill>
              </a:rPr>
              <a:t>Partnergespräch:</a:t>
            </a:r>
          </a:p>
        </p:txBody>
      </p:sp>
      <p:sp>
        <p:nvSpPr>
          <p:cNvPr id="3" name="Inhaltsplatzhalter 2">
            <a:extLst>
              <a:ext uri="{FF2B5EF4-FFF2-40B4-BE49-F238E27FC236}">
                <a16:creationId xmlns:a16="http://schemas.microsoft.com/office/drawing/2014/main" id="{7A34CC1F-AE1B-E14A-1789-F7DAB1EF3939}"/>
              </a:ext>
            </a:extLst>
          </p:cNvPr>
          <p:cNvSpPr>
            <a:spLocks noGrp="1"/>
          </p:cNvSpPr>
          <p:nvPr>
            <p:ph idx="1"/>
          </p:nvPr>
        </p:nvSpPr>
        <p:spPr>
          <a:xfrm>
            <a:off x="838200" y="1019104"/>
            <a:ext cx="10515600" cy="4351338"/>
          </a:xfrm>
        </p:spPr>
        <p:txBody>
          <a:bodyPr/>
          <a:lstStyle/>
          <a:p>
            <a:pPr marL="0" indent="0">
              <a:buNone/>
            </a:pPr>
            <a:r>
              <a:rPr lang="de-DE" sz="2400" dirty="0"/>
              <a:t>Sarah Tacke beschreibt in ihrem Video das folgende Beispiel:</a:t>
            </a:r>
          </a:p>
          <a:p>
            <a:pPr marL="0" indent="0">
              <a:buNone/>
            </a:pPr>
            <a:endParaRPr lang="de-DE" sz="2400" dirty="0"/>
          </a:p>
          <a:p>
            <a:pPr marL="0" indent="0" algn="just">
              <a:buNone/>
            </a:pPr>
            <a:r>
              <a:rPr lang="de-DE" sz="2400" b="1" dirty="0"/>
              <a:t>„Es ist Krieg. Junge Frauen und Männer werden an die Front geschickt. Aber niemand im Land spricht darüber, weil die Regierung es so will.“</a:t>
            </a:r>
          </a:p>
          <a:p>
            <a:pPr marL="0" indent="0" algn="just">
              <a:buNone/>
            </a:pPr>
            <a:endParaRPr lang="de-DE" sz="2400" b="1" dirty="0"/>
          </a:p>
          <a:p>
            <a:pPr marL="457200" indent="-457200" algn="just">
              <a:buFont typeface="+mj-lt"/>
              <a:buAutoNum type="arabicPeriod"/>
            </a:pPr>
            <a:r>
              <a:rPr lang="de-DE" sz="2400" dirty="0"/>
              <a:t>Wiederholt im Gespräch, warum das in Deutschland so nicht möglich ist.</a:t>
            </a:r>
          </a:p>
          <a:p>
            <a:pPr marL="457200" indent="-457200" algn="just">
              <a:buFont typeface="+mj-lt"/>
              <a:buAutoNum type="arabicPeriod"/>
            </a:pPr>
            <a:r>
              <a:rPr lang="de-DE" sz="2400" dirty="0"/>
              <a:t>Aus welchen Gründen könnte eine Regierung so vorgehen wie beschrieben?</a:t>
            </a:r>
          </a:p>
          <a:p>
            <a:pPr marL="457200" indent="-457200" algn="just">
              <a:buFont typeface="+mj-lt"/>
              <a:buAutoNum type="arabicPeriod"/>
            </a:pPr>
            <a:r>
              <a:rPr lang="de-DE" sz="2400" dirty="0"/>
              <a:t>Findet weitere Beispiele für Dinge, die Journalisten und Privatpersonen sagen dürfen, ohne dass die Regierung etwas dagegen unternehmen kann.  </a:t>
            </a:r>
          </a:p>
        </p:txBody>
      </p:sp>
    </p:spTree>
    <p:extLst>
      <p:ext uri="{BB962C8B-B14F-4D97-AF65-F5344CB8AC3E}">
        <p14:creationId xmlns:p14="http://schemas.microsoft.com/office/powerpoint/2010/main" val="3188875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007C667-9E7B-762B-F2FC-001DEE01B15C}"/>
              </a:ext>
            </a:extLst>
          </p:cNvPr>
          <p:cNvSpPr txBox="1"/>
          <p:nvPr/>
        </p:nvSpPr>
        <p:spPr>
          <a:xfrm>
            <a:off x="498764" y="323273"/>
            <a:ext cx="4949536" cy="2739211"/>
          </a:xfrm>
          <a:prstGeom prst="rect">
            <a:avLst/>
          </a:prstGeom>
          <a:noFill/>
        </p:spPr>
        <p:txBody>
          <a:bodyPr wrap="square" rtlCol="0">
            <a:spAutoFit/>
          </a:bodyPr>
          <a:lstStyle/>
          <a:p>
            <a:pPr>
              <a:spcAft>
                <a:spcPts val="1200"/>
              </a:spcAft>
            </a:pPr>
            <a:r>
              <a:rPr lang="de-DE" sz="3200" b="1" dirty="0">
                <a:solidFill>
                  <a:srgbClr val="7030A0"/>
                </a:solidFill>
                <a:latin typeface="+mn-ea"/>
              </a:rPr>
              <a:t>Diskussion:</a:t>
            </a:r>
          </a:p>
          <a:p>
            <a:pPr marL="514350" indent="-514350">
              <a:spcAft>
                <a:spcPts val="1200"/>
              </a:spcAft>
              <a:buFont typeface="+mj-lt"/>
              <a:buAutoNum type="arabicPeriod"/>
            </a:pPr>
            <a:r>
              <a:rPr lang="de-DE" sz="2400" dirty="0">
                <a:latin typeface="+mn-ea"/>
              </a:rPr>
              <a:t>Beschreibt die Karikatur deren Aussage. </a:t>
            </a:r>
          </a:p>
          <a:p>
            <a:pPr marL="514350" indent="-514350">
              <a:spcAft>
                <a:spcPts val="1200"/>
              </a:spcAft>
              <a:buFont typeface="+mj-lt"/>
              <a:buAutoNum type="arabicPeriod"/>
            </a:pPr>
            <a:r>
              <a:rPr lang="de-DE" sz="2400" dirty="0">
                <a:latin typeface="+mn-ea"/>
              </a:rPr>
              <a:t>Diskutiert, ob ihr der Aussage der Karikatur zustimmt oder nicht.  </a:t>
            </a:r>
          </a:p>
        </p:txBody>
      </p:sp>
      <p:grpSp>
        <p:nvGrpSpPr>
          <p:cNvPr id="7" name="Gruppieren 6">
            <a:extLst>
              <a:ext uri="{FF2B5EF4-FFF2-40B4-BE49-F238E27FC236}">
                <a16:creationId xmlns:a16="http://schemas.microsoft.com/office/drawing/2014/main" id="{AD74F78B-51D5-E932-F0EE-598BD603CAB9}"/>
              </a:ext>
            </a:extLst>
          </p:cNvPr>
          <p:cNvGrpSpPr/>
          <p:nvPr/>
        </p:nvGrpSpPr>
        <p:grpSpPr>
          <a:xfrm>
            <a:off x="5707781" y="134753"/>
            <a:ext cx="6416842" cy="6303721"/>
            <a:chOff x="320964" y="0"/>
            <a:chExt cx="6858000" cy="6858000"/>
          </a:xfrm>
        </p:grpSpPr>
        <p:pic>
          <p:nvPicPr>
            <p:cNvPr id="2052" name="Picture 4" descr="Generiertes Bild">
              <a:extLst>
                <a:ext uri="{FF2B5EF4-FFF2-40B4-BE49-F238E27FC236}">
                  <a16:creationId xmlns:a16="http://schemas.microsoft.com/office/drawing/2014/main" id="{5C75AC0A-F811-D736-A5CC-E01FC05CC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64"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14277FE6-EEBF-ECAC-9296-32D665E1E9AA}"/>
                </a:ext>
              </a:extLst>
            </p:cNvPr>
            <p:cNvSpPr txBox="1"/>
            <p:nvPr/>
          </p:nvSpPr>
          <p:spPr>
            <a:xfrm rot="21054312">
              <a:off x="1937070" y="1094527"/>
              <a:ext cx="2354204" cy="435291"/>
            </a:xfrm>
            <a:prstGeom prst="rect">
              <a:avLst/>
            </a:prstGeom>
            <a:solidFill>
              <a:schemeClr val="bg1"/>
            </a:solidFill>
          </p:spPr>
          <p:txBody>
            <a:bodyPr wrap="square" rtlCol="0">
              <a:spAutoFit/>
            </a:bodyPr>
            <a:lstStyle/>
            <a:p>
              <a:pPr algn="ctr"/>
              <a:r>
                <a:rPr lang="de-DE" sz="2000" b="1" dirty="0">
                  <a:latin typeface="+mn-ea"/>
                </a:rPr>
                <a:t>DEMOKRATIE</a:t>
              </a:r>
            </a:p>
          </p:txBody>
        </p:sp>
        <p:sp>
          <p:nvSpPr>
            <p:cNvPr id="6" name="Textfeld 5">
              <a:extLst>
                <a:ext uri="{FF2B5EF4-FFF2-40B4-BE49-F238E27FC236}">
                  <a16:creationId xmlns:a16="http://schemas.microsoft.com/office/drawing/2014/main" id="{CD948C63-D1B1-7770-B0C5-ED8E9BAE4847}"/>
                </a:ext>
              </a:extLst>
            </p:cNvPr>
            <p:cNvSpPr txBox="1"/>
            <p:nvPr/>
          </p:nvSpPr>
          <p:spPr>
            <a:xfrm rot="17994343">
              <a:off x="4348683" y="2343375"/>
              <a:ext cx="2603459" cy="394724"/>
            </a:xfrm>
            <a:prstGeom prst="rect">
              <a:avLst/>
            </a:prstGeom>
            <a:solidFill>
              <a:schemeClr val="bg1"/>
            </a:solidFill>
          </p:spPr>
          <p:txBody>
            <a:bodyPr wrap="square" rtlCol="0">
              <a:spAutoFit/>
            </a:bodyPr>
            <a:lstStyle/>
            <a:p>
              <a:pPr algn="ctr"/>
              <a:r>
                <a:rPr lang="de-DE" b="1" dirty="0">
                  <a:latin typeface="+mn-ea"/>
                </a:rPr>
                <a:t>PRESSEFREIHEIT</a:t>
              </a:r>
            </a:p>
          </p:txBody>
        </p:sp>
      </p:grpSp>
    </p:spTree>
    <p:extLst>
      <p:ext uri="{BB962C8B-B14F-4D97-AF65-F5344CB8AC3E}">
        <p14:creationId xmlns:p14="http://schemas.microsoft.com/office/powerpoint/2010/main" val="3225687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618326"/>
            <a:ext cx="10515600" cy="1325563"/>
          </a:xfrm>
        </p:spPr>
        <p:txBody>
          <a:bodyPr/>
          <a:lstStyle/>
          <a:p>
            <a:pPr>
              <a:defRPr/>
            </a:pPr>
            <a:r>
              <a:rPr lang="de-DE" sz="2400" dirty="0">
                <a:latin typeface="Arial"/>
                <a:cs typeface="Arial"/>
              </a:rPr>
              <a:t>Bildquellen</a:t>
            </a:r>
            <a:endParaRPr dirty="0"/>
          </a:p>
        </p:txBody>
      </p:sp>
      <p:sp>
        <p:nvSpPr>
          <p:cNvPr id="4" name="Textfeld 3"/>
          <p:cNvSpPr txBox="1"/>
          <p:nvPr/>
        </p:nvSpPr>
        <p:spPr bwMode="auto">
          <a:xfrm>
            <a:off x="838200" y="1046097"/>
            <a:ext cx="10219441" cy="523220"/>
          </a:xfrm>
          <a:prstGeom prst="rect">
            <a:avLst/>
          </a:prstGeom>
          <a:noFill/>
        </p:spPr>
        <p:txBody>
          <a:bodyPr wrap="square" rtlCol="0">
            <a:spAutoFit/>
          </a:bodyPr>
          <a:lstStyle/>
          <a:p>
            <a:pPr>
              <a:defRPr/>
            </a:pPr>
            <a:r>
              <a:rPr lang="de-DE" sz="1400" dirty="0">
                <a:latin typeface="Arial"/>
                <a:cs typeface="Arial"/>
              </a:rPr>
              <a:t>Folie 2 	Marten Bjork, veröffentlicht am 08.05.2018 via </a:t>
            </a:r>
            <a:r>
              <a:rPr lang="de-DE" sz="1400" dirty="0" err="1">
                <a:latin typeface="Arial"/>
                <a:cs typeface="Arial"/>
              </a:rPr>
              <a:t>Unsplash</a:t>
            </a:r>
            <a:r>
              <a:rPr lang="de-DE" sz="1400" dirty="0">
                <a:latin typeface="Arial"/>
                <a:cs typeface="Arial"/>
              </a:rPr>
              <a:t>, Link: https://unsplash.com/de/fotos/person-mit-leerzeichen-grau-iphone-x-FVtG38Cjc_k  (zuletzt aufgebrufen am 20.05.2025)</a:t>
            </a:r>
            <a:endParaRPr dirty="0"/>
          </a:p>
        </p:txBody>
      </p:sp>
      <p:sp>
        <p:nvSpPr>
          <p:cNvPr id="3" name="Textfeld 2">
            <a:extLst>
              <a:ext uri="{FF2B5EF4-FFF2-40B4-BE49-F238E27FC236}">
                <a16:creationId xmlns:a16="http://schemas.microsoft.com/office/drawing/2014/main" id="{38B22B14-4629-3333-A844-19364172CB3F}"/>
              </a:ext>
            </a:extLst>
          </p:cNvPr>
          <p:cNvSpPr txBox="1"/>
          <p:nvPr/>
        </p:nvSpPr>
        <p:spPr bwMode="auto">
          <a:xfrm>
            <a:off x="838200" y="1790000"/>
            <a:ext cx="10219441" cy="307777"/>
          </a:xfrm>
          <a:prstGeom prst="rect">
            <a:avLst/>
          </a:prstGeom>
          <a:noFill/>
        </p:spPr>
        <p:txBody>
          <a:bodyPr wrap="square" rtlCol="0">
            <a:spAutoFit/>
          </a:bodyPr>
          <a:lstStyle/>
          <a:p>
            <a:pPr>
              <a:defRPr/>
            </a:pPr>
            <a:r>
              <a:rPr lang="de-DE" sz="1400" dirty="0">
                <a:latin typeface="Arial"/>
                <a:cs typeface="Arial"/>
              </a:rPr>
              <a:t>Folie 6 	KI-generiert mithilfe von ChatGPT von OpenAI am 22.04.2025</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3"/>
          <a:stretch/>
        </p:blipFill>
        <p:spPr bwMode="auto">
          <a:xfrm>
            <a:off x="3392424" y="2371113"/>
            <a:ext cx="4593336" cy="1322324"/>
          </a:xfrm>
          <a:prstGeom prst="rect">
            <a:avLst/>
          </a:prstGeom>
        </p:spPr>
      </p:pic>
      <p:sp>
        <p:nvSpPr>
          <p:cNvPr id="6" name="Textfeld 5"/>
          <p:cNvSpPr txBox="1"/>
          <p:nvPr/>
        </p:nvSpPr>
        <p:spPr bwMode="auto">
          <a:xfrm>
            <a:off x="1280160" y="3949469"/>
            <a:ext cx="9500616" cy="369332"/>
          </a:xfrm>
          <a:prstGeom prst="rect">
            <a:avLst/>
          </a:prstGeom>
          <a:noFill/>
        </p:spPr>
        <p:txBody>
          <a:bodyPr wrap="square" rtlCol="0">
            <a:spAutoFit/>
          </a:bodyPr>
          <a:lstStyle/>
          <a:p>
            <a:pPr algn="ctr">
              <a:defRPr/>
            </a:pPr>
            <a:r>
              <a:rPr lang="de-DE">
                <a:latin typeface="Arial"/>
                <a:cs typeface="Arial"/>
              </a:rPr>
              <a:t>Dieses Material wurde im Arbeitskreis Politische Bildung erstellt. </a:t>
            </a:r>
            <a:endParaRPr/>
          </a:p>
        </p:txBody>
      </p:sp>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lage Verfassungsviertelstunde" id="{37B4F3ED-0620-4645-BA3D-91E9C9648E05}" vid="{A4FF2EB2-9274-2A4B-B879-8F5FEF3D37E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plate>
  <TotalTime>0</TotalTime>
  <Words>545</Words>
  <Application>Microsoft Office PowerPoint</Application>
  <DocSecurity>0</DocSecurity>
  <PresentationFormat>Breitbild</PresentationFormat>
  <Paragraphs>35</Paragraphs>
  <Slides>8</Slides>
  <Notes>8</Notes>
  <HiddenSlides>0</HiddenSlides>
  <MMClips>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8</vt:i4>
      </vt:variant>
    </vt:vector>
  </HeadingPairs>
  <TitlesOfParts>
    <vt:vector size="11" baseType="lpstr">
      <vt:lpstr>Arial</vt:lpstr>
      <vt:lpstr>Calibri</vt:lpstr>
      <vt:lpstr>Office</vt:lpstr>
      <vt:lpstr>PowerPoint-Präsentation</vt:lpstr>
      <vt:lpstr>PowerPoint-Präsentation</vt:lpstr>
      <vt:lpstr>Sieh dir das Video von ZDF-Journalistin Sarah Tacke an.  </vt:lpstr>
      <vt:lpstr>PowerPoint-Präsentation</vt:lpstr>
      <vt:lpstr>Partnergespräch:</vt:lpstr>
      <vt:lpstr>PowerPoint-Präsentation</vt:lpstr>
      <vt:lpstr>Bildquellen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ISB München</dc:creator>
  <cp:keywords/>
  <dc:description/>
  <cp:lastModifiedBy>Weber, Alexandra</cp:lastModifiedBy>
  <cp:revision>4</cp:revision>
  <dcterms:created xsi:type="dcterms:W3CDTF">2025-04-22T07:55:02Z</dcterms:created>
  <dcterms:modified xsi:type="dcterms:W3CDTF">2025-06-04T08:19:24Z</dcterms:modified>
  <cp:category/>
  <dc:identifier/>
  <cp:contentStatus/>
  <dc:language/>
  <cp:version/>
</cp:coreProperties>
</file>