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2"/>
  </p:notesMasterIdLst>
  <p:sldIdLst>
    <p:sldId id="256" r:id="rId2"/>
    <p:sldId id="308" r:id="rId3"/>
    <p:sldId id="257" r:id="rId4"/>
    <p:sldId id="295" r:id="rId5"/>
    <p:sldId id="277" r:id="rId6"/>
    <p:sldId id="298" r:id="rId7"/>
    <p:sldId id="299" r:id="rId8"/>
    <p:sldId id="300" r:id="rId9"/>
    <p:sldId id="301" r:id="rId10"/>
    <p:sldId id="302" r:id="rId11"/>
    <p:sldId id="303" r:id="rId12"/>
    <p:sldId id="304" r:id="rId13"/>
    <p:sldId id="305" r:id="rId14"/>
    <p:sldId id="306" r:id="rId15"/>
    <p:sldId id="297" r:id="rId16"/>
    <p:sldId id="307" r:id="rId17"/>
    <p:sldId id="296" r:id="rId18"/>
    <p:sldId id="269" r:id="rId19"/>
    <p:sldId id="273" r:id="rId20"/>
    <p:sldId id="274" r:id="rId2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1873"/>
    <a:srgbClr val="6524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95" autoAdjust="0"/>
    <p:restoredTop sz="94660"/>
  </p:normalViewPr>
  <p:slideViewPr>
    <p:cSldViewPr snapToGrid="0">
      <p:cViewPr varScale="1">
        <p:scale>
          <a:sx n="105" d="100"/>
          <a:sy n="105" d="100"/>
        </p:scale>
        <p:origin x="78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4A5C07-616A-45CD-A8DE-8826981B1676}" type="doc">
      <dgm:prSet loTypeId="urn:microsoft.com/office/officeart/2005/8/layout/cycle6" loCatId="cycle" qsTypeId="urn:microsoft.com/office/officeart/2005/8/quickstyle/simple4" qsCatId="simple" csTypeId="urn:microsoft.com/office/officeart/2005/8/colors/accent1_2" csCatId="accent1" phldr="1"/>
      <dgm:spPr/>
      <dgm:t>
        <a:bodyPr/>
        <a:lstStyle/>
        <a:p>
          <a:endParaRPr lang="en-US"/>
        </a:p>
      </dgm:t>
    </dgm:pt>
    <dgm:pt modelId="{CFC84F86-B5CE-4DD1-A236-7D4F10173010}">
      <dgm:prSet/>
      <dgm:spPr>
        <a:solidFill>
          <a:srgbClr val="E61873"/>
        </a:solidFill>
        <a:ln>
          <a:solidFill>
            <a:srgbClr val="652483"/>
          </a:solidFill>
        </a:ln>
      </dgm:spPr>
      <dgm:t>
        <a:bodyPr/>
        <a:lstStyle/>
        <a:p>
          <a:r>
            <a:rPr lang="de-DE" dirty="0">
              <a:latin typeface="Arial" panose="020B0604020202020204" pitchFamily="34" charset="0"/>
              <a:cs typeface="Arial" panose="020B0604020202020204" pitchFamily="34" charset="0"/>
            </a:rPr>
            <a:t>Weichen eure Erklärungen voneinander ab? </a:t>
          </a:r>
          <a:endParaRPr lang="en-US" dirty="0">
            <a:latin typeface="Arial" panose="020B0604020202020204" pitchFamily="34" charset="0"/>
            <a:cs typeface="Arial" panose="020B0604020202020204" pitchFamily="34" charset="0"/>
          </a:endParaRPr>
        </a:p>
      </dgm:t>
    </dgm:pt>
    <dgm:pt modelId="{865C634D-86D8-446F-BDCC-980942130A3D}" type="parTrans" cxnId="{05DD2F75-996F-4DCF-BDB2-C1B2F1336623}">
      <dgm:prSet/>
      <dgm:spPr/>
      <dgm:t>
        <a:bodyPr/>
        <a:lstStyle/>
        <a:p>
          <a:endParaRPr lang="en-US"/>
        </a:p>
      </dgm:t>
    </dgm:pt>
    <dgm:pt modelId="{4133640A-7C00-439E-A6E7-3B5391FDE94D}" type="sibTrans" cxnId="{05DD2F75-996F-4DCF-BDB2-C1B2F1336623}">
      <dgm:prSet/>
      <dgm:spPr>
        <a:ln>
          <a:solidFill>
            <a:srgbClr val="7030A0"/>
          </a:solidFill>
        </a:ln>
      </dgm:spPr>
      <dgm:t>
        <a:bodyPr/>
        <a:lstStyle/>
        <a:p>
          <a:endParaRPr lang="en-US"/>
        </a:p>
      </dgm:t>
    </dgm:pt>
    <dgm:pt modelId="{98B04693-D9C3-4C99-B45D-7653B7AF190F}">
      <dgm:prSet/>
      <dgm:spPr>
        <a:solidFill>
          <a:srgbClr val="652483"/>
        </a:solidFill>
      </dgm:spPr>
      <dgm:t>
        <a:bodyPr/>
        <a:lstStyle/>
        <a:p>
          <a:r>
            <a:rPr lang="de-DE" dirty="0">
              <a:latin typeface="Arial" panose="020B0604020202020204" pitchFamily="34" charset="0"/>
              <a:cs typeface="Arial" panose="020B0604020202020204" pitchFamily="34" charset="0"/>
            </a:rPr>
            <a:t>Wenn ja, diskutiert, warum!</a:t>
          </a:r>
          <a:endParaRPr lang="en-US" dirty="0">
            <a:latin typeface="Arial" panose="020B0604020202020204" pitchFamily="34" charset="0"/>
            <a:cs typeface="Arial" panose="020B0604020202020204" pitchFamily="34" charset="0"/>
          </a:endParaRPr>
        </a:p>
      </dgm:t>
    </dgm:pt>
    <dgm:pt modelId="{67F2DCE8-B68F-4CED-8A3B-E7C68DDA0245}" type="parTrans" cxnId="{96D96065-37D2-48E6-A8A2-404A71C46B6B}">
      <dgm:prSet/>
      <dgm:spPr/>
      <dgm:t>
        <a:bodyPr/>
        <a:lstStyle/>
        <a:p>
          <a:endParaRPr lang="en-US"/>
        </a:p>
      </dgm:t>
    </dgm:pt>
    <dgm:pt modelId="{19D4D693-6604-439C-A8BF-C0F9A63DCECB}" type="sibTrans" cxnId="{96D96065-37D2-48E6-A8A2-404A71C46B6B}">
      <dgm:prSet/>
      <dgm:spPr/>
      <dgm:t>
        <a:bodyPr/>
        <a:lstStyle/>
        <a:p>
          <a:endParaRPr lang="en-US"/>
        </a:p>
      </dgm:t>
    </dgm:pt>
    <dgm:pt modelId="{5B0D3BCC-7C15-4B2E-9D1D-5A3460E26AD3}" type="pres">
      <dgm:prSet presAssocID="{724A5C07-616A-45CD-A8DE-8826981B1676}" presName="cycle" presStyleCnt="0">
        <dgm:presLayoutVars>
          <dgm:dir/>
          <dgm:resizeHandles val="exact"/>
        </dgm:presLayoutVars>
      </dgm:prSet>
      <dgm:spPr/>
    </dgm:pt>
    <dgm:pt modelId="{F8BBBD59-6D39-45CB-A274-D35853A8C1CC}" type="pres">
      <dgm:prSet presAssocID="{CFC84F86-B5CE-4DD1-A236-7D4F10173010}" presName="node" presStyleLbl="node1" presStyleIdx="0" presStyleCnt="2">
        <dgm:presLayoutVars>
          <dgm:bulletEnabled val="1"/>
        </dgm:presLayoutVars>
      </dgm:prSet>
      <dgm:spPr/>
    </dgm:pt>
    <dgm:pt modelId="{138DC256-6433-4985-87BC-FD569BCE9E8D}" type="pres">
      <dgm:prSet presAssocID="{CFC84F86-B5CE-4DD1-A236-7D4F10173010}" presName="spNode" presStyleCnt="0"/>
      <dgm:spPr/>
    </dgm:pt>
    <dgm:pt modelId="{EFCD804C-1591-4D6E-A175-07D876D23C84}" type="pres">
      <dgm:prSet presAssocID="{4133640A-7C00-439E-A6E7-3B5391FDE94D}" presName="sibTrans" presStyleLbl="sibTrans1D1" presStyleIdx="0" presStyleCnt="2"/>
      <dgm:spPr/>
    </dgm:pt>
    <dgm:pt modelId="{FC008B1F-33DA-4552-A108-C593C4503B67}" type="pres">
      <dgm:prSet presAssocID="{98B04693-D9C3-4C99-B45D-7653B7AF190F}" presName="node" presStyleLbl="node1" presStyleIdx="1" presStyleCnt="2">
        <dgm:presLayoutVars>
          <dgm:bulletEnabled val="1"/>
        </dgm:presLayoutVars>
      </dgm:prSet>
      <dgm:spPr/>
    </dgm:pt>
    <dgm:pt modelId="{4D6DF407-5C90-4957-B297-4BBA0AB21DF5}" type="pres">
      <dgm:prSet presAssocID="{98B04693-D9C3-4C99-B45D-7653B7AF190F}" presName="spNode" presStyleCnt="0"/>
      <dgm:spPr/>
    </dgm:pt>
    <dgm:pt modelId="{CC589962-2CCF-4861-9DC5-866FE673BE9E}" type="pres">
      <dgm:prSet presAssocID="{19D4D693-6604-439C-A8BF-C0F9A63DCECB}" presName="sibTrans" presStyleLbl="sibTrans1D1" presStyleIdx="1" presStyleCnt="2"/>
      <dgm:spPr/>
    </dgm:pt>
  </dgm:ptLst>
  <dgm:cxnLst>
    <dgm:cxn modelId="{4077700A-0ED3-46D2-965C-8D561ECF4D59}" type="presOf" srcId="{724A5C07-616A-45CD-A8DE-8826981B1676}" destId="{5B0D3BCC-7C15-4B2E-9D1D-5A3460E26AD3}" srcOrd="0" destOrd="0" presId="urn:microsoft.com/office/officeart/2005/8/layout/cycle6"/>
    <dgm:cxn modelId="{5C45DC1E-037D-43B5-9158-05546BCC5EA7}" type="presOf" srcId="{19D4D693-6604-439C-A8BF-C0F9A63DCECB}" destId="{CC589962-2CCF-4861-9DC5-866FE673BE9E}" srcOrd="0" destOrd="0" presId="urn:microsoft.com/office/officeart/2005/8/layout/cycle6"/>
    <dgm:cxn modelId="{96D96065-37D2-48E6-A8A2-404A71C46B6B}" srcId="{724A5C07-616A-45CD-A8DE-8826981B1676}" destId="{98B04693-D9C3-4C99-B45D-7653B7AF190F}" srcOrd="1" destOrd="0" parTransId="{67F2DCE8-B68F-4CED-8A3B-E7C68DDA0245}" sibTransId="{19D4D693-6604-439C-A8BF-C0F9A63DCECB}"/>
    <dgm:cxn modelId="{05DD2F75-996F-4DCF-BDB2-C1B2F1336623}" srcId="{724A5C07-616A-45CD-A8DE-8826981B1676}" destId="{CFC84F86-B5CE-4DD1-A236-7D4F10173010}" srcOrd="0" destOrd="0" parTransId="{865C634D-86D8-446F-BDCC-980942130A3D}" sibTransId="{4133640A-7C00-439E-A6E7-3B5391FDE94D}"/>
    <dgm:cxn modelId="{62144A7E-E660-4358-9D41-F8506EB39D88}" type="presOf" srcId="{98B04693-D9C3-4C99-B45D-7653B7AF190F}" destId="{FC008B1F-33DA-4552-A108-C593C4503B67}" srcOrd="0" destOrd="0" presId="urn:microsoft.com/office/officeart/2005/8/layout/cycle6"/>
    <dgm:cxn modelId="{22817491-F003-4F83-9039-C5CE3A4596BC}" type="presOf" srcId="{4133640A-7C00-439E-A6E7-3B5391FDE94D}" destId="{EFCD804C-1591-4D6E-A175-07D876D23C84}" srcOrd="0" destOrd="0" presId="urn:microsoft.com/office/officeart/2005/8/layout/cycle6"/>
    <dgm:cxn modelId="{F07153F8-676A-486E-9AAE-CF537F2A1C27}" type="presOf" srcId="{CFC84F86-B5CE-4DD1-A236-7D4F10173010}" destId="{F8BBBD59-6D39-45CB-A274-D35853A8C1CC}" srcOrd="0" destOrd="0" presId="urn:microsoft.com/office/officeart/2005/8/layout/cycle6"/>
    <dgm:cxn modelId="{B64C9121-D606-45E4-93B6-118DA3F7347C}" type="presParOf" srcId="{5B0D3BCC-7C15-4B2E-9D1D-5A3460E26AD3}" destId="{F8BBBD59-6D39-45CB-A274-D35853A8C1CC}" srcOrd="0" destOrd="0" presId="urn:microsoft.com/office/officeart/2005/8/layout/cycle6"/>
    <dgm:cxn modelId="{B54889EF-B4D4-40EB-8056-D399D5C91814}" type="presParOf" srcId="{5B0D3BCC-7C15-4B2E-9D1D-5A3460E26AD3}" destId="{138DC256-6433-4985-87BC-FD569BCE9E8D}" srcOrd="1" destOrd="0" presId="urn:microsoft.com/office/officeart/2005/8/layout/cycle6"/>
    <dgm:cxn modelId="{C03F9E7C-4DE8-4E1A-97F4-26AEA364A349}" type="presParOf" srcId="{5B0D3BCC-7C15-4B2E-9D1D-5A3460E26AD3}" destId="{EFCD804C-1591-4D6E-A175-07D876D23C84}" srcOrd="2" destOrd="0" presId="urn:microsoft.com/office/officeart/2005/8/layout/cycle6"/>
    <dgm:cxn modelId="{7CEF6383-B34F-48B0-9F4D-E5DACF68C43B}" type="presParOf" srcId="{5B0D3BCC-7C15-4B2E-9D1D-5A3460E26AD3}" destId="{FC008B1F-33DA-4552-A108-C593C4503B67}" srcOrd="3" destOrd="0" presId="urn:microsoft.com/office/officeart/2005/8/layout/cycle6"/>
    <dgm:cxn modelId="{0CF1158F-C564-476E-B0BB-D3FBFE1617A6}" type="presParOf" srcId="{5B0D3BCC-7C15-4B2E-9D1D-5A3460E26AD3}" destId="{4D6DF407-5C90-4957-B297-4BBA0AB21DF5}" srcOrd="4" destOrd="0" presId="urn:microsoft.com/office/officeart/2005/8/layout/cycle6"/>
    <dgm:cxn modelId="{7ACA8C1C-94B7-44E0-AFD7-7A40D2202331}" type="presParOf" srcId="{5B0D3BCC-7C15-4B2E-9D1D-5A3460E26AD3}" destId="{CC589962-2CCF-4861-9DC5-866FE673BE9E}" srcOrd="5" destOrd="0" presId="urn:microsoft.com/office/officeart/2005/8/layout/cycle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BBBD59-6D39-45CB-A274-D35853A8C1CC}">
      <dsp:nvSpPr>
        <dsp:cNvPr id="0" name=""/>
        <dsp:cNvSpPr/>
      </dsp:nvSpPr>
      <dsp:spPr>
        <a:xfrm>
          <a:off x="577" y="1479329"/>
          <a:ext cx="2665323" cy="1732460"/>
        </a:xfrm>
        <a:prstGeom prst="roundRect">
          <a:avLst/>
        </a:prstGeom>
        <a:solidFill>
          <a:srgbClr val="E61873"/>
        </a:solidFill>
        <a:ln>
          <a:solidFill>
            <a:srgbClr val="652483"/>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de-DE" sz="2500" kern="1200" dirty="0">
              <a:latin typeface="Arial" panose="020B0604020202020204" pitchFamily="34" charset="0"/>
              <a:cs typeface="Arial" panose="020B0604020202020204" pitchFamily="34" charset="0"/>
            </a:rPr>
            <a:t>Weichen eure Erklärungen voneinander ab? </a:t>
          </a:r>
          <a:endParaRPr lang="en-US" sz="2500" kern="1200" dirty="0">
            <a:latin typeface="Arial" panose="020B0604020202020204" pitchFamily="34" charset="0"/>
            <a:cs typeface="Arial" panose="020B0604020202020204" pitchFamily="34" charset="0"/>
          </a:endParaRPr>
        </a:p>
      </dsp:txBody>
      <dsp:txXfrm>
        <a:off x="85149" y="1563901"/>
        <a:ext cx="2496179" cy="1563316"/>
      </dsp:txXfrm>
    </dsp:sp>
    <dsp:sp modelId="{EFCD804C-1591-4D6E-A175-07D876D23C84}">
      <dsp:nvSpPr>
        <dsp:cNvPr id="0" name=""/>
        <dsp:cNvSpPr/>
      </dsp:nvSpPr>
      <dsp:spPr>
        <a:xfrm>
          <a:off x="1333238" y="876651"/>
          <a:ext cx="2937816" cy="2937816"/>
        </a:xfrm>
        <a:custGeom>
          <a:avLst/>
          <a:gdLst/>
          <a:ahLst/>
          <a:cxnLst/>
          <a:rect l="0" t="0" r="0" b="0"/>
          <a:pathLst>
            <a:path>
              <a:moveTo>
                <a:pt x="296741" y="583630"/>
              </a:moveTo>
              <a:arcTo wR="1468908" hR="1468908" stAng="13023714" swAng="6352571"/>
            </a:path>
          </a:pathLst>
        </a:custGeom>
        <a:noFill/>
        <a:ln w="6350" cap="flat" cmpd="sng" algn="ctr">
          <a:solidFill>
            <a:srgbClr val="7030A0"/>
          </a:solidFill>
          <a:prstDash val="solid"/>
          <a:miter lim="800000"/>
        </a:ln>
        <a:effectLst/>
      </dsp:spPr>
      <dsp:style>
        <a:lnRef idx="1">
          <a:scrgbClr r="0" g="0" b="0"/>
        </a:lnRef>
        <a:fillRef idx="0">
          <a:scrgbClr r="0" g="0" b="0"/>
        </a:fillRef>
        <a:effectRef idx="0">
          <a:scrgbClr r="0" g="0" b="0"/>
        </a:effectRef>
        <a:fontRef idx="minor"/>
      </dsp:style>
    </dsp:sp>
    <dsp:sp modelId="{FC008B1F-33DA-4552-A108-C593C4503B67}">
      <dsp:nvSpPr>
        <dsp:cNvPr id="0" name=""/>
        <dsp:cNvSpPr/>
      </dsp:nvSpPr>
      <dsp:spPr>
        <a:xfrm>
          <a:off x="2938393" y="1479329"/>
          <a:ext cx="2665323" cy="1732460"/>
        </a:xfrm>
        <a:prstGeom prst="roundRect">
          <a:avLst/>
        </a:prstGeom>
        <a:solidFill>
          <a:srgbClr val="652483"/>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de-DE" sz="2500" kern="1200" dirty="0">
              <a:latin typeface="Arial" panose="020B0604020202020204" pitchFamily="34" charset="0"/>
              <a:cs typeface="Arial" panose="020B0604020202020204" pitchFamily="34" charset="0"/>
            </a:rPr>
            <a:t>Wenn ja, diskutiert, warum!</a:t>
          </a:r>
          <a:endParaRPr lang="en-US" sz="2500" kern="1200" dirty="0">
            <a:latin typeface="Arial" panose="020B0604020202020204" pitchFamily="34" charset="0"/>
            <a:cs typeface="Arial" panose="020B0604020202020204" pitchFamily="34" charset="0"/>
          </a:endParaRPr>
        </a:p>
      </dsp:txBody>
      <dsp:txXfrm>
        <a:off x="3022965" y="1563901"/>
        <a:ext cx="2496179" cy="1563316"/>
      </dsp:txXfrm>
    </dsp:sp>
    <dsp:sp modelId="{CC589962-2CCF-4861-9DC5-866FE673BE9E}">
      <dsp:nvSpPr>
        <dsp:cNvPr id="0" name=""/>
        <dsp:cNvSpPr/>
      </dsp:nvSpPr>
      <dsp:spPr>
        <a:xfrm>
          <a:off x="1333238" y="876651"/>
          <a:ext cx="2937816" cy="2937816"/>
        </a:xfrm>
        <a:custGeom>
          <a:avLst/>
          <a:gdLst/>
          <a:ahLst/>
          <a:cxnLst/>
          <a:rect l="0" t="0" r="0" b="0"/>
          <a:pathLst>
            <a:path>
              <a:moveTo>
                <a:pt x="2641074" y="2354186"/>
              </a:moveTo>
              <a:arcTo wR="1468908" hR="1468908" stAng="2223714" swAng="6352571"/>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48ABBD-1788-4AD2-B00D-05090A7E3AAC}" type="datetimeFigureOut">
              <a:rPr lang="de-DE" smtClean="0"/>
              <a:t>20.05.2025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3D58E6-C370-43FE-836A-D217002B688A}" type="slidenum">
              <a:rPr lang="de-DE" smtClean="0"/>
              <a:t>‹Nr.›</a:t>
            </a:fld>
            <a:endParaRPr lang="de-DE"/>
          </a:p>
        </p:txBody>
      </p:sp>
    </p:spTree>
    <p:extLst>
      <p:ext uri="{BB962C8B-B14F-4D97-AF65-F5344CB8AC3E}">
        <p14:creationId xmlns:p14="http://schemas.microsoft.com/office/powerpoint/2010/main" val="1314757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Sascha Lobo ist ein deutscher Publizist und Journalist. Er gehört zu den </a:t>
            </a:r>
            <a:r>
              <a:rPr lang="de-DE" dirty="0" err="1"/>
              <a:t>Initiatioren</a:t>
            </a:r>
            <a:r>
              <a:rPr lang="de-DE" dirty="0"/>
              <a:t> der Charta der Digitalen Grundrechte der Europäischen Union, die Ende November 2016 veröffentlicht wurde. Seit 2017 ist er Mitglied des Digitalrats der niedersächsischen Landesregierung. Im Besonderen widmet sich Lobo aktuell den Themen KI &amp; Digitalisierung als größte Aufgabe der Gegenwart und damit verbundenen Chancen und Risiken.</a:t>
            </a:r>
          </a:p>
        </p:txBody>
      </p:sp>
      <p:sp>
        <p:nvSpPr>
          <p:cNvPr id="4" name="Foliennummernplatzhalter 3"/>
          <p:cNvSpPr>
            <a:spLocks noGrp="1"/>
          </p:cNvSpPr>
          <p:nvPr>
            <p:ph type="sldNum" sz="quarter" idx="5"/>
          </p:nvPr>
        </p:nvSpPr>
        <p:spPr/>
        <p:txBody>
          <a:bodyPr/>
          <a:lstStyle/>
          <a:p>
            <a:fld id="{413D58E6-C370-43FE-836A-D217002B688A}" type="slidenum">
              <a:rPr lang="de-DE" smtClean="0"/>
              <a:t>17</a:t>
            </a:fld>
            <a:endParaRPr lang="de-DE"/>
          </a:p>
        </p:txBody>
      </p:sp>
    </p:spTree>
    <p:extLst>
      <p:ext uri="{BB962C8B-B14F-4D97-AF65-F5344CB8AC3E}">
        <p14:creationId xmlns:p14="http://schemas.microsoft.com/office/powerpoint/2010/main" val="3131423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izenplatzhalter 2"/>
          <p:cNvSpPr>
            <a:spLocks noGrp="1"/>
          </p:cNvSpPr>
          <p:nvPr>
            <p:ph type="body" idx="1"/>
          </p:nvPr>
        </p:nvSpPr>
        <p:spPr/>
        <p:txBody>
          <a:bodyPr/>
          <a:lstStyle/>
          <a:p>
            <a:r>
              <a:rPr lang="de-DE" dirty="0"/>
              <a:t>Gemeinsam kann hier nochmal Art. 5 Abs. 1 gelesen und besprochen werden. </a:t>
            </a:r>
          </a:p>
        </p:txBody>
      </p:sp>
      <p:sp>
        <p:nvSpPr>
          <p:cNvPr id="4" name="Foliennummernplatzhalter 3"/>
          <p:cNvSpPr>
            <a:spLocks noGrp="1"/>
          </p:cNvSpPr>
          <p:nvPr>
            <p:ph type="sldNum" sz="quarter" idx="10"/>
          </p:nvPr>
        </p:nvSpPr>
        <p:spPr/>
        <p:txBody>
          <a:bodyPr/>
          <a:lstStyle/>
          <a:p>
            <a:pPr>
              <a:defRPr/>
            </a:pPr>
            <a:endParaRPr lang="de-DE"/>
          </a:p>
        </p:txBody>
      </p:sp>
    </p:spTree>
    <p:extLst>
      <p:ext uri="{BB962C8B-B14F-4D97-AF65-F5344CB8AC3E}">
        <p14:creationId xmlns:p14="http://schemas.microsoft.com/office/powerpoint/2010/main" val="946402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2480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29AFAA-9BBE-47EE-BC62-46FF2FF09C68}"/>
              </a:ext>
            </a:extLst>
          </p:cNvPr>
          <p:cNvSpPr>
            <a:spLocks noGrp="1"/>
          </p:cNvSpPr>
          <p:nvPr>
            <p:ph type="title"/>
          </p:nvPr>
        </p:nvSpPr>
        <p:spPr>
          <a:xfrm>
            <a:off x="838200" y="365125"/>
            <a:ext cx="10515600" cy="1325563"/>
          </a:xfrm>
          <a:prstGeom prst="rect">
            <a:avLst/>
          </a:prstGeom>
        </p:spPr>
        <p:txBody>
          <a:bodyPr/>
          <a:lstStyle>
            <a:lvl1pPr>
              <a:defRPr>
                <a:latin typeface="Arial" panose="020B0604020202020204" pitchFamily="34" charset="0"/>
                <a:cs typeface="Arial" panose="020B0604020202020204" pitchFamily="34" charset="0"/>
              </a:defRPr>
            </a:lvl1pPr>
          </a:lstStyle>
          <a:p>
            <a:r>
              <a:rPr lang="de-DE"/>
              <a:t>Mastertitelformat bearbeiten</a:t>
            </a:r>
            <a:endParaRPr lang="de-DE" dirty="0"/>
          </a:p>
        </p:txBody>
      </p:sp>
      <p:sp>
        <p:nvSpPr>
          <p:cNvPr id="3" name="Inhaltsplatzhalter 2">
            <a:extLst>
              <a:ext uri="{FF2B5EF4-FFF2-40B4-BE49-F238E27FC236}">
                <a16:creationId xmlns:a16="http://schemas.microsoft.com/office/drawing/2014/main" id="{5B652B30-99BE-477D-859B-7E833BDECF82}"/>
              </a:ext>
            </a:extLst>
          </p:cNvPr>
          <p:cNvSpPr>
            <a:spLocks noGrp="1"/>
          </p:cNvSpPr>
          <p:nvPr>
            <p:ph idx="1"/>
          </p:nvPr>
        </p:nvSpPr>
        <p:spPr>
          <a:xfrm>
            <a:off x="838200" y="1825625"/>
            <a:ext cx="10515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Datumsplatzhalter 3">
            <a:extLst>
              <a:ext uri="{FF2B5EF4-FFF2-40B4-BE49-F238E27FC236}">
                <a16:creationId xmlns:a16="http://schemas.microsoft.com/office/drawing/2014/main" id="{13A791FF-ABFC-42B0-890B-000BBA4C8B97}"/>
              </a:ext>
            </a:extLst>
          </p:cNvPr>
          <p:cNvSpPr>
            <a:spLocks noGrp="1"/>
          </p:cNvSpPr>
          <p:nvPr>
            <p:ph type="dt" sz="half" idx="10"/>
          </p:nvPr>
        </p:nvSpPr>
        <p:spPr>
          <a:xfrm>
            <a:off x="838200" y="6356350"/>
            <a:ext cx="2743200" cy="365125"/>
          </a:xfrm>
          <a:prstGeom prst="rect">
            <a:avLst/>
          </a:prstGeom>
        </p:spPr>
        <p:txBody>
          <a:bodyPr/>
          <a:lstStyle/>
          <a:p>
            <a:fld id="{645091C5-ED85-481D-827A-0F8B76C05C06}" type="datetimeFigureOut">
              <a:rPr lang="de-DE" smtClean="0"/>
              <a:t>20.05.2025</a:t>
            </a:fld>
            <a:endParaRPr lang="de-DE"/>
          </a:p>
        </p:txBody>
      </p:sp>
      <p:sp>
        <p:nvSpPr>
          <p:cNvPr id="5" name="Fußzeilenplatzhalter 4">
            <a:extLst>
              <a:ext uri="{FF2B5EF4-FFF2-40B4-BE49-F238E27FC236}">
                <a16:creationId xmlns:a16="http://schemas.microsoft.com/office/drawing/2014/main" id="{662929F7-1BA9-4B28-B4CA-BB1F70B8723A}"/>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6" name="Foliennummernplatzhalter 5">
            <a:extLst>
              <a:ext uri="{FF2B5EF4-FFF2-40B4-BE49-F238E27FC236}">
                <a16:creationId xmlns:a16="http://schemas.microsoft.com/office/drawing/2014/main" id="{B0E23B97-D320-4598-B2FE-753F17C89D4B}"/>
              </a:ext>
            </a:extLst>
          </p:cNvPr>
          <p:cNvSpPr>
            <a:spLocks noGrp="1"/>
          </p:cNvSpPr>
          <p:nvPr>
            <p:ph type="sldNum" sz="quarter" idx="12"/>
          </p:nvPr>
        </p:nvSpPr>
        <p:spPr>
          <a:xfrm>
            <a:off x="8610600" y="6356350"/>
            <a:ext cx="2743200" cy="365125"/>
          </a:xfrm>
          <a:prstGeom prst="rect">
            <a:avLst/>
          </a:prstGeom>
        </p:spPr>
        <p:txBody>
          <a:bodyPr/>
          <a:lstStyle/>
          <a:p>
            <a:fld id="{63EE1BBA-F88F-4D44-8D8D-8BC0C6D210A6}" type="slidenum">
              <a:rPr lang="de-DE" smtClean="0"/>
              <a:t>‹Nr.›</a:t>
            </a:fld>
            <a:endParaRPr lang="de-DE"/>
          </a:p>
        </p:txBody>
      </p:sp>
    </p:spTree>
    <p:extLst>
      <p:ext uri="{BB962C8B-B14F-4D97-AF65-F5344CB8AC3E}">
        <p14:creationId xmlns:p14="http://schemas.microsoft.com/office/powerpoint/2010/main" val="2950871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575306-EFD4-4D54-AF33-1632B8273DE8}"/>
              </a:ext>
            </a:extLst>
          </p:cNvPr>
          <p:cNvSpPr>
            <a:spLocks noGrp="1"/>
          </p:cNvSpPr>
          <p:nvPr>
            <p:ph type="title"/>
          </p:nvPr>
        </p:nvSpPr>
        <p:spPr>
          <a:xfrm>
            <a:off x="831850" y="1709738"/>
            <a:ext cx="10515600" cy="2852737"/>
          </a:xfrm>
          <a:prstGeom prst="rect">
            <a:avLst/>
          </a:prstGeom>
        </p:spPr>
        <p:txBody>
          <a:bodyPr anchor="b"/>
          <a:lstStyle>
            <a:lvl1pPr>
              <a:defRPr sz="6000">
                <a:latin typeface="Arial" panose="020B0604020202020204" pitchFamily="34" charset="0"/>
                <a:cs typeface="Arial" panose="020B0604020202020204" pitchFamily="34" charset="0"/>
              </a:defRPr>
            </a:lvl1pPr>
          </a:lstStyle>
          <a:p>
            <a:r>
              <a:rPr lang="de-DE"/>
              <a:t>Mastertitelformat bearbeiten</a:t>
            </a:r>
            <a:endParaRPr lang="de-DE" dirty="0"/>
          </a:p>
        </p:txBody>
      </p:sp>
      <p:sp>
        <p:nvSpPr>
          <p:cNvPr id="3" name="Textplatzhalter 2">
            <a:extLst>
              <a:ext uri="{FF2B5EF4-FFF2-40B4-BE49-F238E27FC236}">
                <a16:creationId xmlns:a16="http://schemas.microsoft.com/office/drawing/2014/main" id="{BD5D1008-A0C8-4790-972A-2B2A6ECDF51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Tree>
    <p:extLst>
      <p:ext uri="{BB962C8B-B14F-4D97-AF65-F5344CB8AC3E}">
        <p14:creationId xmlns:p14="http://schemas.microsoft.com/office/powerpoint/2010/main" val="2989261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F934D2-AAFC-4114-9CDC-3828731EE364}"/>
              </a:ext>
            </a:extLst>
          </p:cNvPr>
          <p:cNvSpPr>
            <a:spLocks noGrp="1"/>
          </p:cNvSpPr>
          <p:nvPr>
            <p:ph type="title"/>
          </p:nvPr>
        </p:nvSpPr>
        <p:spPr>
          <a:xfrm>
            <a:off x="838200" y="365125"/>
            <a:ext cx="10515600" cy="1325563"/>
          </a:xfrm>
          <a:prstGeom prst="rect">
            <a:avLst/>
          </a:prstGeom>
        </p:spPr>
        <p:txBody>
          <a:bodyPr/>
          <a:lstStyle>
            <a:lvl1pPr>
              <a:defRPr>
                <a:latin typeface="Arial" panose="020B0604020202020204" pitchFamily="34" charset="0"/>
                <a:cs typeface="Arial" panose="020B0604020202020204" pitchFamily="34" charset="0"/>
              </a:defRPr>
            </a:lvl1pPr>
          </a:lstStyle>
          <a:p>
            <a:r>
              <a:rPr lang="de-DE"/>
              <a:t>Mastertitelformat bearbeiten</a:t>
            </a:r>
            <a:endParaRPr lang="de-DE" dirty="0"/>
          </a:p>
        </p:txBody>
      </p:sp>
      <p:sp>
        <p:nvSpPr>
          <p:cNvPr id="3" name="Inhaltsplatzhalter 2">
            <a:extLst>
              <a:ext uri="{FF2B5EF4-FFF2-40B4-BE49-F238E27FC236}">
                <a16:creationId xmlns:a16="http://schemas.microsoft.com/office/drawing/2014/main" id="{262A0235-45BC-440E-AAF4-723CC0A54215}"/>
              </a:ext>
            </a:extLst>
          </p:cNvPr>
          <p:cNvSpPr>
            <a:spLocks noGrp="1"/>
          </p:cNvSpPr>
          <p:nvPr>
            <p:ph sz="half" idx="1"/>
          </p:nvPr>
        </p:nvSpPr>
        <p:spPr>
          <a:xfrm>
            <a:off x="838200" y="1825625"/>
            <a:ext cx="5181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Inhaltsplatzhalter 3">
            <a:extLst>
              <a:ext uri="{FF2B5EF4-FFF2-40B4-BE49-F238E27FC236}">
                <a16:creationId xmlns:a16="http://schemas.microsoft.com/office/drawing/2014/main" id="{6736CD9D-B741-44C8-8E35-1BC3D57C3182}"/>
              </a:ext>
            </a:extLst>
          </p:cNvPr>
          <p:cNvSpPr>
            <a:spLocks noGrp="1"/>
          </p:cNvSpPr>
          <p:nvPr>
            <p:ph sz="half" idx="2"/>
          </p:nvPr>
        </p:nvSpPr>
        <p:spPr>
          <a:xfrm>
            <a:off x="6172200" y="1825625"/>
            <a:ext cx="5181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2450928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8427AC-9839-4219-9A0F-73207DE99C76}"/>
              </a:ext>
            </a:extLst>
          </p:cNvPr>
          <p:cNvSpPr>
            <a:spLocks noGrp="1"/>
          </p:cNvSpPr>
          <p:nvPr>
            <p:ph type="title"/>
          </p:nvPr>
        </p:nvSpPr>
        <p:spPr>
          <a:xfrm>
            <a:off x="838200" y="365125"/>
            <a:ext cx="10515600" cy="1325563"/>
          </a:xfrm>
          <a:prstGeom prst="rect">
            <a:avLst/>
          </a:prstGeom>
        </p:spPr>
        <p:txBody>
          <a:bodyPr/>
          <a:lstStyle>
            <a:lvl1pPr>
              <a:defRPr>
                <a:latin typeface="Arial" panose="020B0604020202020204" pitchFamily="34" charset="0"/>
                <a:cs typeface="Arial" panose="020B0604020202020204" pitchFamily="34" charset="0"/>
              </a:defRPr>
            </a:lvl1pPr>
          </a:lstStyle>
          <a:p>
            <a:r>
              <a:rPr lang="de-DE"/>
              <a:t>Mastertitelformat bearbeiten</a:t>
            </a:r>
            <a:endParaRPr lang="de-DE" dirty="0"/>
          </a:p>
        </p:txBody>
      </p:sp>
    </p:spTree>
    <p:extLst>
      <p:ext uri="{BB962C8B-B14F-4D97-AF65-F5344CB8AC3E}">
        <p14:creationId xmlns:p14="http://schemas.microsoft.com/office/powerpoint/2010/main" val="76778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9699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2382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Grafik 6" descr="Ein Pinselstrich">
            <a:extLst>
              <a:ext uri="{FF2B5EF4-FFF2-40B4-BE49-F238E27FC236}">
                <a16:creationId xmlns:a16="http://schemas.microsoft.com/office/drawing/2014/main" id="{7008F972-9B76-4015-868C-BBE8F604C2D6}"/>
              </a:ext>
            </a:extLst>
          </p:cNvPr>
          <p:cNvPicPr>
            <a:picLocks noChangeAspect="1"/>
          </p:cNvPicPr>
          <p:nvPr/>
        </p:nvPicPr>
        <p:blipFill>
          <a:blip r:embed="rId9">
            <a:extLst>
              <a:ext uri="{96DAC541-7B7A-43D3-8B79-37D633B846F1}">
                <asvg:svgBlip xmlns:asvg="http://schemas.microsoft.com/office/drawing/2016/SVG/main" r:embed="rId10"/>
              </a:ext>
            </a:extLst>
          </a:blip>
          <a:stretch/>
        </p:blipFill>
        <p:spPr bwMode="auto">
          <a:xfrm>
            <a:off x="4137197" y="6088478"/>
            <a:ext cx="3590234" cy="944310"/>
          </a:xfrm>
          <a:prstGeom prst="rect">
            <a:avLst/>
          </a:prstGeom>
        </p:spPr>
      </p:pic>
      <p:sp>
        <p:nvSpPr>
          <p:cNvPr id="8" name="Slide Number Placeholder 5">
            <a:extLst>
              <a:ext uri="{FF2B5EF4-FFF2-40B4-BE49-F238E27FC236}">
                <a16:creationId xmlns:a16="http://schemas.microsoft.com/office/drawing/2014/main" id="{7B1F0C98-E287-4848-A344-09F890479653}"/>
              </a:ext>
            </a:extLst>
          </p:cNvPr>
          <p:cNvSpPr txBox="1"/>
          <p:nvPr/>
        </p:nvSpPr>
        <p:spPr bwMode="auto">
          <a:xfrm>
            <a:off x="4498462" y="6466152"/>
            <a:ext cx="2212789" cy="188964"/>
          </a:xfrm>
          <a:prstGeom prst="rect">
            <a:avLst/>
          </a:prstGeom>
          <a:grpFill/>
        </p:spPr>
        <p:txBody>
          <a:bodyPr vert="horz" lIns="91440" tIns="45720" rIns="91440" bIns="45720" rtlCol="0" anchor="ctr"/>
          <a:lstStyle>
            <a:defPPr>
              <a:defRPr lang="en-US"/>
            </a:defPPr>
            <a:lvl1pPr marL="0" algn="r" defTabSz="457200">
              <a:defRPr sz="1100">
                <a:solidFill>
                  <a:srgbClr val="8C98C5"/>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pPr>
              <a:defRPr/>
            </a:pPr>
            <a:r>
              <a:rPr lang="de-DE" sz="600" b="0" dirty="0">
                <a:solidFill>
                  <a:schemeClr val="bg1"/>
                </a:solidFill>
                <a:latin typeface="Arial"/>
                <a:ea typeface="Calibri"/>
                <a:cs typeface="Arial"/>
              </a:rPr>
              <a:t>www.politischebildung.schule.bayern.de</a:t>
            </a:r>
            <a:endParaRPr sz="1050" dirty="0"/>
          </a:p>
        </p:txBody>
      </p:sp>
      <p:pic>
        <p:nvPicPr>
          <p:cNvPr id="9" name="Grafik 8" descr="Ein Pinselstrich">
            <a:extLst>
              <a:ext uri="{FF2B5EF4-FFF2-40B4-BE49-F238E27FC236}">
                <a16:creationId xmlns:a16="http://schemas.microsoft.com/office/drawing/2014/main" id="{7FDA39BC-BE98-435A-BC33-E85D11D1275A}"/>
              </a:ext>
            </a:extLst>
          </p:cNvPr>
          <p:cNvPicPr>
            <a:picLocks noChangeAspect="1"/>
          </p:cNvPicPr>
          <p:nvPr/>
        </p:nvPicPr>
        <p:blipFill>
          <a:blip r:embed="rId11">
            <a:extLst>
              <a:ext uri="{96DAC541-7B7A-43D3-8B79-37D633B846F1}">
                <asvg:svgBlip xmlns:asvg="http://schemas.microsoft.com/office/drawing/2016/SVG/main" r:embed="rId12"/>
              </a:ext>
            </a:extLst>
          </a:blip>
          <a:stretch/>
        </p:blipFill>
        <p:spPr bwMode="auto">
          <a:xfrm>
            <a:off x="338983" y="6281628"/>
            <a:ext cx="4244335" cy="466878"/>
          </a:xfrm>
          <a:prstGeom prst="rect">
            <a:avLst/>
          </a:prstGeom>
        </p:spPr>
      </p:pic>
      <p:pic>
        <p:nvPicPr>
          <p:cNvPr id="10" name="Grafik 9" descr="Ein Pinselstrich">
            <a:extLst>
              <a:ext uri="{FF2B5EF4-FFF2-40B4-BE49-F238E27FC236}">
                <a16:creationId xmlns:a16="http://schemas.microsoft.com/office/drawing/2014/main" id="{0C2AAF5E-8FF3-4D66-8639-03C6929170D6}"/>
              </a:ext>
            </a:extLst>
          </p:cNvPr>
          <p:cNvPicPr>
            <a:picLocks noChangeAspect="1"/>
          </p:cNvPicPr>
          <p:nvPr/>
        </p:nvPicPr>
        <p:blipFill>
          <a:blip r:embed="rId11">
            <a:extLst>
              <a:ext uri="{96DAC541-7B7A-43D3-8B79-37D633B846F1}">
                <asvg:svgBlip xmlns:asvg="http://schemas.microsoft.com/office/drawing/2016/SVG/main" r:embed="rId12"/>
              </a:ext>
            </a:extLst>
          </a:blip>
          <a:stretch/>
        </p:blipFill>
        <p:spPr bwMode="auto">
          <a:xfrm>
            <a:off x="6940684" y="6327194"/>
            <a:ext cx="4912333" cy="466878"/>
          </a:xfrm>
          <a:prstGeom prst="rect">
            <a:avLst/>
          </a:prstGeom>
        </p:spPr>
      </p:pic>
      <p:pic>
        <p:nvPicPr>
          <p:cNvPr id="3" name="Grafik 2">
            <a:extLst>
              <a:ext uri="{FF2B5EF4-FFF2-40B4-BE49-F238E27FC236}">
                <a16:creationId xmlns:a16="http://schemas.microsoft.com/office/drawing/2014/main" id="{108CF5A1-5613-4C54-B25E-8A34897FCEB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31918" y="6358056"/>
            <a:ext cx="390450" cy="390450"/>
          </a:xfrm>
          <a:prstGeom prst="rect">
            <a:avLst/>
          </a:prstGeom>
        </p:spPr>
      </p:pic>
      <p:pic>
        <p:nvPicPr>
          <p:cNvPr id="2" name="Grafik 1" descr="Ein Pinselstrich">
            <a:extLst>
              <a:ext uri="{FF2B5EF4-FFF2-40B4-BE49-F238E27FC236}">
                <a16:creationId xmlns:a16="http://schemas.microsoft.com/office/drawing/2014/main" id="{C2E340DB-2B17-E7D5-5599-BEDE09CE58C8}"/>
              </a:ext>
            </a:extLst>
          </p:cNvPr>
          <p:cNvPicPr>
            <a:picLocks noChangeAspect="1"/>
          </p:cNvPicPr>
          <p:nvPr userDrawn="1"/>
        </p:nvPicPr>
        <p:blipFill>
          <a:blip r:embed="rId9">
            <a:extLst>
              <a:ext uri="{96DAC541-7B7A-43D3-8B79-37D633B846F1}">
                <asvg:svgBlip xmlns:asvg="http://schemas.microsoft.com/office/drawing/2016/SVG/main" r:embed="rId10"/>
              </a:ext>
            </a:extLst>
          </a:blip>
          <a:stretch/>
        </p:blipFill>
        <p:spPr bwMode="auto">
          <a:xfrm>
            <a:off x="4137197" y="6088478"/>
            <a:ext cx="3590234" cy="944310"/>
          </a:xfrm>
          <a:prstGeom prst="rect">
            <a:avLst/>
          </a:prstGeom>
        </p:spPr>
      </p:pic>
      <p:sp>
        <p:nvSpPr>
          <p:cNvPr id="4" name="Slide Number Placeholder 5">
            <a:extLst>
              <a:ext uri="{FF2B5EF4-FFF2-40B4-BE49-F238E27FC236}">
                <a16:creationId xmlns:a16="http://schemas.microsoft.com/office/drawing/2014/main" id="{76F955D5-B638-FCD2-71B8-57F7C95B70E6}"/>
              </a:ext>
            </a:extLst>
          </p:cNvPr>
          <p:cNvSpPr txBox="1"/>
          <p:nvPr userDrawn="1"/>
        </p:nvSpPr>
        <p:spPr bwMode="auto">
          <a:xfrm>
            <a:off x="4498462" y="6466152"/>
            <a:ext cx="2212789" cy="188964"/>
          </a:xfrm>
          <a:prstGeom prst="rect">
            <a:avLst/>
          </a:prstGeom>
          <a:grpFill/>
        </p:spPr>
        <p:txBody>
          <a:bodyPr vert="horz" lIns="91440" tIns="45720" rIns="91440" bIns="45720" rtlCol="0" anchor="ctr"/>
          <a:lstStyle>
            <a:defPPr>
              <a:defRPr lang="en-US"/>
            </a:defPPr>
            <a:lvl1pPr marL="0" algn="r" defTabSz="457200">
              <a:defRPr sz="1100">
                <a:solidFill>
                  <a:srgbClr val="8C98C5"/>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pPr>
              <a:defRPr/>
            </a:pPr>
            <a:r>
              <a:rPr lang="de-DE" sz="600" b="0" dirty="0">
                <a:solidFill>
                  <a:schemeClr val="bg1"/>
                </a:solidFill>
                <a:latin typeface="Arial"/>
                <a:ea typeface="Calibri"/>
                <a:cs typeface="Arial"/>
              </a:rPr>
              <a:t>www.politischebildung.schule.bayern.de</a:t>
            </a:r>
            <a:endParaRPr sz="1050" dirty="0"/>
          </a:p>
        </p:txBody>
      </p:sp>
      <p:pic>
        <p:nvPicPr>
          <p:cNvPr id="5" name="Grafik 4" descr="Ein Pinselstrich">
            <a:extLst>
              <a:ext uri="{FF2B5EF4-FFF2-40B4-BE49-F238E27FC236}">
                <a16:creationId xmlns:a16="http://schemas.microsoft.com/office/drawing/2014/main" id="{EC245297-AC67-7EB6-6200-BCA7A3DEDF35}"/>
              </a:ext>
            </a:extLst>
          </p:cNvPr>
          <p:cNvPicPr>
            <a:picLocks noChangeAspect="1"/>
          </p:cNvPicPr>
          <p:nvPr userDrawn="1"/>
        </p:nvPicPr>
        <p:blipFill>
          <a:blip r:embed="rId11">
            <a:extLst>
              <a:ext uri="{96DAC541-7B7A-43D3-8B79-37D633B846F1}">
                <asvg:svgBlip xmlns:asvg="http://schemas.microsoft.com/office/drawing/2016/SVG/main" r:embed="rId12"/>
              </a:ext>
            </a:extLst>
          </a:blip>
          <a:stretch/>
        </p:blipFill>
        <p:spPr bwMode="auto">
          <a:xfrm>
            <a:off x="338983" y="6281628"/>
            <a:ext cx="4244335" cy="466878"/>
          </a:xfrm>
          <a:prstGeom prst="rect">
            <a:avLst/>
          </a:prstGeom>
        </p:spPr>
      </p:pic>
      <p:pic>
        <p:nvPicPr>
          <p:cNvPr id="6" name="Grafik 5" descr="Ein Pinselstrich">
            <a:extLst>
              <a:ext uri="{FF2B5EF4-FFF2-40B4-BE49-F238E27FC236}">
                <a16:creationId xmlns:a16="http://schemas.microsoft.com/office/drawing/2014/main" id="{7AD273D7-6FDC-4D0A-3664-AA2C26E4847A}"/>
              </a:ext>
            </a:extLst>
          </p:cNvPr>
          <p:cNvPicPr>
            <a:picLocks noChangeAspect="1"/>
          </p:cNvPicPr>
          <p:nvPr userDrawn="1"/>
        </p:nvPicPr>
        <p:blipFill>
          <a:blip r:embed="rId11">
            <a:extLst>
              <a:ext uri="{96DAC541-7B7A-43D3-8B79-37D633B846F1}">
                <asvg:svgBlip xmlns:asvg="http://schemas.microsoft.com/office/drawing/2016/SVG/main" r:embed="rId12"/>
              </a:ext>
            </a:extLst>
          </a:blip>
          <a:stretch/>
        </p:blipFill>
        <p:spPr bwMode="auto">
          <a:xfrm>
            <a:off x="6940684" y="6327194"/>
            <a:ext cx="4912333" cy="466878"/>
          </a:xfrm>
          <a:prstGeom prst="rect">
            <a:avLst/>
          </a:prstGeom>
        </p:spPr>
      </p:pic>
      <p:pic>
        <p:nvPicPr>
          <p:cNvPr id="11" name="Grafik 10">
            <a:extLst>
              <a:ext uri="{FF2B5EF4-FFF2-40B4-BE49-F238E27FC236}">
                <a16:creationId xmlns:a16="http://schemas.microsoft.com/office/drawing/2014/main" id="{12C1B378-4A49-05ED-407B-FC7EF0CE14AE}"/>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31918" y="6358056"/>
            <a:ext cx="390450" cy="390450"/>
          </a:xfrm>
          <a:prstGeom prst="rect">
            <a:avLst/>
          </a:prstGeom>
        </p:spPr>
      </p:pic>
    </p:spTree>
    <p:extLst>
      <p:ext uri="{BB962C8B-B14F-4D97-AF65-F5344CB8AC3E}">
        <p14:creationId xmlns:p14="http://schemas.microsoft.com/office/powerpoint/2010/main" val="231548054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49"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hyperlink" Target="https://www.bpb.de/shop/zeitschriften/apuz/306450/faktum-meinun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07/relationships/hdphoto" Target="../media/hdphoto1.wdp"/><Relationship Id="rId7" Type="http://schemas.openxmlformats.org/officeDocument/2006/relationships/diagramColors" Target="../diagrams/colors1.xml"/><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C7469676-6126-4408-83BC-0E3E5F2BEE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3726" y="1242204"/>
            <a:ext cx="9784548" cy="4153288"/>
          </a:xfrm>
          <a:prstGeom prst="rect">
            <a:avLst/>
          </a:prstGeom>
        </p:spPr>
      </p:pic>
    </p:spTree>
    <p:extLst>
      <p:ext uri="{BB962C8B-B14F-4D97-AF65-F5344CB8AC3E}">
        <p14:creationId xmlns:p14="http://schemas.microsoft.com/office/powerpoint/2010/main" val="36946979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6A8291-D283-1A46-BA38-5B66473BC0A3}"/>
              </a:ext>
            </a:extLst>
          </p:cNvPr>
          <p:cNvSpPr>
            <a:spLocks noGrp="1"/>
          </p:cNvSpPr>
          <p:nvPr>
            <p:ph type="title"/>
          </p:nvPr>
        </p:nvSpPr>
        <p:spPr>
          <a:xfrm>
            <a:off x="700176" y="952986"/>
            <a:ext cx="11074879" cy="1325563"/>
          </a:xfrm>
        </p:spPr>
        <p:txBody>
          <a:bodyPr/>
          <a:lstStyle/>
          <a:p>
            <a:pPr algn="ctr"/>
            <a:r>
              <a:rPr lang="de-DE" dirty="0"/>
              <a:t>„Wasser kocht bei 100 Grad Celsius.“</a:t>
            </a:r>
          </a:p>
        </p:txBody>
      </p:sp>
      <p:sp>
        <p:nvSpPr>
          <p:cNvPr id="6" name="Rechteck 5">
            <a:extLst>
              <a:ext uri="{FF2B5EF4-FFF2-40B4-BE49-F238E27FC236}">
                <a16:creationId xmlns:a16="http://schemas.microsoft.com/office/drawing/2014/main" id="{500A24D6-21FD-957E-A910-88E034BC6315}"/>
              </a:ext>
            </a:extLst>
          </p:cNvPr>
          <p:cNvSpPr/>
          <p:nvPr/>
        </p:nvSpPr>
        <p:spPr>
          <a:xfrm>
            <a:off x="2067458" y="2389872"/>
            <a:ext cx="2631229" cy="2655555"/>
          </a:xfrm>
          <a:prstGeom prst="rect">
            <a:avLst/>
          </a:prstGeom>
          <a:solidFill>
            <a:srgbClr val="6524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a:latin typeface="Arial" panose="020B0604020202020204" pitchFamily="34" charset="0"/>
                <a:cs typeface="Arial" panose="020B0604020202020204" pitchFamily="34" charset="0"/>
              </a:rPr>
              <a:t>Meinung</a:t>
            </a:r>
            <a:endParaRPr lang="de-DE" sz="2400" dirty="0">
              <a:latin typeface="Arial" panose="020B0604020202020204" pitchFamily="34" charset="0"/>
              <a:cs typeface="Arial" panose="020B0604020202020204" pitchFamily="34" charset="0"/>
            </a:endParaRPr>
          </a:p>
          <a:p>
            <a:pPr algn="ctr"/>
            <a:endParaRPr lang="de-DE" dirty="0"/>
          </a:p>
        </p:txBody>
      </p:sp>
      <p:sp>
        <p:nvSpPr>
          <p:cNvPr id="7" name="Rechteck 6">
            <a:extLst>
              <a:ext uri="{FF2B5EF4-FFF2-40B4-BE49-F238E27FC236}">
                <a16:creationId xmlns:a16="http://schemas.microsoft.com/office/drawing/2014/main" id="{14A50857-A1D9-79FC-21C4-F84A1E6AB21D}"/>
              </a:ext>
            </a:extLst>
          </p:cNvPr>
          <p:cNvSpPr/>
          <p:nvPr/>
        </p:nvSpPr>
        <p:spPr>
          <a:xfrm>
            <a:off x="7623017" y="2389872"/>
            <a:ext cx="2631229" cy="2655555"/>
          </a:xfrm>
          <a:prstGeom prst="rect">
            <a:avLst/>
          </a:prstGeom>
          <a:solidFill>
            <a:srgbClr val="E618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a:latin typeface="Arial" panose="020B0604020202020204" pitchFamily="34" charset="0"/>
                <a:cs typeface="Arial" panose="020B0604020202020204" pitchFamily="34" charset="0"/>
              </a:rPr>
              <a:t>Fakt</a:t>
            </a:r>
            <a:endParaRPr lang="de-DE" sz="2400" dirty="0">
              <a:latin typeface="Arial" panose="020B0604020202020204" pitchFamily="34" charset="0"/>
              <a:cs typeface="Arial" panose="020B0604020202020204" pitchFamily="34" charset="0"/>
            </a:endParaRPr>
          </a:p>
          <a:p>
            <a:pPr algn="ctr"/>
            <a:endParaRPr lang="de-DE" dirty="0"/>
          </a:p>
        </p:txBody>
      </p:sp>
      <p:pic>
        <p:nvPicPr>
          <p:cNvPr id="5" name="Grafik 4" descr="Ein Bild, das Zeichnung, Kinderkunst, Entwurf, Darstellung enthält.&#10;&#10;KI-generierte Inhalte können fehlerhaft sein.">
            <a:extLst>
              <a:ext uri="{FF2B5EF4-FFF2-40B4-BE49-F238E27FC236}">
                <a16:creationId xmlns:a16="http://schemas.microsoft.com/office/drawing/2014/main" id="{547985CB-AA7E-4835-BDBB-BFE1ED50B25E}"/>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Lst>
          </a:blip>
          <a:stretch>
            <a:fillRect/>
          </a:stretch>
        </p:blipFill>
        <p:spPr>
          <a:xfrm flipH="1">
            <a:off x="4698686" y="2343744"/>
            <a:ext cx="2924329" cy="2924329"/>
          </a:xfrm>
          <a:prstGeom prst="rect">
            <a:avLst/>
          </a:prstGeom>
        </p:spPr>
      </p:pic>
      <p:sp>
        <p:nvSpPr>
          <p:cNvPr id="8" name="Textfeld 7">
            <a:extLst>
              <a:ext uri="{FF2B5EF4-FFF2-40B4-BE49-F238E27FC236}">
                <a16:creationId xmlns:a16="http://schemas.microsoft.com/office/drawing/2014/main" id="{6C410FEC-B6B7-4AF8-96DD-E530ECEA93F7}"/>
              </a:ext>
            </a:extLst>
          </p:cNvPr>
          <p:cNvSpPr txBox="1"/>
          <p:nvPr/>
        </p:nvSpPr>
        <p:spPr>
          <a:xfrm>
            <a:off x="3191773" y="5268073"/>
            <a:ext cx="6304763" cy="769441"/>
          </a:xfrm>
          <a:prstGeom prst="rect">
            <a:avLst/>
          </a:prstGeom>
          <a:noFill/>
        </p:spPr>
        <p:txBody>
          <a:bodyPr wrap="square" rtlCol="0">
            <a:spAutoFit/>
          </a:bodyPr>
          <a:lstStyle/>
          <a:p>
            <a:pPr algn="ctr"/>
            <a:r>
              <a:rPr lang="de-DE" sz="4400" dirty="0">
                <a:solidFill>
                  <a:srgbClr val="652483"/>
                </a:solidFill>
                <a:latin typeface="Arial" panose="020B0604020202020204" pitchFamily="34" charset="0"/>
                <a:cs typeface="Arial" panose="020B0604020202020204" pitchFamily="34" charset="0"/>
              </a:rPr>
              <a:t>Meinung </a:t>
            </a:r>
            <a:r>
              <a:rPr lang="de-DE" sz="4400" dirty="0">
                <a:latin typeface="Arial" panose="020B0604020202020204" pitchFamily="34" charset="0"/>
                <a:cs typeface="Arial" panose="020B0604020202020204" pitchFamily="34" charset="0"/>
              </a:rPr>
              <a:t>oder</a:t>
            </a:r>
            <a:r>
              <a:rPr lang="de-DE" sz="4400" dirty="0">
                <a:solidFill>
                  <a:srgbClr val="652483"/>
                </a:solidFill>
                <a:latin typeface="Arial" panose="020B0604020202020204" pitchFamily="34" charset="0"/>
                <a:cs typeface="Arial" panose="020B0604020202020204" pitchFamily="34" charset="0"/>
              </a:rPr>
              <a:t> </a:t>
            </a:r>
            <a:r>
              <a:rPr lang="de-DE" sz="4400" dirty="0">
                <a:solidFill>
                  <a:srgbClr val="E61873"/>
                </a:solidFill>
                <a:latin typeface="Arial" panose="020B0604020202020204" pitchFamily="34" charset="0"/>
                <a:cs typeface="Arial" panose="020B0604020202020204" pitchFamily="34" charset="0"/>
              </a:rPr>
              <a:t>Fakten</a:t>
            </a:r>
            <a:r>
              <a:rPr lang="de-DE" sz="4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064940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6">
                                            <p:txEl>
                                              <p:pRg st="0" end="0"/>
                                            </p:txEl>
                                          </p:spTgt>
                                        </p:tgtEl>
                                        <p:attrNameLst>
                                          <p:attrName>style.color</p:attrName>
                                        </p:attrNameLst>
                                      </p:cBhvr>
                                      <p:to>
                                        <p:clrVal>
                                          <a:srgbClr val="92D050"/>
                                        </p:clrVal>
                                      </p:to>
                                    </p:set>
                                    <p:set>
                                      <p:cBhvr>
                                        <p:cTn id="7" dur="500" fill="hold"/>
                                        <p:tgtEl>
                                          <p:spTgt spid="6">
                                            <p:txEl>
                                              <p:pRg st="0" end="0"/>
                                            </p:txEl>
                                          </p:spTgt>
                                        </p:tgtEl>
                                        <p:attrNameLst>
                                          <p:attrName>fillcolor</p:attrName>
                                        </p:attrNameLst>
                                      </p:cBhvr>
                                      <p:to>
                                        <p:clrVal>
                                          <a:srgbClr val="92D050"/>
                                        </p:clrVal>
                                      </p:to>
                                    </p:set>
                                    <p:set>
                                      <p:cBhvr>
                                        <p:cTn id="8" dur="500" fill="hold"/>
                                        <p:tgtEl>
                                          <p:spTgt spid="6">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6A8291-D283-1A46-BA38-5B66473BC0A3}"/>
              </a:ext>
            </a:extLst>
          </p:cNvPr>
          <p:cNvSpPr>
            <a:spLocks noGrp="1"/>
          </p:cNvSpPr>
          <p:nvPr>
            <p:ph type="title"/>
          </p:nvPr>
        </p:nvSpPr>
        <p:spPr>
          <a:xfrm>
            <a:off x="700176" y="952986"/>
            <a:ext cx="11074879" cy="1325563"/>
          </a:xfrm>
        </p:spPr>
        <p:txBody>
          <a:bodyPr/>
          <a:lstStyle/>
          <a:p>
            <a:pPr algn="ctr"/>
            <a:r>
              <a:rPr lang="de-DE" dirty="0"/>
              <a:t>„Unsere Schule ist die beste im Umkreis.“</a:t>
            </a:r>
          </a:p>
        </p:txBody>
      </p:sp>
      <p:sp>
        <p:nvSpPr>
          <p:cNvPr id="6" name="Rechteck 5">
            <a:extLst>
              <a:ext uri="{FF2B5EF4-FFF2-40B4-BE49-F238E27FC236}">
                <a16:creationId xmlns:a16="http://schemas.microsoft.com/office/drawing/2014/main" id="{500A24D6-21FD-957E-A910-88E034BC6315}"/>
              </a:ext>
            </a:extLst>
          </p:cNvPr>
          <p:cNvSpPr/>
          <p:nvPr/>
        </p:nvSpPr>
        <p:spPr>
          <a:xfrm>
            <a:off x="2067458" y="2389872"/>
            <a:ext cx="2631229" cy="2655555"/>
          </a:xfrm>
          <a:prstGeom prst="rect">
            <a:avLst/>
          </a:prstGeom>
          <a:solidFill>
            <a:srgbClr val="6524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a:latin typeface="Arial" panose="020B0604020202020204" pitchFamily="34" charset="0"/>
                <a:cs typeface="Arial" panose="020B0604020202020204" pitchFamily="34" charset="0"/>
              </a:rPr>
              <a:t>Meinung</a:t>
            </a:r>
            <a:endParaRPr lang="de-DE" sz="2400" dirty="0">
              <a:latin typeface="Arial" panose="020B0604020202020204" pitchFamily="34" charset="0"/>
              <a:cs typeface="Arial" panose="020B0604020202020204" pitchFamily="34" charset="0"/>
            </a:endParaRPr>
          </a:p>
          <a:p>
            <a:pPr algn="ctr"/>
            <a:endParaRPr lang="de-DE" dirty="0"/>
          </a:p>
        </p:txBody>
      </p:sp>
      <p:sp>
        <p:nvSpPr>
          <p:cNvPr id="7" name="Rechteck 6">
            <a:extLst>
              <a:ext uri="{FF2B5EF4-FFF2-40B4-BE49-F238E27FC236}">
                <a16:creationId xmlns:a16="http://schemas.microsoft.com/office/drawing/2014/main" id="{14A50857-A1D9-79FC-21C4-F84A1E6AB21D}"/>
              </a:ext>
            </a:extLst>
          </p:cNvPr>
          <p:cNvSpPr/>
          <p:nvPr/>
        </p:nvSpPr>
        <p:spPr>
          <a:xfrm>
            <a:off x="7623017" y="2389872"/>
            <a:ext cx="2631229" cy="2655555"/>
          </a:xfrm>
          <a:prstGeom prst="rect">
            <a:avLst/>
          </a:prstGeom>
          <a:solidFill>
            <a:srgbClr val="E618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a:latin typeface="Arial" panose="020B0604020202020204" pitchFamily="34" charset="0"/>
                <a:cs typeface="Arial" panose="020B0604020202020204" pitchFamily="34" charset="0"/>
              </a:rPr>
              <a:t>Fakt</a:t>
            </a:r>
            <a:endParaRPr lang="de-DE" sz="2400" dirty="0">
              <a:latin typeface="Arial" panose="020B0604020202020204" pitchFamily="34" charset="0"/>
              <a:cs typeface="Arial" panose="020B0604020202020204" pitchFamily="34" charset="0"/>
            </a:endParaRPr>
          </a:p>
          <a:p>
            <a:pPr algn="ctr"/>
            <a:endParaRPr lang="de-DE" dirty="0"/>
          </a:p>
        </p:txBody>
      </p:sp>
      <p:pic>
        <p:nvPicPr>
          <p:cNvPr id="5" name="Grafik 4" descr="Ein Bild, das Zeichnung, Kinderkunst, Entwurf, Darstellung enthält.&#10;&#10;KI-generierte Inhalte können fehlerhaft sein.">
            <a:extLst>
              <a:ext uri="{FF2B5EF4-FFF2-40B4-BE49-F238E27FC236}">
                <a16:creationId xmlns:a16="http://schemas.microsoft.com/office/drawing/2014/main" id="{547985CB-AA7E-4835-BDBB-BFE1ED50B25E}"/>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Lst>
          </a:blip>
          <a:stretch>
            <a:fillRect/>
          </a:stretch>
        </p:blipFill>
        <p:spPr>
          <a:xfrm flipH="1">
            <a:off x="4698686" y="2343744"/>
            <a:ext cx="2924329" cy="2924329"/>
          </a:xfrm>
          <a:prstGeom prst="rect">
            <a:avLst/>
          </a:prstGeom>
        </p:spPr>
      </p:pic>
      <p:sp>
        <p:nvSpPr>
          <p:cNvPr id="8" name="Textfeld 7">
            <a:extLst>
              <a:ext uri="{FF2B5EF4-FFF2-40B4-BE49-F238E27FC236}">
                <a16:creationId xmlns:a16="http://schemas.microsoft.com/office/drawing/2014/main" id="{6C410FEC-B6B7-4AF8-96DD-E530ECEA93F7}"/>
              </a:ext>
            </a:extLst>
          </p:cNvPr>
          <p:cNvSpPr txBox="1"/>
          <p:nvPr/>
        </p:nvSpPr>
        <p:spPr>
          <a:xfrm>
            <a:off x="3191773" y="5268073"/>
            <a:ext cx="6304763" cy="769441"/>
          </a:xfrm>
          <a:prstGeom prst="rect">
            <a:avLst/>
          </a:prstGeom>
          <a:noFill/>
        </p:spPr>
        <p:txBody>
          <a:bodyPr wrap="square" rtlCol="0">
            <a:spAutoFit/>
          </a:bodyPr>
          <a:lstStyle/>
          <a:p>
            <a:pPr algn="ctr"/>
            <a:r>
              <a:rPr lang="de-DE" sz="4400" dirty="0">
                <a:solidFill>
                  <a:srgbClr val="652483"/>
                </a:solidFill>
                <a:latin typeface="Arial" panose="020B0604020202020204" pitchFamily="34" charset="0"/>
                <a:cs typeface="Arial" panose="020B0604020202020204" pitchFamily="34" charset="0"/>
              </a:rPr>
              <a:t>Meinung </a:t>
            </a:r>
            <a:r>
              <a:rPr lang="de-DE" sz="4400" dirty="0">
                <a:latin typeface="Arial" panose="020B0604020202020204" pitchFamily="34" charset="0"/>
                <a:cs typeface="Arial" panose="020B0604020202020204" pitchFamily="34" charset="0"/>
              </a:rPr>
              <a:t>oder</a:t>
            </a:r>
            <a:r>
              <a:rPr lang="de-DE" sz="4400" dirty="0">
                <a:solidFill>
                  <a:srgbClr val="652483"/>
                </a:solidFill>
                <a:latin typeface="Arial" panose="020B0604020202020204" pitchFamily="34" charset="0"/>
                <a:cs typeface="Arial" panose="020B0604020202020204" pitchFamily="34" charset="0"/>
              </a:rPr>
              <a:t> </a:t>
            </a:r>
            <a:r>
              <a:rPr lang="de-DE" sz="4400" dirty="0">
                <a:solidFill>
                  <a:srgbClr val="E61873"/>
                </a:solidFill>
                <a:latin typeface="Arial" panose="020B0604020202020204" pitchFamily="34" charset="0"/>
                <a:cs typeface="Arial" panose="020B0604020202020204" pitchFamily="34" charset="0"/>
              </a:rPr>
              <a:t>Fakten</a:t>
            </a:r>
            <a:r>
              <a:rPr lang="de-DE" sz="4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12895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6">
                                            <p:txEl>
                                              <p:pRg st="0" end="0"/>
                                            </p:txEl>
                                          </p:spTgt>
                                        </p:tgtEl>
                                        <p:attrNameLst>
                                          <p:attrName>style.color</p:attrName>
                                        </p:attrNameLst>
                                      </p:cBhvr>
                                      <p:to>
                                        <p:clrVal>
                                          <a:srgbClr val="92D050"/>
                                        </p:clrVal>
                                      </p:to>
                                    </p:set>
                                    <p:set>
                                      <p:cBhvr>
                                        <p:cTn id="7" dur="500" fill="hold"/>
                                        <p:tgtEl>
                                          <p:spTgt spid="6">
                                            <p:txEl>
                                              <p:pRg st="0" end="0"/>
                                            </p:txEl>
                                          </p:spTgt>
                                        </p:tgtEl>
                                        <p:attrNameLst>
                                          <p:attrName>fillcolor</p:attrName>
                                        </p:attrNameLst>
                                      </p:cBhvr>
                                      <p:to>
                                        <p:clrVal>
                                          <a:srgbClr val="92D050"/>
                                        </p:clrVal>
                                      </p:to>
                                    </p:set>
                                    <p:set>
                                      <p:cBhvr>
                                        <p:cTn id="8" dur="500" fill="hold"/>
                                        <p:tgtEl>
                                          <p:spTgt spid="6">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6A8291-D283-1A46-BA38-5B66473BC0A3}"/>
              </a:ext>
            </a:extLst>
          </p:cNvPr>
          <p:cNvSpPr>
            <a:spLocks noGrp="1"/>
          </p:cNvSpPr>
          <p:nvPr>
            <p:ph type="title"/>
          </p:nvPr>
        </p:nvSpPr>
        <p:spPr>
          <a:xfrm>
            <a:off x="700176" y="952986"/>
            <a:ext cx="11074879" cy="1325563"/>
          </a:xfrm>
        </p:spPr>
        <p:txBody>
          <a:bodyPr/>
          <a:lstStyle/>
          <a:p>
            <a:pPr algn="ctr"/>
            <a:r>
              <a:rPr lang="de-DE" dirty="0"/>
              <a:t>„Jugendliche verbringen im Schnitt mehr als 3 Stunden täglich am Handy.“</a:t>
            </a:r>
          </a:p>
        </p:txBody>
      </p:sp>
      <p:sp>
        <p:nvSpPr>
          <p:cNvPr id="6" name="Rechteck 5">
            <a:extLst>
              <a:ext uri="{FF2B5EF4-FFF2-40B4-BE49-F238E27FC236}">
                <a16:creationId xmlns:a16="http://schemas.microsoft.com/office/drawing/2014/main" id="{500A24D6-21FD-957E-A910-88E034BC6315}"/>
              </a:ext>
            </a:extLst>
          </p:cNvPr>
          <p:cNvSpPr/>
          <p:nvPr/>
        </p:nvSpPr>
        <p:spPr>
          <a:xfrm>
            <a:off x="2067458" y="2389872"/>
            <a:ext cx="2631229" cy="2655555"/>
          </a:xfrm>
          <a:prstGeom prst="rect">
            <a:avLst/>
          </a:prstGeom>
          <a:solidFill>
            <a:srgbClr val="6524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a:latin typeface="Arial" panose="020B0604020202020204" pitchFamily="34" charset="0"/>
                <a:cs typeface="Arial" panose="020B0604020202020204" pitchFamily="34" charset="0"/>
              </a:rPr>
              <a:t>Meinung</a:t>
            </a:r>
            <a:endParaRPr lang="de-DE" sz="2400" dirty="0">
              <a:latin typeface="Arial" panose="020B0604020202020204" pitchFamily="34" charset="0"/>
              <a:cs typeface="Arial" panose="020B0604020202020204" pitchFamily="34" charset="0"/>
            </a:endParaRPr>
          </a:p>
          <a:p>
            <a:pPr algn="ctr"/>
            <a:endParaRPr lang="de-DE" dirty="0"/>
          </a:p>
        </p:txBody>
      </p:sp>
      <p:sp>
        <p:nvSpPr>
          <p:cNvPr id="7" name="Rechteck 6">
            <a:extLst>
              <a:ext uri="{FF2B5EF4-FFF2-40B4-BE49-F238E27FC236}">
                <a16:creationId xmlns:a16="http://schemas.microsoft.com/office/drawing/2014/main" id="{14A50857-A1D9-79FC-21C4-F84A1E6AB21D}"/>
              </a:ext>
            </a:extLst>
          </p:cNvPr>
          <p:cNvSpPr/>
          <p:nvPr/>
        </p:nvSpPr>
        <p:spPr>
          <a:xfrm>
            <a:off x="7623017" y="2389872"/>
            <a:ext cx="2631229" cy="2655555"/>
          </a:xfrm>
          <a:prstGeom prst="rect">
            <a:avLst/>
          </a:prstGeom>
          <a:solidFill>
            <a:srgbClr val="E618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a:latin typeface="Arial" panose="020B0604020202020204" pitchFamily="34" charset="0"/>
                <a:cs typeface="Arial" panose="020B0604020202020204" pitchFamily="34" charset="0"/>
              </a:rPr>
              <a:t>Fakt</a:t>
            </a:r>
            <a:endParaRPr lang="de-DE" sz="2400" dirty="0">
              <a:latin typeface="Arial" panose="020B0604020202020204" pitchFamily="34" charset="0"/>
              <a:cs typeface="Arial" panose="020B0604020202020204" pitchFamily="34" charset="0"/>
            </a:endParaRPr>
          </a:p>
          <a:p>
            <a:pPr algn="ctr"/>
            <a:endParaRPr lang="de-DE" dirty="0"/>
          </a:p>
        </p:txBody>
      </p:sp>
      <p:pic>
        <p:nvPicPr>
          <p:cNvPr id="5" name="Grafik 4" descr="Ein Bild, das Zeichnung, Kinderkunst, Entwurf, Darstellung enthält.&#10;&#10;KI-generierte Inhalte können fehlerhaft sein.">
            <a:extLst>
              <a:ext uri="{FF2B5EF4-FFF2-40B4-BE49-F238E27FC236}">
                <a16:creationId xmlns:a16="http://schemas.microsoft.com/office/drawing/2014/main" id="{547985CB-AA7E-4835-BDBB-BFE1ED50B25E}"/>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Lst>
          </a:blip>
          <a:stretch>
            <a:fillRect/>
          </a:stretch>
        </p:blipFill>
        <p:spPr>
          <a:xfrm flipH="1">
            <a:off x="4698686" y="2343744"/>
            <a:ext cx="2924329" cy="2924329"/>
          </a:xfrm>
          <a:prstGeom prst="rect">
            <a:avLst/>
          </a:prstGeom>
        </p:spPr>
      </p:pic>
      <p:sp>
        <p:nvSpPr>
          <p:cNvPr id="8" name="Textfeld 7">
            <a:extLst>
              <a:ext uri="{FF2B5EF4-FFF2-40B4-BE49-F238E27FC236}">
                <a16:creationId xmlns:a16="http://schemas.microsoft.com/office/drawing/2014/main" id="{6C410FEC-B6B7-4AF8-96DD-E530ECEA93F7}"/>
              </a:ext>
            </a:extLst>
          </p:cNvPr>
          <p:cNvSpPr txBox="1"/>
          <p:nvPr/>
        </p:nvSpPr>
        <p:spPr>
          <a:xfrm>
            <a:off x="3191773" y="5268073"/>
            <a:ext cx="6304763" cy="769441"/>
          </a:xfrm>
          <a:prstGeom prst="rect">
            <a:avLst/>
          </a:prstGeom>
          <a:noFill/>
        </p:spPr>
        <p:txBody>
          <a:bodyPr wrap="square" rtlCol="0">
            <a:spAutoFit/>
          </a:bodyPr>
          <a:lstStyle/>
          <a:p>
            <a:pPr algn="ctr"/>
            <a:r>
              <a:rPr lang="de-DE" sz="4400" dirty="0">
                <a:solidFill>
                  <a:srgbClr val="652483"/>
                </a:solidFill>
                <a:latin typeface="Arial" panose="020B0604020202020204" pitchFamily="34" charset="0"/>
                <a:cs typeface="Arial" panose="020B0604020202020204" pitchFamily="34" charset="0"/>
              </a:rPr>
              <a:t>Meinung </a:t>
            </a:r>
            <a:r>
              <a:rPr lang="de-DE" sz="4400" dirty="0">
                <a:latin typeface="Arial" panose="020B0604020202020204" pitchFamily="34" charset="0"/>
                <a:cs typeface="Arial" panose="020B0604020202020204" pitchFamily="34" charset="0"/>
              </a:rPr>
              <a:t>oder</a:t>
            </a:r>
            <a:r>
              <a:rPr lang="de-DE" sz="4400" dirty="0">
                <a:solidFill>
                  <a:srgbClr val="652483"/>
                </a:solidFill>
                <a:latin typeface="Arial" panose="020B0604020202020204" pitchFamily="34" charset="0"/>
                <a:cs typeface="Arial" panose="020B0604020202020204" pitchFamily="34" charset="0"/>
              </a:rPr>
              <a:t> </a:t>
            </a:r>
            <a:r>
              <a:rPr lang="de-DE" sz="4400" dirty="0">
                <a:solidFill>
                  <a:srgbClr val="E61873"/>
                </a:solidFill>
                <a:latin typeface="Arial" panose="020B0604020202020204" pitchFamily="34" charset="0"/>
                <a:cs typeface="Arial" panose="020B0604020202020204" pitchFamily="34" charset="0"/>
              </a:rPr>
              <a:t>Fakten</a:t>
            </a:r>
            <a:r>
              <a:rPr lang="de-DE" sz="4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601792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6">
                                            <p:txEl>
                                              <p:pRg st="0" end="0"/>
                                            </p:txEl>
                                          </p:spTgt>
                                        </p:tgtEl>
                                        <p:attrNameLst>
                                          <p:attrName>style.color</p:attrName>
                                        </p:attrNameLst>
                                      </p:cBhvr>
                                      <p:to>
                                        <p:clrVal>
                                          <a:srgbClr val="92D050"/>
                                        </p:clrVal>
                                      </p:to>
                                    </p:set>
                                    <p:set>
                                      <p:cBhvr>
                                        <p:cTn id="7" dur="500" fill="hold"/>
                                        <p:tgtEl>
                                          <p:spTgt spid="6">
                                            <p:txEl>
                                              <p:pRg st="0" end="0"/>
                                            </p:txEl>
                                          </p:spTgt>
                                        </p:tgtEl>
                                        <p:attrNameLst>
                                          <p:attrName>fillcolor</p:attrName>
                                        </p:attrNameLst>
                                      </p:cBhvr>
                                      <p:to>
                                        <p:clrVal>
                                          <a:srgbClr val="92D050"/>
                                        </p:clrVal>
                                      </p:to>
                                    </p:set>
                                    <p:set>
                                      <p:cBhvr>
                                        <p:cTn id="8" dur="500" fill="hold"/>
                                        <p:tgtEl>
                                          <p:spTgt spid="6">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6A8291-D283-1A46-BA38-5B66473BC0A3}"/>
              </a:ext>
            </a:extLst>
          </p:cNvPr>
          <p:cNvSpPr>
            <a:spLocks noGrp="1"/>
          </p:cNvSpPr>
          <p:nvPr>
            <p:ph type="title"/>
          </p:nvPr>
        </p:nvSpPr>
        <p:spPr>
          <a:xfrm>
            <a:off x="700176" y="952986"/>
            <a:ext cx="11074879" cy="1325563"/>
          </a:xfrm>
        </p:spPr>
        <p:txBody>
          <a:bodyPr/>
          <a:lstStyle/>
          <a:p>
            <a:pPr algn="ctr"/>
            <a:r>
              <a:rPr lang="de-DE" dirty="0"/>
              <a:t>„Jeder Mensch sollte mindestens einmal im Leben ins Ausland gehen.“</a:t>
            </a:r>
          </a:p>
        </p:txBody>
      </p:sp>
      <p:sp>
        <p:nvSpPr>
          <p:cNvPr id="6" name="Rechteck 5">
            <a:extLst>
              <a:ext uri="{FF2B5EF4-FFF2-40B4-BE49-F238E27FC236}">
                <a16:creationId xmlns:a16="http://schemas.microsoft.com/office/drawing/2014/main" id="{500A24D6-21FD-957E-A910-88E034BC6315}"/>
              </a:ext>
            </a:extLst>
          </p:cNvPr>
          <p:cNvSpPr/>
          <p:nvPr/>
        </p:nvSpPr>
        <p:spPr>
          <a:xfrm>
            <a:off x="2067458" y="2389872"/>
            <a:ext cx="2631229" cy="2655555"/>
          </a:xfrm>
          <a:prstGeom prst="rect">
            <a:avLst/>
          </a:prstGeom>
          <a:solidFill>
            <a:srgbClr val="6524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a:latin typeface="Arial" panose="020B0604020202020204" pitchFamily="34" charset="0"/>
                <a:cs typeface="Arial" panose="020B0604020202020204" pitchFamily="34" charset="0"/>
              </a:rPr>
              <a:t>Meinung</a:t>
            </a:r>
            <a:endParaRPr lang="de-DE" sz="2400" dirty="0">
              <a:latin typeface="Arial" panose="020B0604020202020204" pitchFamily="34" charset="0"/>
              <a:cs typeface="Arial" panose="020B0604020202020204" pitchFamily="34" charset="0"/>
            </a:endParaRPr>
          </a:p>
          <a:p>
            <a:pPr algn="ctr"/>
            <a:endParaRPr lang="de-DE" dirty="0"/>
          </a:p>
        </p:txBody>
      </p:sp>
      <p:sp>
        <p:nvSpPr>
          <p:cNvPr id="7" name="Rechteck 6">
            <a:extLst>
              <a:ext uri="{FF2B5EF4-FFF2-40B4-BE49-F238E27FC236}">
                <a16:creationId xmlns:a16="http://schemas.microsoft.com/office/drawing/2014/main" id="{14A50857-A1D9-79FC-21C4-F84A1E6AB21D}"/>
              </a:ext>
            </a:extLst>
          </p:cNvPr>
          <p:cNvSpPr/>
          <p:nvPr/>
        </p:nvSpPr>
        <p:spPr>
          <a:xfrm>
            <a:off x="7623017" y="2389872"/>
            <a:ext cx="2631229" cy="2655555"/>
          </a:xfrm>
          <a:prstGeom prst="rect">
            <a:avLst/>
          </a:prstGeom>
          <a:solidFill>
            <a:srgbClr val="E618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a:latin typeface="Arial" panose="020B0604020202020204" pitchFamily="34" charset="0"/>
                <a:cs typeface="Arial" panose="020B0604020202020204" pitchFamily="34" charset="0"/>
              </a:rPr>
              <a:t>Fakt</a:t>
            </a:r>
            <a:endParaRPr lang="de-DE" sz="2400" dirty="0">
              <a:latin typeface="Arial" panose="020B0604020202020204" pitchFamily="34" charset="0"/>
              <a:cs typeface="Arial" panose="020B0604020202020204" pitchFamily="34" charset="0"/>
            </a:endParaRPr>
          </a:p>
          <a:p>
            <a:pPr algn="ctr"/>
            <a:endParaRPr lang="de-DE" dirty="0"/>
          </a:p>
        </p:txBody>
      </p:sp>
      <p:pic>
        <p:nvPicPr>
          <p:cNvPr id="5" name="Grafik 4" descr="Ein Bild, das Zeichnung, Kinderkunst, Entwurf, Darstellung enthält.&#10;&#10;KI-generierte Inhalte können fehlerhaft sein.">
            <a:extLst>
              <a:ext uri="{FF2B5EF4-FFF2-40B4-BE49-F238E27FC236}">
                <a16:creationId xmlns:a16="http://schemas.microsoft.com/office/drawing/2014/main" id="{547985CB-AA7E-4835-BDBB-BFE1ED50B25E}"/>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Lst>
          </a:blip>
          <a:stretch>
            <a:fillRect/>
          </a:stretch>
        </p:blipFill>
        <p:spPr>
          <a:xfrm flipH="1">
            <a:off x="4698686" y="2343744"/>
            <a:ext cx="2924329" cy="2924329"/>
          </a:xfrm>
          <a:prstGeom prst="rect">
            <a:avLst/>
          </a:prstGeom>
        </p:spPr>
      </p:pic>
      <p:sp>
        <p:nvSpPr>
          <p:cNvPr id="8" name="Textfeld 7">
            <a:extLst>
              <a:ext uri="{FF2B5EF4-FFF2-40B4-BE49-F238E27FC236}">
                <a16:creationId xmlns:a16="http://schemas.microsoft.com/office/drawing/2014/main" id="{6C410FEC-B6B7-4AF8-96DD-E530ECEA93F7}"/>
              </a:ext>
            </a:extLst>
          </p:cNvPr>
          <p:cNvSpPr txBox="1"/>
          <p:nvPr/>
        </p:nvSpPr>
        <p:spPr>
          <a:xfrm>
            <a:off x="3191773" y="5268073"/>
            <a:ext cx="6304763" cy="769441"/>
          </a:xfrm>
          <a:prstGeom prst="rect">
            <a:avLst/>
          </a:prstGeom>
          <a:noFill/>
        </p:spPr>
        <p:txBody>
          <a:bodyPr wrap="square" rtlCol="0">
            <a:spAutoFit/>
          </a:bodyPr>
          <a:lstStyle/>
          <a:p>
            <a:pPr algn="ctr"/>
            <a:r>
              <a:rPr lang="de-DE" sz="4400" dirty="0">
                <a:solidFill>
                  <a:srgbClr val="652483"/>
                </a:solidFill>
                <a:latin typeface="Arial" panose="020B0604020202020204" pitchFamily="34" charset="0"/>
                <a:cs typeface="Arial" panose="020B0604020202020204" pitchFamily="34" charset="0"/>
              </a:rPr>
              <a:t>Meinung </a:t>
            </a:r>
            <a:r>
              <a:rPr lang="de-DE" sz="4400" dirty="0">
                <a:latin typeface="Arial" panose="020B0604020202020204" pitchFamily="34" charset="0"/>
                <a:cs typeface="Arial" panose="020B0604020202020204" pitchFamily="34" charset="0"/>
              </a:rPr>
              <a:t>oder</a:t>
            </a:r>
            <a:r>
              <a:rPr lang="de-DE" sz="4400" dirty="0">
                <a:solidFill>
                  <a:srgbClr val="652483"/>
                </a:solidFill>
                <a:latin typeface="Arial" panose="020B0604020202020204" pitchFamily="34" charset="0"/>
                <a:cs typeface="Arial" panose="020B0604020202020204" pitchFamily="34" charset="0"/>
              </a:rPr>
              <a:t> </a:t>
            </a:r>
            <a:r>
              <a:rPr lang="de-DE" sz="4400" dirty="0">
                <a:solidFill>
                  <a:srgbClr val="E61873"/>
                </a:solidFill>
                <a:latin typeface="Arial" panose="020B0604020202020204" pitchFamily="34" charset="0"/>
                <a:cs typeface="Arial" panose="020B0604020202020204" pitchFamily="34" charset="0"/>
              </a:rPr>
              <a:t>Fakten</a:t>
            </a:r>
            <a:r>
              <a:rPr lang="de-DE" sz="4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729111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6">
                                            <p:txEl>
                                              <p:pRg st="0" end="0"/>
                                            </p:txEl>
                                          </p:spTgt>
                                        </p:tgtEl>
                                        <p:attrNameLst>
                                          <p:attrName>style.color</p:attrName>
                                        </p:attrNameLst>
                                      </p:cBhvr>
                                      <p:to>
                                        <p:clrVal>
                                          <a:srgbClr val="92D050"/>
                                        </p:clrVal>
                                      </p:to>
                                    </p:set>
                                    <p:set>
                                      <p:cBhvr>
                                        <p:cTn id="7" dur="500" fill="hold"/>
                                        <p:tgtEl>
                                          <p:spTgt spid="6">
                                            <p:txEl>
                                              <p:pRg st="0" end="0"/>
                                            </p:txEl>
                                          </p:spTgt>
                                        </p:tgtEl>
                                        <p:attrNameLst>
                                          <p:attrName>fillcolor</p:attrName>
                                        </p:attrNameLst>
                                      </p:cBhvr>
                                      <p:to>
                                        <p:clrVal>
                                          <a:srgbClr val="92D050"/>
                                        </p:clrVal>
                                      </p:to>
                                    </p:set>
                                    <p:set>
                                      <p:cBhvr>
                                        <p:cTn id="8" dur="500" fill="hold"/>
                                        <p:tgtEl>
                                          <p:spTgt spid="6">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6A8291-D283-1A46-BA38-5B66473BC0A3}"/>
              </a:ext>
            </a:extLst>
          </p:cNvPr>
          <p:cNvSpPr>
            <a:spLocks noGrp="1"/>
          </p:cNvSpPr>
          <p:nvPr>
            <p:ph type="title"/>
          </p:nvPr>
        </p:nvSpPr>
        <p:spPr>
          <a:xfrm>
            <a:off x="700176" y="952986"/>
            <a:ext cx="11074879" cy="1325563"/>
          </a:xfrm>
        </p:spPr>
        <p:txBody>
          <a:bodyPr/>
          <a:lstStyle/>
          <a:p>
            <a:pPr algn="ctr"/>
            <a:r>
              <a:rPr lang="de-DE" dirty="0"/>
              <a:t>„In Deutschland herrscht Meinungsfreiheit.“</a:t>
            </a:r>
          </a:p>
        </p:txBody>
      </p:sp>
      <p:sp>
        <p:nvSpPr>
          <p:cNvPr id="6" name="Rechteck 5">
            <a:extLst>
              <a:ext uri="{FF2B5EF4-FFF2-40B4-BE49-F238E27FC236}">
                <a16:creationId xmlns:a16="http://schemas.microsoft.com/office/drawing/2014/main" id="{500A24D6-21FD-957E-A910-88E034BC6315}"/>
              </a:ext>
            </a:extLst>
          </p:cNvPr>
          <p:cNvSpPr/>
          <p:nvPr/>
        </p:nvSpPr>
        <p:spPr>
          <a:xfrm>
            <a:off x="2067458" y="2389872"/>
            <a:ext cx="2631229" cy="2655555"/>
          </a:xfrm>
          <a:prstGeom prst="rect">
            <a:avLst/>
          </a:prstGeom>
          <a:solidFill>
            <a:srgbClr val="6524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a:latin typeface="Arial" panose="020B0604020202020204" pitchFamily="34" charset="0"/>
                <a:cs typeface="Arial" panose="020B0604020202020204" pitchFamily="34" charset="0"/>
              </a:rPr>
              <a:t>Meinung</a:t>
            </a:r>
            <a:endParaRPr lang="de-DE" sz="2400" dirty="0">
              <a:latin typeface="Arial" panose="020B0604020202020204" pitchFamily="34" charset="0"/>
              <a:cs typeface="Arial" panose="020B0604020202020204" pitchFamily="34" charset="0"/>
            </a:endParaRPr>
          </a:p>
          <a:p>
            <a:pPr algn="ctr"/>
            <a:endParaRPr lang="de-DE" dirty="0"/>
          </a:p>
        </p:txBody>
      </p:sp>
      <p:sp>
        <p:nvSpPr>
          <p:cNvPr id="7" name="Rechteck 6">
            <a:extLst>
              <a:ext uri="{FF2B5EF4-FFF2-40B4-BE49-F238E27FC236}">
                <a16:creationId xmlns:a16="http://schemas.microsoft.com/office/drawing/2014/main" id="{14A50857-A1D9-79FC-21C4-F84A1E6AB21D}"/>
              </a:ext>
            </a:extLst>
          </p:cNvPr>
          <p:cNvSpPr/>
          <p:nvPr/>
        </p:nvSpPr>
        <p:spPr>
          <a:xfrm>
            <a:off x="7623017" y="2389872"/>
            <a:ext cx="2631229" cy="2655555"/>
          </a:xfrm>
          <a:prstGeom prst="rect">
            <a:avLst/>
          </a:prstGeom>
          <a:solidFill>
            <a:srgbClr val="E618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a:latin typeface="Arial" panose="020B0604020202020204" pitchFamily="34" charset="0"/>
                <a:cs typeface="Arial" panose="020B0604020202020204" pitchFamily="34" charset="0"/>
              </a:rPr>
              <a:t>Fakt</a:t>
            </a:r>
            <a:endParaRPr lang="de-DE" sz="2400" dirty="0">
              <a:latin typeface="Arial" panose="020B0604020202020204" pitchFamily="34" charset="0"/>
              <a:cs typeface="Arial" panose="020B0604020202020204" pitchFamily="34" charset="0"/>
            </a:endParaRPr>
          </a:p>
          <a:p>
            <a:pPr algn="ctr"/>
            <a:endParaRPr lang="de-DE" dirty="0"/>
          </a:p>
        </p:txBody>
      </p:sp>
      <p:pic>
        <p:nvPicPr>
          <p:cNvPr id="5" name="Grafik 4" descr="Ein Bild, das Zeichnung, Kinderkunst, Entwurf, Darstellung enthält.&#10;&#10;KI-generierte Inhalte können fehlerhaft sein.">
            <a:extLst>
              <a:ext uri="{FF2B5EF4-FFF2-40B4-BE49-F238E27FC236}">
                <a16:creationId xmlns:a16="http://schemas.microsoft.com/office/drawing/2014/main" id="{547985CB-AA7E-4835-BDBB-BFE1ED50B25E}"/>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Lst>
          </a:blip>
          <a:stretch>
            <a:fillRect/>
          </a:stretch>
        </p:blipFill>
        <p:spPr>
          <a:xfrm flipH="1">
            <a:off x="4698686" y="2343744"/>
            <a:ext cx="2924329" cy="2924329"/>
          </a:xfrm>
          <a:prstGeom prst="rect">
            <a:avLst/>
          </a:prstGeom>
        </p:spPr>
      </p:pic>
      <p:sp>
        <p:nvSpPr>
          <p:cNvPr id="8" name="Textfeld 7">
            <a:extLst>
              <a:ext uri="{FF2B5EF4-FFF2-40B4-BE49-F238E27FC236}">
                <a16:creationId xmlns:a16="http://schemas.microsoft.com/office/drawing/2014/main" id="{6C410FEC-B6B7-4AF8-96DD-E530ECEA93F7}"/>
              </a:ext>
            </a:extLst>
          </p:cNvPr>
          <p:cNvSpPr txBox="1"/>
          <p:nvPr/>
        </p:nvSpPr>
        <p:spPr>
          <a:xfrm>
            <a:off x="3191773" y="5268073"/>
            <a:ext cx="6304763" cy="769441"/>
          </a:xfrm>
          <a:prstGeom prst="rect">
            <a:avLst/>
          </a:prstGeom>
          <a:noFill/>
        </p:spPr>
        <p:txBody>
          <a:bodyPr wrap="square" rtlCol="0">
            <a:spAutoFit/>
          </a:bodyPr>
          <a:lstStyle/>
          <a:p>
            <a:pPr algn="ctr"/>
            <a:r>
              <a:rPr lang="de-DE" sz="4400" dirty="0">
                <a:solidFill>
                  <a:srgbClr val="652483"/>
                </a:solidFill>
                <a:latin typeface="Arial" panose="020B0604020202020204" pitchFamily="34" charset="0"/>
                <a:cs typeface="Arial" panose="020B0604020202020204" pitchFamily="34" charset="0"/>
              </a:rPr>
              <a:t>Meinung </a:t>
            </a:r>
            <a:r>
              <a:rPr lang="de-DE" sz="4400" dirty="0">
                <a:latin typeface="Arial" panose="020B0604020202020204" pitchFamily="34" charset="0"/>
                <a:cs typeface="Arial" panose="020B0604020202020204" pitchFamily="34" charset="0"/>
              </a:rPr>
              <a:t>oder</a:t>
            </a:r>
            <a:r>
              <a:rPr lang="de-DE" sz="4400" dirty="0">
                <a:solidFill>
                  <a:srgbClr val="652483"/>
                </a:solidFill>
                <a:latin typeface="Arial" panose="020B0604020202020204" pitchFamily="34" charset="0"/>
                <a:cs typeface="Arial" panose="020B0604020202020204" pitchFamily="34" charset="0"/>
              </a:rPr>
              <a:t> </a:t>
            </a:r>
            <a:r>
              <a:rPr lang="de-DE" sz="4400" dirty="0">
                <a:solidFill>
                  <a:srgbClr val="E61873"/>
                </a:solidFill>
                <a:latin typeface="Arial" panose="020B0604020202020204" pitchFamily="34" charset="0"/>
                <a:cs typeface="Arial" panose="020B0604020202020204" pitchFamily="34" charset="0"/>
              </a:rPr>
              <a:t>Fakten</a:t>
            </a:r>
            <a:r>
              <a:rPr lang="de-DE" sz="4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920558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6">
                                            <p:txEl>
                                              <p:pRg st="0" end="0"/>
                                            </p:txEl>
                                          </p:spTgt>
                                        </p:tgtEl>
                                        <p:attrNameLst>
                                          <p:attrName>style.color</p:attrName>
                                        </p:attrNameLst>
                                      </p:cBhvr>
                                      <p:to>
                                        <p:clrVal>
                                          <a:srgbClr val="92D050"/>
                                        </p:clrVal>
                                      </p:to>
                                    </p:set>
                                    <p:set>
                                      <p:cBhvr>
                                        <p:cTn id="7" dur="500" fill="hold"/>
                                        <p:tgtEl>
                                          <p:spTgt spid="6">
                                            <p:txEl>
                                              <p:pRg st="0" end="0"/>
                                            </p:txEl>
                                          </p:spTgt>
                                        </p:tgtEl>
                                        <p:attrNameLst>
                                          <p:attrName>fillcolor</p:attrName>
                                        </p:attrNameLst>
                                      </p:cBhvr>
                                      <p:to>
                                        <p:clrVal>
                                          <a:srgbClr val="92D050"/>
                                        </p:clrVal>
                                      </p:to>
                                    </p:set>
                                    <p:set>
                                      <p:cBhvr>
                                        <p:cTn id="8" dur="500" fill="hold"/>
                                        <p:tgtEl>
                                          <p:spTgt spid="6">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D0A866DE-43CA-4F30-BFBF-467546521225}"/>
              </a:ext>
            </a:extLst>
          </p:cNvPr>
          <p:cNvSpPr/>
          <p:nvPr/>
        </p:nvSpPr>
        <p:spPr>
          <a:xfrm>
            <a:off x="900022" y="578295"/>
            <a:ext cx="10453777" cy="954107"/>
          </a:xfrm>
          <a:prstGeom prst="rect">
            <a:avLst/>
          </a:prstGeom>
        </p:spPr>
        <p:txBody>
          <a:bodyPr wrap="square">
            <a:spAutoFit/>
          </a:bodyPr>
          <a:lstStyle/>
          <a:p>
            <a:pPr lvl="0"/>
            <a:r>
              <a:rPr lang="de-DE" sz="2800" dirty="0">
                <a:latin typeface="Arial" panose="020B0604020202020204" pitchFamily="34" charset="0"/>
                <a:cs typeface="Arial" panose="020B0604020202020204" pitchFamily="34" charset="0"/>
              </a:rPr>
              <a:t>Überlegt euch jeweils eine knappe Definition für die Begriffe „Meinung“ und „Fakten“!</a:t>
            </a:r>
            <a:endParaRPr lang="en-US" sz="2800" dirty="0">
              <a:latin typeface="Arial" panose="020B0604020202020204" pitchFamily="34" charset="0"/>
              <a:cs typeface="Arial" panose="020B0604020202020204" pitchFamily="34" charset="0"/>
            </a:endParaRPr>
          </a:p>
        </p:txBody>
      </p:sp>
      <p:sp>
        <p:nvSpPr>
          <p:cNvPr id="8" name="Rechteck 7">
            <a:extLst>
              <a:ext uri="{FF2B5EF4-FFF2-40B4-BE49-F238E27FC236}">
                <a16:creationId xmlns:a16="http://schemas.microsoft.com/office/drawing/2014/main" id="{931EBAE7-1AA9-46FC-AAE8-3277004606E9}"/>
              </a:ext>
            </a:extLst>
          </p:cNvPr>
          <p:cNvSpPr/>
          <p:nvPr/>
        </p:nvSpPr>
        <p:spPr>
          <a:xfrm>
            <a:off x="1015036" y="1789270"/>
            <a:ext cx="4028542" cy="707011"/>
          </a:xfrm>
          <a:prstGeom prst="rect">
            <a:avLst/>
          </a:prstGeom>
          <a:solidFill>
            <a:srgbClr val="652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a:latin typeface="Arial" panose="020B0604020202020204" pitchFamily="34" charset="0"/>
                <a:cs typeface="Arial" panose="020B0604020202020204" pitchFamily="34" charset="0"/>
              </a:rPr>
              <a:t>Meinung</a:t>
            </a:r>
            <a:endParaRPr lang="de-DE" sz="2400" dirty="0">
              <a:latin typeface="Arial" panose="020B0604020202020204" pitchFamily="34" charset="0"/>
              <a:cs typeface="Arial" panose="020B0604020202020204" pitchFamily="34" charset="0"/>
            </a:endParaRPr>
          </a:p>
        </p:txBody>
      </p:sp>
      <p:sp>
        <p:nvSpPr>
          <p:cNvPr id="9" name="Rechteck 8">
            <a:extLst>
              <a:ext uri="{FF2B5EF4-FFF2-40B4-BE49-F238E27FC236}">
                <a16:creationId xmlns:a16="http://schemas.microsoft.com/office/drawing/2014/main" id="{913BFD0A-0691-4FF9-8150-871D6E034C65}"/>
              </a:ext>
            </a:extLst>
          </p:cNvPr>
          <p:cNvSpPr/>
          <p:nvPr/>
        </p:nvSpPr>
        <p:spPr>
          <a:xfrm>
            <a:off x="6794734" y="1789270"/>
            <a:ext cx="4028542" cy="707011"/>
          </a:xfrm>
          <a:prstGeom prst="rect">
            <a:avLst/>
          </a:prstGeom>
          <a:solidFill>
            <a:srgbClr val="E618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a:latin typeface="Arial" panose="020B0604020202020204" pitchFamily="34" charset="0"/>
                <a:cs typeface="Arial" panose="020B0604020202020204" pitchFamily="34" charset="0"/>
              </a:rPr>
              <a:t>Fakten</a:t>
            </a:r>
            <a:endParaRPr lang="de-DE"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3386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8">
                                            <p:txEl>
                                              <p:pRg st="0" end="0"/>
                                            </p:txEl>
                                          </p:spTgt>
                                        </p:tgtEl>
                                        <p:attrNameLst>
                                          <p:attrName>style.color</p:attrName>
                                        </p:attrNameLst>
                                      </p:cBhvr>
                                      <p:to>
                                        <p:clrVal>
                                          <a:srgbClr val="92D050"/>
                                        </p:clrVal>
                                      </p:to>
                                    </p:set>
                                    <p:set>
                                      <p:cBhvr>
                                        <p:cTn id="7" dur="500" fill="hold"/>
                                        <p:tgtEl>
                                          <p:spTgt spid="8">
                                            <p:txEl>
                                              <p:pRg st="0" end="0"/>
                                            </p:txEl>
                                          </p:spTgt>
                                        </p:tgtEl>
                                        <p:attrNameLst>
                                          <p:attrName>fillcolor</p:attrName>
                                        </p:attrNameLst>
                                      </p:cBhvr>
                                      <p:to>
                                        <p:clrVal>
                                          <a:srgbClr val="92D050"/>
                                        </p:clrVal>
                                      </p:to>
                                    </p:set>
                                    <p:set>
                                      <p:cBhvr>
                                        <p:cTn id="8" dur="500" fill="hold"/>
                                        <p:tgtEl>
                                          <p:spTgt spid="8">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D0A866DE-43CA-4F30-BFBF-467546521225}"/>
              </a:ext>
            </a:extLst>
          </p:cNvPr>
          <p:cNvSpPr/>
          <p:nvPr/>
        </p:nvSpPr>
        <p:spPr>
          <a:xfrm>
            <a:off x="900022" y="578295"/>
            <a:ext cx="10453777" cy="954107"/>
          </a:xfrm>
          <a:prstGeom prst="rect">
            <a:avLst/>
          </a:prstGeom>
        </p:spPr>
        <p:txBody>
          <a:bodyPr wrap="square">
            <a:spAutoFit/>
          </a:bodyPr>
          <a:lstStyle/>
          <a:p>
            <a:pPr lvl="0"/>
            <a:r>
              <a:rPr lang="de-DE" sz="2800" dirty="0">
                <a:latin typeface="Arial" panose="020B0604020202020204" pitchFamily="34" charset="0"/>
                <a:cs typeface="Arial" panose="020B0604020202020204" pitchFamily="34" charset="0"/>
              </a:rPr>
              <a:t>Überlegt euch jeweils eine knappe Definition für die Begriffe „Meinung“ und „Fakten“!</a:t>
            </a:r>
            <a:endParaRPr lang="en-US" sz="2800" dirty="0">
              <a:latin typeface="Arial" panose="020B0604020202020204" pitchFamily="34" charset="0"/>
              <a:cs typeface="Arial" panose="020B0604020202020204" pitchFamily="34" charset="0"/>
            </a:endParaRPr>
          </a:p>
        </p:txBody>
      </p:sp>
      <p:sp>
        <p:nvSpPr>
          <p:cNvPr id="8" name="Rechteck 7">
            <a:extLst>
              <a:ext uri="{FF2B5EF4-FFF2-40B4-BE49-F238E27FC236}">
                <a16:creationId xmlns:a16="http://schemas.microsoft.com/office/drawing/2014/main" id="{931EBAE7-1AA9-46FC-AAE8-3277004606E9}"/>
              </a:ext>
            </a:extLst>
          </p:cNvPr>
          <p:cNvSpPr/>
          <p:nvPr/>
        </p:nvSpPr>
        <p:spPr>
          <a:xfrm>
            <a:off x="1015036" y="1789270"/>
            <a:ext cx="4028542" cy="707011"/>
          </a:xfrm>
          <a:prstGeom prst="rect">
            <a:avLst/>
          </a:prstGeom>
          <a:solidFill>
            <a:srgbClr val="652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a:latin typeface="Arial" panose="020B0604020202020204" pitchFamily="34" charset="0"/>
                <a:cs typeface="Arial" panose="020B0604020202020204" pitchFamily="34" charset="0"/>
              </a:rPr>
              <a:t>Meinung</a:t>
            </a:r>
            <a:endParaRPr lang="de-DE" sz="2400" dirty="0">
              <a:latin typeface="Arial" panose="020B0604020202020204" pitchFamily="34" charset="0"/>
              <a:cs typeface="Arial" panose="020B0604020202020204" pitchFamily="34" charset="0"/>
            </a:endParaRPr>
          </a:p>
        </p:txBody>
      </p:sp>
      <p:sp>
        <p:nvSpPr>
          <p:cNvPr id="9" name="Rechteck 8">
            <a:extLst>
              <a:ext uri="{FF2B5EF4-FFF2-40B4-BE49-F238E27FC236}">
                <a16:creationId xmlns:a16="http://schemas.microsoft.com/office/drawing/2014/main" id="{913BFD0A-0691-4FF9-8150-871D6E034C65}"/>
              </a:ext>
            </a:extLst>
          </p:cNvPr>
          <p:cNvSpPr/>
          <p:nvPr/>
        </p:nvSpPr>
        <p:spPr>
          <a:xfrm>
            <a:off x="6794734" y="1789270"/>
            <a:ext cx="4028542" cy="707011"/>
          </a:xfrm>
          <a:prstGeom prst="rect">
            <a:avLst/>
          </a:prstGeom>
          <a:solidFill>
            <a:srgbClr val="E618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a:latin typeface="Arial" panose="020B0604020202020204" pitchFamily="34" charset="0"/>
                <a:cs typeface="Arial" panose="020B0604020202020204" pitchFamily="34" charset="0"/>
              </a:rPr>
              <a:t>Fakten</a:t>
            </a:r>
            <a:endParaRPr lang="de-DE" sz="2400" dirty="0">
              <a:latin typeface="Arial" panose="020B0604020202020204" pitchFamily="34" charset="0"/>
              <a:cs typeface="Arial" panose="020B0604020202020204" pitchFamily="34" charset="0"/>
            </a:endParaRPr>
          </a:p>
        </p:txBody>
      </p:sp>
      <p:sp>
        <p:nvSpPr>
          <p:cNvPr id="10" name="Textfeld 9">
            <a:extLst>
              <a:ext uri="{FF2B5EF4-FFF2-40B4-BE49-F238E27FC236}">
                <a16:creationId xmlns:a16="http://schemas.microsoft.com/office/drawing/2014/main" id="{EED9863D-56F3-4414-BBCE-CD8E49D84259}"/>
              </a:ext>
            </a:extLst>
          </p:cNvPr>
          <p:cNvSpPr txBox="1"/>
          <p:nvPr/>
        </p:nvSpPr>
        <p:spPr>
          <a:xfrm>
            <a:off x="1344168" y="2761488"/>
            <a:ext cx="3520440" cy="1938992"/>
          </a:xfrm>
          <a:prstGeom prst="rect">
            <a:avLst/>
          </a:prstGeom>
          <a:noFill/>
        </p:spPr>
        <p:txBody>
          <a:bodyPr wrap="square" rtlCol="0">
            <a:spAutoFit/>
          </a:bodyPr>
          <a:lstStyle/>
          <a:p>
            <a:r>
              <a:rPr lang="de-DE" sz="2400" b="1" dirty="0">
                <a:latin typeface="Arial" panose="020B0604020202020204" pitchFamily="34" charset="0"/>
                <a:cs typeface="Arial" panose="020B0604020202020204" pitchFamily="34" charset="0"/>
              </a:rPr>
              <a:t>Subjektive</a:t>
            </a:r>
            <a:r>
              <a:rPr lang="de-DE" sz="2400" dirty="0">
                <a:latin typeface="Arial" panose="020B0604020202020204" pitchFamily="34" charset="0"/>
                <a:cs typeface="Arial" panose="020B0604020202020204" pitchFamily="34" charset="0"/>
              </a:rPr>
              <a:t> Einschätzung oder Bewertung, die nicht als eindeutig richtig oder falsch überprüfbar ist.</a:t>
            </a:r>
          </a:p>
        </p:txBody>
      </p:sp>
      <p:sp>
        <p:nvSpPr>
          <p:cNvPr id="11" name="Rechteck 10">
            <a:extLst>
              <a:ext uri="{FF2B5EF4-FFF2-40B4-BE49-F238E27FC236}">
                <a16:creationId xmlns:a16="http://schemas.microsoft.com/office/drawing/2014/main" id="{BB69B848-494C-4AB2-8091-FBDDEFC99C4B}"/>
              </a:ext>
            </a:extLst>
          </p:cNvPr>
          <p:cNvSpPr/>
          <p:nvPr/>
        </p:nvSpPr>
        <p:spPr>
          <a:xfrm>
            <a:off x="6946220" y="2761488"/>
            <a:ext cx="3877056" cy="2308324"/>
          </a:xfrm>
          <a:prstGeom prst="rect">
            <a:avLst/>
          </a:prstGeom>
        </p:spPr>
        <p:txBody>
          <a:bodyPr wrap="square">
            <a:spAutoFit/>
          </a:bodyPr>
          <a:lstStyle/>
          <a:p>
            <a:pPr>
              <a:spcAft>
                <a:spcPts val="1000"/>
              </a:spcAft>
            </a:pPr>
            <a:r>
              <a:rPr lang="de-DE" sz="2400" b="1" dirty="0">
                <a:latin typeface="Arial" panose="020B0604020202020204" pitchFamily="34" charset="0"/>
                <a:ea typeface="Times New Roman" panose="02020603050405020304" pitchFamily="18" charset="0"/>
                <a:cs typeface="Arial" panose="020B0604020202020204" pitchFamily="34" charset="0"/>
              </a:rPr>
              <a:t>Objektiv</a:t>
            </a:r>
            <a:r>
              <a:rPr lang="de-DE" sz="2400" dirty="0">
                <a:latin typeface="Arial" panose="020B0604020202020204" pitchFamily="34" charset="0"/>
                <a:ea typeface="Times New Roman" panose="02020603050405020304" pitchFamily="18" charset="0"/>
                <a:cs typeface="Arial" panose="020B0604020202020204" pitchFamily="34" charset="0"/>
              </a:rPr>
              <a:t> überprüfbare Aussagen, die sich durch Belege oder wissenschaftliche Erkenntnisse nachweisen lassen. </a:t>
            </a:r>
            <a:endParaRPr lang="de-DE" sz="36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12312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8">
                                            <p:txEl>
                                              <p:pRg st="0" end="0"/>
                                            </p:txEl>
                                          </p:spTgt>
                                        </p:tgtEl>
                                        <p:attrNameLst>
                                          <p:attrName>style.color</p:attrName>
                                        </p:attrNameLst>
                                      </p:cBhvr>
                                      <p:to>
                                        <p:clrVal>
                                          <a:srgbClr val="92D050"/>
                                        </p:clrVal>
                                      </p:to>
                                    </p:set>
                                    <p:set>
                                      <p:cBhvr>
                                        <p:cTn id="7" dur="500" fill="hold"/>
                                        <p:tgtEl>
                                          <p:spTgt spid="8">
                                            <p:txEl>
                                              <p:pRg st="0" end="0"/>
                                            </p:txEl>
                                          </p:spTgt>
                                        </p:tgtEl>
                                        <p:attrNameLst>
                                          <p:attrName>fillcolor</p:attrName>
                                        </p:attrNameLst>
                                      </p:cBhvr>
                                      <p:to>
                                        <p:clrVal>
                                          <a:srgbClr val="92D050"/>
                                        </p:clrVal>
                                      </p:to>
                                    </p:set>
                                    <p:set>
                                      <p:cBhvr>
                                        <p:cTn id="8" dur="500" fill="hold"/>
                                        <p:tgtEl>
                                          <p:spTgt spid="8">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BFEF9074-983A-44D9-9EE6-6D440B7310A9}"/>
              </a:ext>
            </a:extLst>
          </p:cNvPr>
          <p:cNvPicPr>
            <a:picLocks noChangeAspect="1"/>
          </p:cNvPicPr>
          <p:nvPr/>
        </p:nvPicPr>
        <p:blipFill rotWithShape="1">
          <a:blip r:embed="rId3">
            <a:extLst>
              <a:ext uri="{28A0092B-C50C-407E-A947-70E740481C1C}">
                <a14:useLocalDpi xmlns:a14="http://schemas.microsoft.com/office/drawing/2010/main" val="0"/>
              </a:ext>
            </a:extLst>
          </a:blip>
          <a:srcRect t="28428" b="9387"/>
          <a:stretch/>
        </p:blipFill>
        <p:spPr>
          <a:xfrm>
            <a:off x="6643777" y="1604514"/>
            <a:ext cx="4572000" cy="4264623"/>
          </a:xfrm>
          <a:prstGeom prst="rect">
            <a:avLst/>
          </a:prstGeom>
        </p:spPr>
      </p:pic>
      <p:sp>
        <p:nvSpPr>
          <p:cNvPr id="3" name="Inhaltsplatzhalter 2">
            <a:extLst>
              <a:ext uri="{FF2B5EF4-FFF2-40B4-BE49-F238E27FC236}">
                <a16:creationId xmlns:a16="http://schemas.microsoft.com/office/drawing/2014/main" id="{591BADB5-DAF1-777A-B7AD-BBD5FBB0F16E}"/>
              </a:ext>
            </a:extLst>
          </p:cNvPr>
          <p:cNvSpPr>
            <a:spLocks noGrp="1"/>
          </p:cNvSpPr>
          <p:nvPr>
            <p:ph idx="1"/>
          </p:nvPr>
        </p:nvSpPr>
        <p:spPr>
          <a:xfrm>
            <a:off x="976223" y="643807"/>
            <a:ext cx="10515600" cy="4351338"/>
          </a:xfrm>
        </p:spPr>
        <p:txBody>
          <a:bodyPr/>
          <a:lstStyle/>
          <a:p>
            <a:pPr marL="0" indent="0">
              <a:buNone/>
            </a:pPr>
            <a:r>
              <a:rPr lang="de-DE" sz="3200" dirty="0"/>
              <a:t>Nehmt Stellung zum folgenden Zitat des Journalisten Sascha Lobo!</a:t>
            </a:r>
          </a:p>
          <a:p>
            <a:pPr marL="0" indent="0">
              <a:buNone/>
            </a:pPr>
            <a:br>
              <a:rPr lang="de-DE" dirty="0"/>
            </a:br>
            <a:endParaRPr lang="de-DE" dirty="0"/>
          </a:p>
        </p:txBody>
      </p:sp>
      <p:sp>
        <p:nvSpPr>
          <p:cNvPr id="4" name="Sprechblase: oval 3">
            <a:extLst>
              <a:ext uri="{FF2B5EF4-FFF2-40B4-BE49-F238E27FC236}">
                <a16:creationId xmlns:a16="http://schemas.microsoft.com/office/drawing/2014/main" id="{F1AF55EC-A4E1-34DE-AF74-1D7B550D3505}"/>
              </a:ext>
            </a:extLst>
          </p:cNvPr>
          <p:cNvSpPr/>
          <p:nvPr/>
        </p:nvSpPr>
        <p:spPr>
          <a:xfrm>
            <a:off x="819510" y="1892176"/>
            <a:ext cx="6295252" cy="3361310"/>
          </a:xfrm>
          <a:prstGeom prst="wedgeEllipseCallout">
            <a:avLst>
              <a:gd name="adj1" fmla="val 56987"/>
              <a:gd name="adj2" fmla="val -7780"/>
            </a:avLst>
          </a:prstGeom>
          <a:solidFill>
            <a:schemeClr val="bg1"/>
          </a:solidFill>
          <a:ln>
            <a:solidFill>
              <a:srgbClr val="65248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3200" dirty="0">
                <a:solidFill>
                  <a:srgbClr val="000000"/>
                </a:solidFill>
                <a:latin typeface="Arial" panose="020B0604020202020204" pitchFamily="34" charset="0"/>
                <a:cs typeface="Arial" panose="020B0604020202020204" pitchFamily="34" charset="0"/>
              </a:rPr>
              <a:t>„Jeder hat das Recht auf eine eigene Meinung, aber niemand hat das Recht auf eigene Fakten."</a:t>
            </a:r>
            <a:endParaRPr lang="de-DE" sz="3200" dirty="0">
              <a:latin typeface="Arial" panose="020B0604020202020204" pitchFamily="34" charset="0"/>
              <a:cs typeface="Arial" panose="020B0604020202020204" pitchFamily="34" charset="0"/>
            </a:endParaRPr>
          </a:p>
        </p:txBody>
      </p:sp>
      <p:sp>
        <p:nvSpPr>
          <p:cNvPr id="9" name="Textfeld 8">
            <a:extLst>
              <a:ext uri="{FF2B5EF4-FFF2-40B4-BE49-F238E27FC236}">
                <a16:creationId xmlns:a16="http://schemas.microsoft.com/office/drawing/2014/main" id="{9090C77B-5A10-4DDB-B548-C6EBB7170A21}"/>
              </a:ext>
            </a:extLst>
          </p:cNvPr>
          <p:cNvSpPr txBox="1"/>
          <p:nvPr/>
        </p:nvSpPr>
        <p:spPr>
          <a:xfrm>
            <a:off x="7982712" y="5869137"/>
            <a:ext cx="3233065" cy="184666"/>
          </a:xfrm>
          <a:prstGeom prst="rect">
            <a:avLst/>
          </a:prstGeom>
          <a:noFill/>
        </p:spPr>
        <p:txBody>
          <a:bodyPr wrap="square" rtlCol="0">
            <a:spAutoFit/>
          </a:bodyPr>
          <a:lstStyle/>
          <a:p>
            <a:pPr algn="r"/>
            <a:r>
              <a:rPr lang="en-US" sz="600" dirty="0">
                <a:latin typeface="Arial" panose="020B0604020202020204" pitchFamily="34" charset="0"/>
                <a:cs typeface="Arial" panose="020B0604020202020204" pitchFamily="34" charset="0"/>
              </a:rPr>
              <a:t>(Bild: Jan </a:t>
            </a:r>
            <a:r>
              <a:rPr lang="en-US" sz="600" dirty="0" err="1">
                <a:latin typeface="Arial" panose="020B0604020202020204" pitchFamily="34" charset="0"/>
                <a:cs typeface="Arial" panose="020B0604020202020204" pitchFamily="34" charset="0"/>
              </a:rPr>
              <a:t>Zappner</a:t>
            </a:r>
            <a:r>
              <a:rPr lang="en-US" sz="600" dirty="0">
                <a:latin typeface="Arial" panose="020B0604020202020204" pitchFamily="34" charset="0"/>
                <a:cs typeface="Arial" panose="020B0604020202020204" pitchFamily="34" charset="0"/>
              </a:rPr>
              <a:t> / </a:t>
            </a:r>
            <a:r>
              <a:rPr lang="en-US" sz="600" dirty="0" err="1">
                <a:latin typeface="Arial" panose="020B0604020202020204" pitchFamily="34" charset="0"/>
                <a:cs typeface="Arial" panose="020B0604020202020204" pitchFamily="34" charset="0"/>
              </a:rPr>
              <a:t>re:publica</a:t>
            </a:r>
            <a:r>
              <a:rPr lang="en-US" sz="600" dirty="0">
                <a:latin typeface="Arial" panose="020B0604020202020204" pitchFamily="34" charset="0"/>
                <a:cs typeface="Arial" panose="020B0604020202020204" pitchFamily="34" charset="0"/>
              </a:rPr>
              <a:t> - </a:t>
            </a:r>
            <a:r>
              <a:rPr lang="en-US" sz="600" dirty="0" err="1">
                <a:latin typeface="Arial" panose="020B0604020202020204" pitchFamily="34" charset="0"/>
                <a:cs typeface="Arial" panose="020B0604020202020204" pitchFamily="34" charset="0"/>
              </a:rPr>
              <a:t>re:publica</a:t>
            </a:r>
            <a:r>
              <a:rPr lang="en-US" sz="600" dirty="0">
                <a:latin typeface="Arial" panose="020B0604020202020204" pitchFamily="34" charset="0"/>
                <a:cs typeface="Arial" panose="020B0604020202020204" pitchFamily="34" charset="0"/>
              </a:rPr>
              <a:t> 22 - Tag 1, CC BY-SA 2.0)</a:t>
            </a:r>
            <a:endParaRPr lang="de-DE" sz="600" dirty="0"/>
          </a:p>
        </p:txBody>
      </p:sp>
    </p:spTree>
    <p:extLst>
      <p:ext uri="{BB962C8B-B14F-4D97-AF65-F5344CB8AC3E}">
        <p14:creationId xmlns:p14="http://schemas.microsoft.com/office/powerpoint/2010/main" val="4822150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3D10DD-D91A-2A08-3C3D-8724830F1838}"/>
            </a:ext>
          </a:extLst>
        </p:cNvPr>
        <p:cNvGrpSpPr/>
        <p:nvPr/>
      </p:nvGrpSpPr>
      <p:grpSpPr>
        <a:xfrm>
          <a:off x="0" y="0"/>
          <a:ext cx="0" cy="0"/>
          <a:chOff x="0" y="0"/>
          <a:chExt cx="0" cy="0"/>
        </a:xfrm>
      </p:grpSpPr>
      <p:sp>
        <p:nvSpPr>
          <p:cNvPr id="4" name="Rechteck 3">
            <a:extLst>
              <a:ext uri="{FF2B5EF4-FFF2-40B4-BE49-F238E27FC236}">
                <a16:creationId xmlns:a16="http://schemas.microsoft.com/office/drawing/2014/main" id="{94886D1D-28C2-28F6-21F2-C0FC379181ED}"/>
              </a:ext>
            </a:extLst>
          </p:cNvPr>
          <p:cNvSpPr/>
          <p:nvPr/>
        </p:nvSpPr>
        <p:spPr>
          <a:xfrm>
            <a:off x="922789" y="427839"/>
            <a:ext cx="10301681" cy="1040234"/>
          </a:xfrm>
          <a:prstGeom prst="rect">
            <a:avLst/>
          </a:prstGeom>
          <a:solidFill>
            <a:srgbClr val="6524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600" dirty="0">
                <a:latin typeface="Arial" panose="020B0604020202020204" pitchFamily="34" charset="0"/>
                <a:cs typeface="Arial" panose="020B0604020202020204" pitchFamily="34" charset="0"/>
              </a:rPr>
              <a:t>Art. 5 GG</a:t>
            </a:r>
          </a:p>
        </p:txBody>
      </p:sp>
      <p:sp>
        <p:nvSpPr>
          <p:cNvPr id="5" name="Textfeld 4">
            <a:extLst>
              <a:ext uri="{FF2B5EF4-FFF2-40B4-BE49-F238E27FC236}">
                <a16:creationId xmlns:a16="http://schemas.microsoft.com/office/drawing/2014/main" id="{9182C108-85C9-8C06-6033-C8320DBEED29}"/>
              </a:ext>
            </a:extLst>
          </p:cNvPr>
          <p:cNvSpPr txBox="1"/>
          <p:nvPr/>
        </p:nvSpPr>
        <p:spPr>
          <a:xfrm>
            <a:off x="1016000" y="1810327"/>
            <a:ext cx="10208470" cy="1938992"/>
          </a:xfrm>
          <a:prstGeom prst="rect">
            <a:avLst/>
          </a:prstGeom>
          <a:noFill/>
        </p:spPr>
        <p:txBody>
          <a:bodyPr wrap="square" rtlCol="0">
            <a:spAutoFit/>
          </a:bodyPr>
          <a:lstStyle/>
          <a:p>
            <a:pPr algn="just">
              <a:spcAft>
                <a:spcPts val="750"/>
              </a:spcAft>
            </a:pPr>
            <a:r>
              <a:rPr lang="de-DE" sz="2400" b="0" i="0" u="none" strike="noStrike" dirty="0">
                <a:solidFill>
                  <a:srgbClr val="000000"/>
                </a:solidFill>
                <a:effectLst/>
                <a:latin typeface="Arial" panose="020B0604020202020204" pitchFamily="34" charset="0"/>
              </a:rPr>
              <a:t>(1) Jeder hat das Recht, seine Meinung in Wort, Schrift und Bild frei zu äußern und zu verbreiten und sich aus allgemein zugänglichen Quellen ungehindert zu unterrichten. Die Pressefreiheit und die Freiheit der Berichterstattung durch Rundfunk und Film werden gewährleistet. Eine Zensur findet nicht statt.</a:t>
            </a:r>
            <a:endParaRPr lang="de-DE" sz="2400" dirty="0">
              <a:latin typeface="+mn-ea"/>
              <a:cs typeface="Arial" panose="020B0604020202020204" pitchFamily="34" charset="0"/>
            </a:endParaRPr>
          </a:p>
        </p:txBody>
      </p:sp>
    </p:spTree>
    <p:extLst>
      <p:ext uri="{BB962C8B-B14F-4D97-AF65-F5344CB8AC3E}">
        <p14:creationId xmlns:p14="http://schemas.microsoft.com/office/powerpoint/2010/main" val="40848178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616D20-CA53-49A5-B434-41CC377F238D}"/>
              </a:ext>
            </a:extLst>
          </p:cNvPr>
          <p:cNvSpPr>
            <a:spLocks noGrp="1"/>
          </p:cNvSpPr>
          <p:nvPr>
            <p:ph type="title"/>
          </p:nvPr>
        </p:nvSpPr>
        <p:spPr>
          <a:xfrm>
            <a:off x="838200" y="618326"/>
            <a:ext cx="10515600" cy="1325563"/>
          </a:xfrm>
        </p:spPr>
        <p:txBody>
          <a:bodyPr/>
          <a:lstStyle/>
          <a:p>
            <a:r>
              <a:rPr lang="de-DE" sz="2400" dirty="0">
                <a:latin typeface="Arial" panose="020B0604020202020204" pitchFamily="34" charset="0"/>
                <a:cs typeface="Arial" panose="020B0604020202020204" pitchFamily="34" charset="0"/>
              </a:rPr>
              <a:t>Bildquellen</a:t>
            </a:r>
          </a:p>
        </p:txBody>
      </p:sp>
      <p:sp>
        <p:nvSpPr>
          <p:cNvPr id="4" name="Textfeld 3">
            <a:extLst>
              <a:ext uri="{FF2B5EF4-FFF2-40B4-BE49-F238E27FC236}">
                <a16:creationId xmlns:a16="http://schemas.microsoft.com/office/drawing/2014/main" id="{91048FF9-02BE-4CDB-AC43-7FA6630461C1}"/>
              </a:ext>
            </a:extLst>
          </p:cNvPr>
          <p:cNvSpPr txBox="1"/>
          <p:nvPr/>
        </p:nvSpPr>
        <p:spPr>
          <a:xfrm>
            <a:off x="838200" y="1046097"/>
            <a:ext cx="10061448" cy="738664"/>
          </a:xfrm>
          <a:prstGeom prst="rect">
            <a:avLst/>
          </a:prstGeom>
          <a:noFill/>
        </p:spPr>
        <p:txBody>
          <a:bodyPr wrap="square" rtlCol="0">
            <a:spAutoFit/>
          </a:bodyPr>
          <a:lstStyle/>
          <a:p>
            <a:r>
              <a:rPr lang="de-DE" sz="1400" dirty="0">
                <a:latin typeface="Arial" panose="020B0604020202020204" pitchFamily="34" charset="0"/>
                <a:cs typeface="Arial" panose="020B0604020202020204" pitchFamily="34" charset="0"/>
              </a:rPr>
              <a:t>Folie 2-13 	Fäuste erstellt mir ChatGPT am 14.04.2025.</a:t>
            </a:r>
          </a:p>
          <a:p>
            <a:r>
              <a:rPr lang="de-DE" sz="1400" dirty="0">
                <a:latin typeface="Arial" panose="020B0604020202020204" pitchFamily="34" charset="0"/>
                <a:cs typeface="Arial" panose="020B0604020202020204" pitchFamily="34" charset="0"/>
              </a:rPr>
              <a:t>Folie 15	Sascha Lobo, </a:t>
            </a:r>
            <a:r>
              <a:rPr lang="en-US" sz="1400" dirty="0">
                <a:latin typeface="Arial" panose="020B0604020202020204" pitchFamily="34" charset="0"/>
                <a:cs typeface="Arial" panose="020B0604020202020204" pitchFamily="34" charset="0"/>
              </a:rPr>
              <a:t>von Jan </a:t>
            </a:r>
            <a:r>
              <a:rPr lang="en-US" sz="1400" dirty="0" err="1">
                <a:latin typeface="Arial" panose="020B0604020202020204" pitchFamily="34" charset="0"/>
                <a:cs typeface="Arial" panose="020B0604020202020204" pitchFamily="34" charset="0"/>
              </a:rPr>
              <a:t>Zappner</a:t>
            </a:r>
            <a:r>
              <a:rPr lang="en-US" sz="1400" dirty="0">
                <a:latin typeface="Arial" panose="020B0604020202020204" pitchFamily="34" charset="0"/>
                <a:cs typeface="Arial" panose="020B0604020202020204" pitchFamily="34" charset="0"/>
              </a:rPr>
              <a:t> / </a:t>
            </a:r>
            <a:r>
              <a:rPr lang="en-US" sz="1400" dirty="0" err="1">
                <a:latin typeface="Arial" panose="020B0604020202020204" pitchFamily="34" charset="0"/>
                <a:cs typeface="Arial" panose="020B0604020202020204" pitchFamily="34" charset="0"/>
              </a:rPr>
              <a:t>re:publica</a:t>
            </a:r>
            <a:r>
              <a:rPr lang="en-US" sz="1400" dirty="0">
                <a:latin typeface="Arial" panose="020B0604020202020204" pitchFamily="34" charset="0"/>
                <a:cs typeface="Arial" panose="020B0604020202020204" pitchFamily="34" charset="0"/>
              </a:rPr>
              <a:t> - </a:t>
            </a:r>
            <a:r>
              <a:rPr lang="en-US" sz="1400" dirty="0" err="1">
                <a:latin typeface="Arial" panose="020B0604020202020204" pitchFamily="34" charset="0"/>
                <a:cs typeface="Arial" panose="020B0604020202020204" pitchFamily="34" charset="0"/>
              </a:rPr>
              <a:t>re:publica</a:t>
            </a:r>
            <a:r>
              <a:rPr lang="en-US" sz="1400" dirty="0">
                <a:latin typeface="Arial" panose="020B0604020202020204" pitchFamily="34" charset="0"/>
                <a:cs typeface="Arial" panose="020B0604020202020204" pitchFamily="34" charset="0"/>
              </a:rPr>
              <a:t> 22 - Tag 1, CC BY-SA 2.0, https://commons.wikimedia.org/w/index.php?curid=126887072</a:t>
            </a:r>
            <a:endParaRPr lang="de-DE" sz="1400" dirty="0">
              <a:latin typeface="Arial" panose="020B0604020202020204" pitchFamily="34" charset="0"/>
              <a:cs typeface="Arial" panose="020B0604020202020204" pitchFamily="34" charset="0"/>
            </a:endParaRPr>
          </a:p>
        </p:txBody>
      </p:sp>
      <p:sp>
        <p:nvSpPr>
          <p:cNvPr id="5" name="Titel 1">
            <a:extLst>
              <a:ext uri="{FF2B5EF4-FFF2-40B4-BE49-F238E27FC236}">
                <a16:creationId xmlns:a16="http://schemas.microsoft.com/office/drawing/2014/main" id="{4018AB28-87D5-4A04-AFD5-F6A3BA97D66F}"/>
              </a:ext>
            </a:extLst>
          </p:cNvPr>
          <p:cNvSpPr txBox="1">
            <a:spLocks/>
          </p:cNvSpPr>
          <p:nvPr/>
        </p:nvSpPr>
        <p:spPr>
          <a:xfrm>
            <a:off x="838200" y="4412756"/>
            <a:ext cx="10515600" cy="4746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400" dirty="0">
                <a:latin typeface="Arial" panose="020B0604020202020204" pitchFamily="34" charset="0"/>
                <a:cs typeface="Arial" panose="020B0604020202020204" pitchFamily="34" charset="0"/>
              </a:rPr>
              <a:t>Verwendete Literatur</a:t>
            </a:r>
          </a:p>
        </p:txBody>
      </p:sp>
      <p:sp>
        <p:nvSpPr>
          <p:cNvPr id="6" name="Textfeld 5">
            <a:extLst>
              <a:ext uri="{FF2B5EF4-FFF2-40B4-BE49-F238E27FC236}">
                <a16:creationId xmlns:a16="http://schemas.microsoft.com/office/drawing/2014/main" id="{8480EF60-D003-4B86-A955-C830B0172A37}"/>
              </a:ext>
            </a:extLst>
          </p:cNvPr>
          <p:cNvSpPr txBox="1"/>
          <p:nvPr/>
        </p:nvSpPr>
        <p:spPr>
          <a:xfrm>
            <a:off x="838200" y="4899608"/>
            <a:ext cx="10110651" cy="523220"/>
          </a:xfrm>
          <a:prstGeom prst="rect">
            <a:avLst/>
          </a:prstGeom>
          <a:noFill/>
        </p:spPr>
        <p:txBody>
          <a:bodyPr wrap="square" rtlCol="0">
            <a:spAutoFit/>
          </a:bodyPr>
          <a:lstStyle/>
          <a:p>
            <a:r>
              <a:rPr lang="de-DE" sz="1400" dirty="0">
                <a:effectLst/>
                <a:latin typeface="Arial" panose="020B0604020202020204" pitchFamily="34" charset="0"/>
                <a:ea typeface="Calibri" panose="020F0502020204030204" pitchFamily="34" charset="0"/>
                <a:cs typeface="Times New Roman" panose="02020603050405020304" pitchFamily="18" charset="0"/>
              </a:rPr>
              <a:t>Zitat aus Patrick Gensing, Faktum = Meinung? 13.03.2020 in: </a:t>
            </a:r>
            <a:r>
              <a:rPr lang="de-DE" sz="14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2"/>
              </a:rPr>
              <a:t>https://www.bpb.de/shop/zeitschriften/apuz/306450/faktum-meinung/</a:t>
            </a:r>
            <a:r>
              <a:rPr lang="de-DE" sz="1400" dirty="0">
                <a:effectLst/>
                <a:latin typeface="Arial" panose="020B0604020202020204" pitchFamily="34" charset="0"/>
                <a:ea typeface="Calibri" panose="020F0502020204030204" pitchFamily="34" charset="0"/>
                <a:cs typeface="Times New Roman" panose="02020603050405020304" pitchFamily="18" charset="0"/>
              </a:rPr>
              <a:t> (DL: 14.04.2025</a:t>
            </a:r>
            <a:endParaRPr lang="de-DE"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3606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rechblase: oval 3">
            <a:extLst>
              <a:ext uri="{FF2B5EF4-FFF2-40B4-BE49-F238E27FC236}">
                <a16:creationId xmlns:a16="http://schemas.microsoft.com/office/drawing/2014/main" id="{F50A5C2A-EB53-4522-869A-2886927198D4}"/>
              </a:ext>
            </a:extLst>
          </p:cNvPr>
          <p:cNvSpPr/>
          <p:nvPr/>
        </p:nvSpPr>
        <p:spPr>
          <a:xfrm>
            <a:off x="1066398" y="1297816"/>
            <a:ext cx="6295252" cy="3361310"/>
          </a:xfrm>
          <a:prstGeom prst="wedgeEllipseCallout">
            <a:avLst>
              <a:gd name="adj1" fmla="val 56987"/>
              <a:gd name="adj2" fmla="val -7780"/>
            </a:avLst>
          </a:prstGeom>
          <a:solidFill>
            <a:schemeClr val="bg1"/>
          </a:solidFill>
          <a:ln>
            <a:solidFill>
              <a:srgbClr val="65248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3200" dirty="0">
                <a:solidFill>
                  <a:srgbClr val="000000"/>
                </a:solidFill>
                <a:latin typeface="Arial" panose="020B0604020202020204" pitchFamily="34" charset="0"/>
                <a:cs typeface="Arial" panose="020B0604020202020204" pitchFamily="34" charset="0"/>
              </a:rPr>
              <a:t>„Jeder hat das Recht auf eine eigene Meinung, aber niemand hat das Recht auf eigene Fakten."</a:t>
            </a:r>
            <a:endParaRPr lang="de-DE" sz="3200" dirty="0">
              <a:latin typeface="Arial" panose="020B0604020202020204" pitchFamily="34" charset="0"/>
              <a:cs typeface="Arial" panose="020B0604020202020204" pitchFamily="34" charset="0"/>
            </a:endParaRPr>
          </a:p>
        </p:txBody>
      </p:sp>
      <p:sp>
        <p:nvSpPr>
          <p:cNvPr id="5" name="Textfeld 4">
            <a:extLst>
              <a:ext uri="{FF2B5EF4-FFF2-40B4-BE49-F238E27FC236}">
                <a16:creationId xmlns:a16="http://schemas.microsoft.com/office/drawing/2014/main" id="{5A3D2CB6-78CF-4FB0-858F-2635CEF0EB85}"/>
              </a:ext>
            </a:extLst>
          </p:cNvPr>
          <p:cNvSpPr txBox="1"/>
          <p:nvPr/>
        </p:nvSpPr>
        <p:spPr>
          <a:xfrm>
            <a:off x="6784848" y="4243627"/>
            <a:ext cx="5084064" cy="830997"/>
          </a:xfrm>
          <a:prstGeom prst="rect">
            <a:avLst/>
          </a:prstGeom>
          <a:noFill/>
        </p:spPr>
        <p:txBody>
          <a:bodyPr wrap="square" rtlCol="0">
            <a:spAutoFit/>
          </a:bodyPr>
          <a:lstStyle/>
          <a:p>
            <a:r>
              <a:rPr lang="de-DE" sz="2400" dirty="0">
                <a:latin typeface="Arial" panose="020B0604020202020204" pitchFamily="34" charset="0"/>
                <a:cs typeface="Arial" panose="020B0604020202020204" pitchFamily="34" charset="0"/>
              </a:rPr>
              <a:t>Erkläre, was diese Aussage deiner Meinung nach bedeutet!</a:t>
            </a:r>
          </a:p>
        </p:txBody>
      </p:sp>
    </p:spTree>
    <p:extLst>
      <p:ext uri="{BB962C8B-B14F-4D97-AF65-F5344CB8AC3E}">
        <p14:creationId xmlns:p14="http://schemas.microsoft.com/office/powerpoint/2010/main" val="29058960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D40C73E3-138E-4A69-89A8-9720B76450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2424" y="2371113"/>
            <a:ext cx="4593336" cy="1322324"/>
          </a:xfrm>
          <a:prstGeom prst="rect">
            <a:avLst/>
          </a:prstGeom>
        </p:spPr>
      </p:pic>
      <p:sp>
        <p:nvSpPr>
          <p:cNvPr id="6" name="Textfeld 5">
            <a:extLst>
              <a:ext uri="{FF2B5EF4-FFF2-40B4-BE49-F238E27FC236}">
                <a16:creationId xmlns:a16="http://schemas.microsoft.com/office/drawing/2014/main" id="{AEAC8428-AEA9-4B82-8EC6-909ACC209338}"/>
              </a:ext>
            </a:extLst>
          </p:cNvPr>
          <p:cNvSpPr txBox="1"/>
          <p:nvPr/>
        </p:nvSpPr>
        <p:spPr>
          <a:xfrm>
            <a:off x="1280160" y="3949469"/>
            <a:ext cx="9500616" cy="369332"/>
          </a:xfrm>
          <a:prstGeom prst="rect">
            <a:avLst/>
          </a:prstGeom>
          <a:noFill/>
        </p:spPr>
        <p:txBody>
          <a:bodyPr wrap="square" rtlCol="0">
            <a:spAutoFit/>
          </a:bodyPr>
          <a:lstStyle/>
          <a:p>
            <a:pPr algn="ctr"/>
            <a:r>
              <a:rPr lang="de-DE" dirty="0">
                <a:latin typeface="Arial" panose="020B0604020202020204" pitchFamily="34" charset="0"/>
                <a:cs typeface="Arial" panose="020B0604020202020204" pitchFamily="34" charset="0"/>
              </a:rPr>
              <a:t>Dieses Material wurde im Arbeitskreis Politische Bildung erstellt. </a:t>
            </a:r>
          </a:p>
        </p:txBody>
      </p:sp>
    </p:spTree>
    <p:extLst>
      <p:ext uri="{BB962C8B-B14F-4D97-AF65-F5344CB8AC3E}">
        <p14:creationId xmlns:p14="http://schemas.microsoft.com/office/powerpoint/2010/main" val="1424352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7AD1DF20-CB40-430F-BD8E-22B4D67C62E5}"/>
              </a:ext>
            </a:extLst>
          </p:cNvPr>
          <p:cNvSpPr txBox="1"/>
          <p:nvPr/>
        </p:nvSpPr>
        <p:spPr>
          <a:xfrm>
            <a:off x="173736" y="4978521"/>
            <a:ext cx="11677812" cy="769441"/>
          </a:xfrm>
          <a:prstGeom prst="rect">
            <a:avLst/>
          </a:prstGeom>
          <a:noFill/>
        </p:spPr>
        <p:txBody>
          <a:bodyPr wrap="square" rtlCol="0">
            <a:spAutoFit/>
          </a:bodyPr>
          <a:lstStyle/>
          <a:p>
            <a:pPr algn="ctr"/>
            <a:r>
              <a:rPr lang="de-DE" sz="4400" dirty="0">
                <a:latin typeface="Arial" panose="020B0604020202020204" pitchFamily="34" charset="0"/>
                <a:cs typeface="Arial" panose="020B0604020202020204" pitchFamily="34" charset="0"/>
              </a:rPr>
              <a:t>Meinung vs. Fakten</a:t>
            </a:r>
          </a:p>
        </p:txBody>
      </p:sp>
      <p:pic>
        <p:nvPicPr>
          <p:cNvPr id="4" name="Grafik 3" descr="Ein Bild, das Zeichnung, Kinderkunst, Entwurf, Darstellung enthält.&#10;&#10;KI-generierte Inhalte können fehlerhaft sein.">
            <a:extLst>
              <a:ext uri="{FF2B5EF4-FFF2-40B4-BE49-F238E27FC236}">
                <a16:creationId xmlns:a16="http://schemas.microsoft.com/office/drawing/2014/main" id="{9BFF1853-C3AB-3D10-0A40-CEC010063E24}"/>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Lst>
          </a:blip>
          <a:stretch>
            <a:fillRect/>
          </a:stretch>
        </p:blipFill>
        <p:spPr>
          <a:xfrm flipH="1">
            <a:off x="3550282" y="-112337"/>
            <a:ext cx="4924720" cy="4924720"/>
          </a:xfrm>
          <a:prstGeom prst="rect">
            <a:avLst/>
          </a:prstGeom>
        </p:spPr>
      </p:pic>
    </p:spTree>
    <p:extLst>
      <p:ext uri="{BB962C8B-B14F-4D97-AF65-F5344CB8AC3E}">
        <p14:creationId xmlns:p14="http://schemas.microsoft.com/office/powerpoint/2010/main" val="2946005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Zeichnung, Kinderkunst, Entwurf, Darstellung enthält.&#10;&#10;KI-generierte Inhalte können fehlerhaft sein.">
            <a:extLst>
              <a:ext uri="{FF2B5EF4-FFF2-40B4-BE49-F238E27FC236}">
                <a16:creationId xmlns:a16="http://schemas.microsoft.com/office/drawing/2014/main" id="{60967C45-B597-4C4B-BD1F-BF58C98F9042}"/>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Lst>
          </a:blip>
          <a:stretch>
            <a:fillRect/>
          </a:stretch>
        </p:blipFill>
        <p:spPr>
          <a:xfrm flipH="1">
            <a:off x="2013807" y="2680470"/>
            <a:ext cx="2005129" cy="2005129"/>
          </a:xfrm>
          <a:prstGeom prst="rect">
            <a:avLst/>
          </a:prstGeom>
        </p:spPr>
      </p:pic>
      <p:sp>
        <p:nvSpPr>
          <p:cNvPr id="3" name="Inhaltsplatzhalter 2">
            <a:extLst>
              <a:ext uri="{FF2B5EF4-FFF2-40B4-BE49-F238E27FC236}">
                <a16:creationId xmlns:a16="http://schemas.microsoft.com/office/drawing/2014/main" id="{97718EB3-622E-36B3-EAE8-50585FC859A7}"/>
              </a:ext>
            </a:extLst>
          </p:cNvPr>
          <p:cNvSpPr>
            <a:spLocks noGrp="1"/>
          </p:cNvSpPr>
          <p:nvPr>
            <p:ph sz="half" idx="2"/>
          </p:nvPr>
        </p:nvSpPr>
        <p:spPr>
          <a:xfrm>
            <a:off x="874143" y="1337368"/>
            <a:ext cx="10120223" cy="4351338"/>
          </a:xfrm>
        </p:spPr>
        <p:txBody>
          <a:bodyPr>
            <a:normAutofit/>
          </a:bodyPr>
          <a:lstStyle/>
          <a:p>
            <a:pPr marL="0" indent="0">
              <a:buNone/>
            </a:pPr>
            <a:r>
              <a:rPr lang="de-DE" dirty="0"/>
              <a:t>Entscheidet, ob die aufgestellte Bemerkung eine Meinung oder ein Fakt ist!</a:t>
            </a:r>
          </a:p>
          <a:p>
            <a:pPr marL="0" indent="0">
              <a:buNone/>
            </a:pPr>
            <a:r>
              <a:rPr lang="de-DE" dirty="0"/>
              <a:t>Begründet eure Ansicht!</a:t>
            </a:r>
            <a:endParaRPr lang="en-US" dirty="0"/>
          </a:p>
          <a:p>
            <a:endParaRPr lang="de-DE" sz="3200" dirty="0"/>
          </a:p>
        </p:txBody>
      </p:sp>
      <p:graphicFrame>
        <p:nvGraphicFramePr>
          <p:cNvPr id="6" name="Inhaltsplatzhalter 3">
            <a:extLst>
              <a:ext uri="{FF2B5EF4-FFF2-40B4-BE49-F238E27FC236}">
                <a16:creationId xmlns:a16="http://schemas.microsoft.com/office/drawing/2014/main" id="{EB23E00B-B5C4-69F9-0F87-1435042ED171}"/>
              </a:ext>
            </a:extLst>
          </p:cNvPr>
          <p:cNvGraphicFramePr>
            <a:graphicFrameLocks noGrp="1"/>
          </p:cNvGraphicFramePr>
          <p:nvPr>
            <p:ph sz="half" idx="1"/>
            <p:extLst>
              <p:ext uri="{D42A27DB-BD31-4B8C-83A1-F6EECF244321}">
                <p14:modId xmlns:p14="http://schemas.microsoft.com/office/powerpoint/2010/main" val="1916542951"/>
              </p:ext>
            </p:extLst>
          </p:nvPr>
        </p:nvGraphicFramePr>
        <p:xfrm>
          <a:off x="5390072" y="1381897"/>
          <a:ext cx="5604294" cy="46911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feld 6">
            <a:extLst>
              <a:ext uri="{FF2B5EF4-FFF2-40B4-BE49-F238E27FC236}">
                <a16:creationId xmlns:a16="http://schemas.microsoft.com/office/drawing/2014/main" id="{83642670-9DBD-44A7-9D75-612A09F939C5}"/>
              </a:ext>
            </a:extLst>
          </p:cNvPr>
          <p:cNvSpPr txBox="1"/>
          <p:nvPr/>
        </p:nvSpPr>
        <p:spPr>
          <a:xfrm>
            <a:off x="621102" y="612456"/>
            <a:ext cx="6304763" cy="769441"/>
          </a:xfrm>
          <a:prstGeom prst="rect">
            <a:avLst/>
          </a:prstGeom>
          <a:noFill/>
        </p:spPr>
        <p:txBody>
          <a:bodyPr wrap="square" rtlCol="0">
            <a:spAutoFit/>
          </a:bodyPr>
          <a:lstStyle/>
          <a:p>
            <a:pPr algn="ctr"/>
            <a:r>
              <a:rPr lang="de-DE" sz="4400" dirty="0">
                <a:solidFill>
                  <a:srgbClr val="652483"/>
                </a:solidFill>
                <a:latin typeface="Arial" panose="020B0604020202020204" pitchFamily="34" charset="0"/>
                <a:cs typeface="Arial" panose="020B0604020202020204" pitchFamily="34" charset="0"/>
              </a:rPr>
              <a:t>Meinung </a:t>
            </a:r>
            <a:r>
              <a:rPr lang="de-DE" sz="4400" dirty="0">
                <a:latin typeface="Arial" panose="020B0604020202020204" pitchFamily="34" charset="0"/>
                <a:cs typeface="Arial" panose="020B0604020202020204" pitchFamily="34" charset="0"/>
              </a:rPr>
              <a:t>oder</a:t>
            </a:r>
            <a:r>
              <a:rPr lang="de-DE" sz="4400" dirty="0">
                <a:solidFill>
                  <a:srgbClr val="652483"/>
                </a:solidFill>
                <a:latin typeface="Arial" panose="020B0604020202020204" pitchFamily="34" charset="0"/>
                <a:cs typeface="Arial" panose="020B0604020202020204" pitchFamily="34" charset="0"/>
              </a:rPr>
              <a:t> </a:t>
            </a:r>
            <a:r>
              <a:rPr lang="de-DE" sz="4400" dirty="0">
                <a:solidFill>
                  <a:srgbClr val="E61873"/>
                </a:solidFill>
                <a:latin typeface="Arial" panose="020B0604020202020204" pitchFamily="34" charset="0"/>
                <a:cs typeface="Arial" panose="020B0604020202020204" pitchFamily="34" charset="0"/>
              </a:rPr>
              <a:t>Fakten</a:t>
            </a:r>
            <a:r>
              <a:rPr lang="de-DE" sz="4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66290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6A8291-D283-1A46-BA38-5B66473BC0A3}"/>
              </a:ext>
            </a:extLst>
          </p:cNvPr>
          <p:cNvSpPr>
            <a:spLocks noGrp="1"/>
          </p:cNvSpPr>
          <p:nvPr>
            <p:ph type="title"/>
          </p:nvPr>
        </p:nvSpPr>
        <p:spPr>
          <a:xfrm>
            <a:off x="777815" y="934468"/>
            <a:ext cx="10515600" cy="1325563"/>
          </a:xfrm>
        </p:spPr>
        <p:txBody>
          <a:bodyPr/>
          <a:lstStyle/>
          <a:p>
            <a:pPr algn="ctr"/>
            <a:r>
              <a:rPr lang="de-DE" dirty="0"/>
              <a:t>„Mathe ist das schwerste Schulfach.“</a:t>
            </a:r>
          </a:p>
        </p:txBody>
      </p:sp>
      <p:sp>
        <p:nvSpPr>
          <p:cNvPr id="6" name="Rechteck 5">
            <a:extLst>
              <a:ext uri="{FF2B5EF4-FFF2-40B4-BE49-F238E27FC236}">
                <a16:creationId xmlns:a16="http://schemas.microsoft.com/office/drawing/2014/main" id="{500A24D6-21FD-957E-A910-88E034BC6315}"/>
              </a:ext>
            </a:extLst>
          </p:cNvPr>
          <p:cNvSpPr/>
          <p:nvPr/>
        </p:nvSpPr>
        <p:spPr>
          <a:xfrm>
            <a:off x="2067458" y="2389872"/>
            <a:ext cx="2631229" cy="2655555"/>
          </a:xfrm>
          <a:prstGeom prst="rect">
            <a:avLst/>
          </a:prstGeom>
          <a:solidFill>
            <a:srgbClr val="6524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a:latin typeface="Arial" panose="020B0604020202020204" pitchFamily="34" charset="0"/>
                <a:cs typeface="Arial" panose="020B0604020202020204" pitchFamily="34" charset="0"/>
              </a:rPr>
              <a:t>Meinung</a:t>
            </a:r>
            <a:endParaRPr lang="de-DE" sz="2400" dirty="0">
              <a:latin typeface="Arial" panose="020B0604020202020204" pitchFamily="34" charset="0"/>
              <a:cs typeface="Arial" panose="020B0604020202020204" pitchFamily="34" charset="0"/>
            </a:endParaRPr>
          </a:p>
          <a:p>
            <a:pPr algn="ctr"/>
            <a:endParaRPr lang="de-DE" dirty="0"/>
          </a:p>
        </p:txBody>
      </p:sp>
      <p:sp>
        <p:nvSpPr>
          <p:cNvPr id="7" name="Rechteck 6">
            <a:extLst>
              <a:ext uri="{FF2B5EF4-FFF2-40B4-BE49-F238E27FC236}">
                <a16:creationId xmlns:a16="http://schemas.microsoft.com/office/drawing/2014/main" id="{14A50857-A1D9-79FC-21C4-F84A1E6AB21D}"/>
              </a:ext>
            </a:extLst>
          </p:cNvPr>
          <p:cNvSpPr/>
          <p:nvPr/>
        </p:nvSpPr>
        <p:spPr>
          <a:xfrm>
            <a:off x="7623017" y="2389872"/>
            <a:ext cx="2631229" cy="2655555"/>
          </a:xfrm>
          <a:prstGeom prst="rect">
            <a:avLst/>
          </a:prstGeom>
          <a:solidFill>
            <a:srgbClr val="E618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a:latin typeface="Arial" panose="020B0604020202020204" pitchFamily="34" charset="0"/>
                <a:cs typeface="Arial" panose="020B0604020202020204" pitchFamily="34" charset="0"/>
              </a:rPr>
              <a:t>Fakt</a:t>
            </a:r>
            <a:endParaRPr lang="de-DE" sz="2400" dirty="0">
              <a:latin typeface="Arial" panose="020B0604020202020204" pitchFamily="34" charset="0"/>
              <a:cs typeface="Arial" panose="020B0604020202020204" pitchFamily="34" charset="0"/>
            </a:endParaRPr>
          </a:p>
          <a:p>
            <a:pPr algn="ctr"/>
            <a:endParaRPr lang="de-DE" dirty="0"/>
          </a:p>
        </p:txBody>
      </p:sp>
      <p:pic>
        <p:nvPicPr>
          <p:cNvPr id="5" name="Grafik 4" descr="Ein Bild, das Zeichnung, Kinderkunst, Entwurf, Darstellung enthält.&#10;&#10;KI-generierte Inhalte können fehlerhaft sein.">
            <a:extLst>
              <a:ext uri="{FF2B5EF4-FFF2-40B4-BE49-F238E27FC236}">
                <a16:creationId xmlns:a16="http://schemas.microsoft.com/office/drawing/2014/main" id="{547985CB-AA7E-4835-BDBB-BFE1ED50B25E}"/>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Lst>
          </a:blip>
          <a:stretch>
            <a:fillRect/>
          </a:stretch>
        </p:blipFill>
        <p:spPr>
          <a:xfrm flipH="1">
            <a:off x="4698686" y="2343744"/>
            <a:ext cx="2924329" cy="2924329"/>
          </a:xfrm>
          <a:prstGeom prst="rect">
            <a:avLst/>
          </a:prstGeom>
        </p:spPr>
      </p:pic>
      <p:sp>
        <p:nvSpPr>
          <p:cNvPr id="8" name="Textfeld 7">
            <a:extLst>
              <a:ext uri="{FF2B5EF4-FFF2-40B4-BE49-F238E27FC236}">
                <a16:creationId xmlns:a16="http://schemas.microsoft.com/office/drawing/2014/main" id="{6C410FEC-B6B7-4AF8-96DD-E530ECEA93F7}"/>
              </a:ext>
            </a:extLst>
          </p:cNvPr>
          <p:cNvSpPr txBox="1"/>
          <p:nvPr/>
        </p:nvSpPr>
        <p:spPr>
          <a:xfrm>
            <a:off x="3191773" y="5268073"/>
            <a:ext cx="6304763" cy="769441"/>
          </a:xfrm>
          <a:prstGeom prst="rect">
            <a:avLst/>
          </a:prstGeom>
          <a:noFill/>
        </p:spPr>
        <p:txBody>
          <a:bodyPr wrap="square" rtlCol="0">
            <a:spAutoFit/>
          </a:bodyPr>
          <a:lstStyle/>
          <a:p>
            <a:pPr algn="ctr"/>
            <a:r>
              <a:rPr lang="de-DE" sz="4400" dirty="0">
                <a:solidFill>
                  <a:srgbClr val="652483"/>
                </a:solidFill>
                <a:latin typeface="Arial" panose="020B0604020202020204" pitchFamily="34" charset="0"/>
                <a:cs typeface="Arial" panose="020B0604020202020204" pitchFamily="34" charset="0"/>
              </a:rPr>
              <a:t>Meinung </a:t>
            </a:r>
            <a:r>
              <a:rPr lang="de-DE" sz="4400" dirty="0">
                <a:latin typeface="Arial" panose="020B0604020202020204" pitchFamily="34" charset="0"/>
                <a:cs typeface="Arial" panose="020B0604020202020204" pitchFamily="34" charset="0"/>
              </a:rPr>
              <a:t>oder</a:t>
            </a:r>
            <a:r>
              <a:rPr lang="de-DE" sz="4400" dirty="0">
                <a:solidFill>
                  <a:srgbClr val="652483"/>
                </a:solidFill>
                <a:latin typeface="Arial" panose="020B0604020202020204" pitchFamily="34" charset="0"/>
                <a:cs typeface="Arial" panose="020B0604020202020204" pitchFamily="34" charset="0"/>
              </a:rPr>
              <a:t> </a:t>
            </a:r>
            <a:r>
              <a:rPr lang="de-DE" sz="4400" dirty="0">
                <a:solidFill>
                  <a:srgbClr val="E61873"/>
                </a:solidFill>
                <a:latin typeface="Arial" panose="020B0604020202020204" pitchFamily="34" charset="0"/>
                <a:cs typeface="Arial" panose="020B0604020202020204" pitchFamily="34" charset="0"/>
              </a:rPr>
              <a:t>Fakten</a:t>
            </a:r>
            <a:r>
              <a:rPr lang="de-DE" sz="4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050264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6">
                                            <p:txEl>
                                              <p:pRg st="0" end="0"/>
                                            </p:txEl>
                                          </p:spTgt>
                                        </p:tgtEl>
                                        <p:attrNameLst>
                                          <p:attrName>style.color</p:attrName>
                                        </p:attrNameLst>
                                      </p:cBhvr>
                                      <p:to>
                                        <p:clrVal>
                                          <a:srgbClr val="92D050"/>
                                        </p:clrVal>
                                      </p:to>
                                    </p:set>
                                    <p:set>
                                      <p:cBhvr>
                                        <p:cTn id="7" dur="500" fill="hold"/>
                                        <p:tgtEl>
                                          <p:spTgt spid="6">
                                            <p:txEl>
                                              <p:pRg st="0" end="0"/>
                                            </p:txEl>
                                          </p:spTgt>
                                        </p:tgtEl>
                                        <p:attrNameLst>
                                          <p:attrName>fillcolor</p:attrName>
                                        </p:attrNameLst>
                                      </p:cBhvr>
                                      <p:to>
                                        <p:clrVal>
                                          <a:srgbClr val="92D050"/>
                                        </p:clrVal>
                                      </p:to>
                                    </p:set>
                                    <p:set>
                                      <p:cBhvr>
                                        <p:cTn id="8" dur="500" fill="hold"/>
                                        <p:tgtEl>
                                          <p:spTgt spid="6">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6A8291-D283-1A46-BA38-5B66473BC0A3}"/>
              </a:ext>
            </a:extLst>
          </p:cNvPr>
          <p:cNvSpPr>
            <a:spLocks noGrp="1"/>
          </p:cNvSpPr>
          <p:nvPr>
            <p:ph type="title"/>
          </p:nvPr>
        </p:nvSpPr>
        <p:spPr>
          <a:xfrm>
            <a:off x="700176" y="952986"/>
            <a:ext cx="11074879" cy="1325563"/>
          </a:xfrm>
        </p:spPr>
        <p:txBody>
          <a:bodyPr/>
          <a:lstStyle/>
          <a:p>
            <a:pPr algn="ctr"/>
            <a:r>
              <a:rPr lang="de-DE" dirty="0"/>
              <a:t>„Der Klimawandel ist menschengemacht.“</a:t>
            </a:r>
          </a:p>
        </p:txBody>
      </p:sp>
      <p:sp>
        <p:nvSpPr>
          <p:cNvPr id="6" name="Rechteck 5">
            <a:extLst>
              <a:ext uri="{FF2B5EF4-FFF2-40B4-BE49-F238E27FC236}">
                <a16:creationId xmlns:a16="http://schemas.microsoft.com/office/drawing/2014/main" id="{500A24D6-21FD-957E-A910-88E034BC6315}"/>
              </a:ext>
            </a:extLst>
          </p:cNvPr>
          <p:cNvSpPr/>
          <p:nvPr/>
        </p:nvSpPr>
        <p:spPr>
          <a:xfrm>
            <a:off x="2067458" y="2389872"/>
            <a:ext cx="2631229" cy="2655555"/>
          </a:xfrm>
          <a:prstGeom prst="rect">
            <a:avLst/>
          </a:prstGeom>
          <a:solidFill>
            <a:srgbClr val="6524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a:latin typeface="Arial" panose="020B0604020202020204" pitchFamily="34" charset="0"/>
                <a:cs typeface="Arial" panose="020B0604020202020204" pitchFamily="34" charset="0"/>
              </a:rPr>
              <a:t>Meinung</a:t>
            </a:r>
            <a:endParaRPr lang="de-DE" sz="2400" dirty="0">
              <a:latin typeface="Arial" panose="020B0604020202020204" pitchFamily="34" charset="0"/>
              <a:cs typeface="Arial" panose="020B0604020202020204" pitchFamily="34" charset="0"/>
            </a:endParaRPr>
          </a:p>
          <a:p>
            <a:pPr algn="ctr"/>
            <a:endParaRPr lang="de-DE" dirty="0"/>
          </a:p>
        </p:txBody>
      </p:sp>
      <p:sp>
        <p:nvSpPr>
          <p:cNvPr id="7" name="Rechteck 6">
            <a:extLst>
              <a:ext uri="{FF2B5EF4-FFF2-40B4-BE49-F238E27FC236}">
                <a16:creationId xmlns:a16="http://schemas.microsoft.com/office/drawing/2014/main" id="{14A50857-A1D9-79FC-21C4-F84A1E6AB21D}"/>
              </a:ext>
            </a:extLst>
          </p:cNvPr>
          <p:cNvSpPr/>
          <p:nvPr/>
        </p:nvSpPr>
        <p:spPr>
          <a:xfrm>
            <a:off x="7623017" y="2389872"/>
            <a:ext cx="2631229" cy="2655555"/>
          </a:xfrm>
          <a:prstGeom prst="rect">
            <a:avLst/>
          </a:prstGeom>
          <a:solidFill>
            <a:srgbClr val="E618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a:latin typeface="Arial" panose="020B0604020202020204" pitchFamily="34" charset="0"/>
                <a:cs typeface="Arial" panose="020B0604020202020204" pitchFamily="34" charset="0"/>
              </a:rPr>
              <a:t>Fakt</a:t>
            </a:r>
            <a:endParaRPr lang="de-DE" sz="2400" dirty="0">
              <a:latin typeface="Arial" panose="020B0604020202020204" pitchFamily="34" charset="0"/>
              <a:cs typeface="Arial" panose="020B0604020202020204" pitchFamily="34" charset="0"/>
            </a:endParaRPr>
          </a:p>
          <a:p>
            <a:pPr algn="ctr"/>
            <a:endParaRPr lang="de-DE" dirty="0"/>
          </a:p>
        </p:txBody>
      </p:sp>
      <p:pic>
        <p:nvPicPr>
          <p:cNvPr id="5" name="Grafik 4" descr="Ein Bild, das Zeichnung, Kinderkunst, Entwurf, Darstellung enthält.&#10;&#10;KI-generierte Inhalte können fehlerhaft sein.">
            <a:extLst>
              <a:ext uri="{FF2B5EF4-FFF2-40B4-BE49-F238E27FC236}">
                <a16:creationId xmlns:a16="http://schemas.microsoft.com/office/drawing/2014/main" id="{547985CB-AA7E-4835-BDBB-BFE1ED50B25E}"/>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Lst>
          </a:blip>
          <a:stretch>
            <a:fillRect/>
          </a:stretch>
        </p:blipFill>
        <p:spPr>
          <a:xfrm flipH="1">
            <a:off x="4698686" y="2343744"/>
            <a:ext cx="2924329" cy="2924329"/>
          </a:xfrm>
          <a:prstGeom prst="rect">
            <a:avLst/>
          </a:prstGeom>
        </p:spPr>
      </p:pic>
      <p:sp>
        <p:nvSpPr>
          <p:cNvPr id="8" name="Textfeld 7">
            <a:extLst>
              <a:ext uri="{FF2B5EF4-FFF2-40B4-BE49-F238E27FC236}">
                <a16:creationId xmlns:a16="http://schemas.microsoft.com/office/drawing/2014/main" id="{6C410FEC-B6B7-4AF8-96DD-E530ECEA93F7}"/>
              </a:ext>
            </a:extLst>
          </p:cNvPr>
          <p:cNvSpPr txBox="1"/>
          <p:nvPr/>
        </p:nvSpPr>
        <p:spPr>
          <a:xfrm>
            <a:off x="3191773" y="5268073"/>
            <a:ext cx="6304763" cy="769441"/>
          </a:xfrm>
          <a:prstGeom prst="rect">
            <a:avLst/>
          </a:prstGeom>
          <a:noFill/>
        </p:spPr>
        <p:txBody>
          <a:bodyPr wrap="square" rtlCol="0">
            <a:spAutoFit/>
          </a:bodyPr>
          <a:lstStyle/>
          <a:p>
            <a:pPr algn="ctr"/>
            <a:r>
              <a:rPr lang="de-DE" sz="4400" dirty="0">
                <a:solidFill>
                  <a:srgbClr val="652483"/>
                </a:solidFill>
                <a:latin typeface="Arial" panose="020B0604020202020204" pitchFamily="34" charset="0"/>
                <a:cs typeface="Arial" panose="020B0604020202020204" pitchFamily="34" charset="0"/>
              </a:rPr>
              <a:t>Meinung </a:t>
            </a:r>
            <a:r>
              <a:rPr lang="de-DE" sz="4400" dirty="0">
                <a:latin typeface="Arial" panose="020B0604020202020204" pitchFamily="34" charset="0"/>
                <a:cs typeface="Arial" panose="020B0604020202020204" pitchFamily="34" charset="0"/>
              </a:rPr>
              <a:t>oder</a:t>
            </a:r>
            <a:r>
              <a:rPr lang="de-DE" sz="4400" dirty="0">
                <a:solidFill>
                  <a:srgbClr val="652483"/>
                </a:solidFill>
                <a:latin typeface="Arial" panose="020B0604020202020204" pitchFamily="34" charset="0"/>
                <a:cs typeface="Arial" panose="020B0604020202020204" pitchFamily="34" charset="0"/>
              </a:rPr>
              <a:t> </a:t>
            </a:r>
            <a:r>
              <a:rPr lang="de-DE" sz="4400" dirty="0">
                <a:solidFill>
                  <a:srgbClr val="E61873"/>
                </a:solidFill>
                <a:latin typeface="Arial" panose="020B0604020202020204" pitchFamily="34" charset="0"/>
                <a:cs typeface="Arial" panose="020B0604020202020204" pitchFamily="34" charset="0"/>
              </a:rPr>
              <a:t>Fakten</a:t>
            </a:r>
            <a:r>
              <a:rPr lang="de-DE" sz="4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935548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6">
                                            <p:txEl>
                                              <p:pRg st="0" end="0"/>
                                            </p:txEl>
                                          </p:spTgt>
                                        </p:tgtEl>
                                        <p:attrNameLst>
                                          <p:attrName>style.color</p:attrName>
                                        </p:attrNameLst>
                                      </p:cBhvr>
                                      <p:to>
                                        <p:clrVal>
                                          <a:srgbClr val="92D050"/>
                                        </p:clrVal>
                                      </p:to>
                                    </p:set>
                                    <p:set>
                                      <p:cBhvr>
                                        <p:cTn id="7" dur="500" fill="hold"/>
                                        <p:tgtEl>
                                          <p:spTgt spid="6">
                                            <p:txEl>
                                              <p:pRg st="0" end="0"/>
                                            </p:txEl>
                                          </p:spTgt>
                                        </p:tgtEl>
                                        <p:attrNameLst>
                                          <p:attrName>fillcolor</p:attrName>
                                        </p:attrNameLst>
                                      </p:cBhvr>
                                      <p:to>
                                        <p:clrVal>
                                          <a:srgbClr val="92D050"/>
                                        </p:clrVal>
                                      </p:to>
                                    </p:set>
                                    <p:set>
                                      <p:cBhvr>
                                        <p:cTn id="8" dur="500" fill="hold"/>
                                        <p:tgtEl>
                                          <p:spTgt spid="6">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6A8291-D283-1A46-BA38-5B66473BC0A3}"/>
              </a:ext>
            </a:extLst>
          </p:cNvPr>
          <p:cNvSpPr>
            <a:spLocks noGrp="1"/>
          </p:cNvSpPr>
          <p:nvPr>
            <p:ph type="title"/>
          </p:nvPr>
        </p:nvSpPr>
        <p:spPr>
          <a:xfrm>
            <a:off x="700176" y="952986"/>
            <a:ext cx="11074879" cy="1325563"/>
          </a:xfrm>
        </p:spPr>
        <p:txBody>
          <a:bodyPr/>
          <a:lstStyle/>
          <a:p>
            <a:pPr algn="ctr"/>
            <a:r>
              <a:rPr lang="de-DE" dirty="0"/>
              <a:t>„</a:t>
            </a:r>
            <a:r>
              <a:rPr lang="de-DE" dirty="0" err="1"/>
              <a:t>Tiktok</a:t>
            </a:r>
            <a:r>
              <a:rPr lang="de-DE" dirty="0"/>
              <a:t> ist besser als Instagram.“</a:t>
            </a:r>
          </a:p>
        </p:txBody>
      </p:sp>
      <p:sp>
        <p:nvSpPr>
          <p:cNvPr id="6" name="Rechteck 5">
            <a:extLst>
              <a:ext uri="{FF2B5EF4-FFF2-40B4-BE49-F238E27FC236}">
                <a16:creationId xmlns:a16="http://schemas.microsoft.com/office/drawing/2014/main" id="{500A24D6-21FD-957E-A910-88E034BC6315}"/>
              </a:ext>
            </a:extLst>
          </p:cNvPr>
          <p:cNvSpPr/>
          <p:nvPr/>
        </p:nvSpPr>
        <p:spPr>
          <a:xfrm>
            <a:off x="2067458" y="2389872"/>
            <a:ext cx="2631229" cy="2655555"/>
          </a:xfrm>
          <a:prstGeom prst="rect">
            <a:avLst/>
          </a:prstGeom>
          <a:solidFill>
            <a:srgbClr val="6524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a:latin typeface="Arial" panose="020B0604020202020204" pitchFamily="34" charset="0"/>
                <a:cs typeface="Arial" panose="020B0604020202020204" pitchFamily="34" charset="0"/>
              </a:rPr>
              <a:t>Meinung</a:t>
            </a:r>
            <a:endParaRPr lang="de-DE" sz="2400" dirty="0">
              <a:latin typeface="Arial" panose="020B0604020202020204" pitchFamily="34" charset="0"/>
              <a:cs typeface="Arial" panose="020B0604020202020204" pitchFamily="34" charset="0"/>
            </a:endParaRPr>
          </a:p>
          <a:p>
            <a:pPr algn="ctr"/>
            <a:endParaRPr lang="de-DE" dirty="0"/>
          </a:p>
        </p:txBody>
      </p:sp>
      <p:sp>
        <p:nvSpPr>
          <p:cNvPr id="7" name="Rechteck 6">
            <a:extLst>
              <a:ext uri="{FF2B5EF4-FFF2-40B4-BE49-F238E27FC236}">
                <a16:creationId xmlns:a16="http://schemas.microsoft.com/office/drawing/2014/main" id="{14A50857-A1D9-79FC-21C4-F84A1E6AB21D}"/>
              </a:ext>
            </a:extLst>
          </p:cNvPr>
          <p:cNvSpPr/>
          <p:nvPr/>
        </p:nvSpPr>
        <p:spPr>
          <a:xfrm>
            <a:off x="7623017" y="2389872"/>
            <a:ext cx="2631229" cy="2655555"/>
          </a:xfrm>
          <a:prstGeom prst="rect">
            <a:avLst/>
          </a:prstGeom>
          <a:solidFill>
            <a:srgbClr val="E618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a:latin typeface="Arial" panose="020B0604020202020204" pitchFamily="34" charset="0"/>
                <a:cs typeface="Arial" panose="020B0604020202020204" pitchFamily="34" charset="0"/>
              </a:rPr>
              <a:t>Fakt</a:t>
            </a:r>
            <a:endParaRPr lang="de-DE" sz="2400" dirty="0">
              <a:latin typeface="Arial" panose="020B0604020202020204" pitchFamily="34" charset="0"/>
              <a:cs typeface="Arial" panose="020B0604020202020204" pitchFamily="34" charset="0"/>
            </a:endParaRPr>
          </a:p>
          <a:p>
            <a:pPr algn="ctr"/>
            <a:endParaRPr lang="de-DE" dirty="0"/>
          </a:p>
        </p:txBody>
      </p:sp>
      <p:pic>
        <p:nvPicPr>
          <p:cNvPr id="5" name="Grafik 4" descr="Ein Bild, das Zeichnung, Kinderkunst, Entwurf, Darstellung enthält.&#10;&#10;KI-generierte Inhalte können fehlerhaft sein.">
            <a:extLst>
              <a:ext uri="{FF2B5EF4-FFF2-40B4-BE49-F238E27FC236}">
                <a16:creationId xmlns:a16="http://schemas.microsoft.com/office/drawing/2014/main" id="{547985CB-AA7E-4835-BDBB-BFE1ED50B25E}"/>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Lst>
          </a:blip>
          <a:stretch>
            <a:fillRect/>
          </a:stretch>
        </p:blipFill>
        <p:spPr>
          <a:xfrm flipH="1">
            <a:off x="4698686" y="2343744"/>
            <a:ext cx="2924329" cy="2924329"/>
          </a:xfrm>
          <a:prstGeom prst="rect">
            <a:avLst/>
          </a:prstGeom>
        </p:spPr>
      </p:pic>
      <p:sp>
        <p:nvSpPr>
          <p:cNvPr id="8" name="Textfeld 7">
            <a:extLst>
              <a:ext uri="{FF2B5EF4-FFF2-40B4-BE49-F238E27FC236}">
                <a16:creationId xmlns:a16="http://schemas.microsoft.com/office/drawing/2014/main" id="{6C410FEC-B6B7-4AF8-96DD-E530ECEA93F7}"/>
              </a:ext>
            </a:extLst>
          </p:cNvPr>
          <p:cNvSpPr txBox="1"/>
          <p:nvPr/>
        </p:nvSpPr>
        <p:spPr>
          <a:xfrm>
            <a:off x="3191773" y="5268073"/>
            <a:ext cx="6304763" cy="769441"/>
          </a:xfrm>
          <a:prstGeom prst="rect">
            <a:avLst/>
          </a:prstGeom>
          <a:noFill/>
        </p:spPr>
        <p:txBody>
          <a:bodyPr wrap="square" rtlCol="0">
            <a:spAutoFit/>
          </a:bodyPr>
          <a:lstStyle/>
          <a:p>
            <a:pPr algn="ctr"/>
            <a:r>
              <a:rPr lang="de-DE" sz="4400" dirty="0">
                <a:solidFill>
                  <a:srgbClr val="652483"/>
                </a:solidFill>
                <a:latin typeface="Arial" panose="020B0604020202020204" pitchFamily="34" charset="0"/>
                <a:cs typeface="Arial" panose="020B0604020202020204" pitchFamily="34" charset="0"/>
              </a:rPr>
              <a:t>Meinung </a:t>
            </a:r>
            <a:r>
              <a:rPr lang="de-DE" sz="4400" dirty="0">
                <a:latin typeface="Arial" panose="020B0604020202020204" pitchFamily="34" charset="0"/>
                <a:cs typeface="Arial" panose="020B0604020202020204" pitchFamily="34" charset="0"/>
              </a:rPr>
              <a:t>oder</a:t>
            </a:r>
            <a:r>
              <a:rPr lang="de-DE" sz="4400" dirty="0">
                <a:solidFill>
                  <a:srgbClr val="652483"/>
                </a:solidFill>
                <a:latin typeface="Arial" panose="020B0604020202020204" pitchFamily="34" charset="0"/>
                <a:cs typeface="Arial" panose="020B0604020202020204" pitchFamily="34" charset="0"/>
              </a:rPr>
              <a:t> </a:t>
            </a:r>
            <a:r>
              <a:rPr lang="de-DE" sz="4400" dirty="0">
                <a:solidFill>
                  <a:srgbClr val="E61873"/>
                </a:solidFill>
                <a:latin typeface="Arial" panose="020B0604020202020204" pitchFamily="34" charset="0"/>
                <a:cs typeface="Arial" panose="020B0604020202020204" pitchFamily="34" charset="0"/>
              </a:rPr>
              <a:t>Fakten</a:t>
            </a:r>
            <a:r>
              <a:rPr lang="de-DE" sz="4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20610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6">
                                            <p:txEl>
                                              <p:pRg st="0" end="0"/>
                                            </p:txEl>
                                          </p:spTgt>
                                        </p:tgtEl>
                                        <p:attrNameLst>
                                          <p:attrName>style.color</p:attrName>
                                        </p:attrNameLst>
                                      </p:cBhvr>
                                      <p:to>
                                        <p:clrVal>
                                          <a:srgbClr val="92D050"/>
                                        </p:clrVal>
                                      </p:to>
                                    </p:set>
                                    <p:set>
                                      <p:cBhvr>
                                        <p:cTn id="7" dur="500" fill="hold"/>
                                        <p:tgtEl>
                                          <p:spTgt spid="6">
                                            <p:txEl>
                                              <p:pRg st="0" end="0"/>
                                            </p:txEl>
                                          </p:spTgt>
                                        </p:tgtEl>
                                        <p:attrNameLst>
                                          <p:attrName>fillcolor</p:attrName>
                                        </p:attrNameLst>
                                      </p:cBhvr>
                                      <p:to>
                                        <p:clrVal>
                                          <a:srgbClr val="92D050"/>
                                        </p:clrVal>
                                      </p:to>
                                    </p:set>
                                    <p:set>
                                      <p:cBhvr>
                                        <p:cTn id="8" dur="500" fill="hold"/>
                                        <p:tgtEl>
                                          <p:spTgt spid="6">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6A8291-D283-1A46-BA38-5B66473BC0A3}"/>
              </a:ext>
            </a:extLst>
          </p:cNvPr>
          <p:cNvSpPr>
            <a:spLocks noGrp="1"/>
          </p:cNvSpPr>
          <p:nvPr>
            <p:ph type="title"/>
          </p:nvPr>
        </p:nvSpPr>
        <p:spPr>
          <a:xfrm>
            <a:off x="700176" y="952986"/>
            <a:ext cx="11074879" cy="1325563"/>
          </a:xfrm>
        </p:spPr>
        <p:txBody>
          <a:bodyPr/>
          <a:lstStyle/>
          <a:p>
            <a:pPr algn="ctr"/>
            <a:r>
              <a:rPr lang="de-DE" dirty="0"/>
              <a:t>„München ist die Hauptstadt von Bayern.“</a:t>
            </a:r>
          </a:p>
        </p:txBody>
      </p:sp>
      <p:sp>
        <p:nvSpPr>
          <p:cNvPr id="6" name="Rechteck 5">
            <a:extLst>
              <a:ext uri="{FF2B5EF4-FFF2-40B4-BE49-F238E27FC236}">
                <a16:creationId xmlns:a16="http://schemas.microsoft.com/office/drawing/2014/main" id="{500A24D6-21FD-957E-A910-88E034BC6315}"/>
              </a:ext>
            </a:extLst>
          </p:cNvPr>
          <p:cNvSpPr/>
          <p:nvPr/>
        </p:nvSpPr>
        <p:spPr>
          <a:xfrm>
            <a:off x="2067458" y="2389872"/>
            <a:ext cx="2631229" cy="2655555"/>
          </a:xfrm>
          <a:prstGeom prst="rect">
            <a:avLst/>
          </a:prstGeom>
          <a:solidFill>
            <a:srgbClr val="6524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a:latin typeface="Arial" panose="020B0604020202020204" pitchFamily="34" charset="0"/>
                <a:cs typeface="Arial" panose="020B0604020202020204" pitchFamily="34" charset="0"/>
              </a:rPr>
              <a:t>Meinung</a:t>
            </a:r>
            <a:endParaRPr lang="de-DE" sz="2400" dirty="0">
              <a:latin typeface="Arial" panose="020B0604020202020204" pitchFamily="34" charset="0"/>
              <a:cs typeface="Arial" panose="020B0604020202020204" pitchFamily="34" charset="0"/>
            </a:endParaRPr>
          </a:p>
          <a:p>
            <a:pPr algn="ctr"/>
            <a:endParaRPr lang="de-DE" dirty="0"/>
          </a:p>
        </p:txBody>
      </p:sp>
      <p:sp>
        <p:nvSpPr>
          <p:cNvPr id="7" name="Rechteck 6">
            <a:extLst>
              <a:ext uri="{FF2B5EF4-FFF2-40B4-BE49-F238E27FC236}">
                <a16:creationId xmlns:a16="http://schemas.microsoft.com/office/drawing/2014/main" id="{14A50857-A1D9-79FC-21C4-F84A1E6AB21D}"/>
              </a:ext>
            </a:extLst>
          </p:cNvPr>
          <p:cNvSpPr/>
          <p:nvPr/>
        </p:nvSpPr>
        <p:spPr>
          <a:xfrm>
            <a:off x="7623017" y="2389872"/>
            <a:ext cx="2631229" cy="2655555"/>
          </a:xfrm>
          <a:prstGeom prst="rect">
            <a:avLst/>
          </a:prstGeom>
          <a:solidFill>
            <a:srgbClr val="E618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a:latin typeface="Arial" panose="020B0604020202020204" pitchFamily="34" charset="0"/>
                <a:cs typeface="Arial" panose="020B0604020202020204" pitchFamily="34" charset="0"/>
              </a:rPr>
              <a:t>Fakt</a:t>
            </a:r>
            <a:endParaRPr lang="de-DE" sz="2400" dirty="0">
              <a:latin typeface="Arial" panose="020B0604020202020204" pitchFamily="34" charset="0"/>
              <a:cs typeface="Arial" panose="020B0604020202020204" pitchFamily="34" charset="0"/>
            </a:endParaRPr>
          </a:p>
          <a:p>
            <a:pPr algn="ctr"/>
            <a:endParaRPr lang="de-DE" dirty="0"/>
          </a:p>
        </p:txBody>
      </p:sp>
      <p:pic>
        <p:nvPicPr>
          <p:cNvPr id="5" name="Grafik 4" descr="Ein Bild, das Zeichnung, Kinderkunst, Entwurf, Darstellung enthält.&#10;&#10;KI-generierte Inhalte können fehlerhaft sein.">
            <a:extLst>
              <a:ext uri="{FF2B5EF4-FFF2-40B4-BE49-F238E27FC236}">
                <a16:creationId xmlns:a16="http://schemas.microsoft.com/office/drawing/2014/main" id="{547985CB-AA7E-4835-BDBB-BFE1ED50B25E}"/>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Lst>
          </a:blip>
          <a:stretch>
            <a:fillRect/>
          </a:stretch>
        </p:blipFill>
        <p:spPr>
          <a:xfrm flipH="1">
            <a:off x="4698686" y="2343744"/>
            <a:ext cx="2924329" cy="2924329"/>
          </a:xfrm>
          <a:prstGeom prst="rect">
            <a:avLst/>
          </a:prstGeom>
        </p:spPr>
      </p:pic>
      <p:sp>
        <p:nvSpPr>
          <p:cNvPr id="8" name="Textfeld 7">
            <a:extLst>
              <a:ext uri="{FF2B5EF4-FFF2-40B4-BE49-F238E27FC236}">
                <a16:creationId xmlns:a16="http://schemas.microsoft.com/office/drawing/2014/main" id="{6C410FEC-B6B7-4AF8-96DD-E530ECEA93F7}"/>
              </a:ext>
            </a:extLst>
          </p:cNvPr>
          <p:cNvSpPr txBox="1"/>
          <p:nvPr/>
        </p:nvSpPr>
        <p:spPr>
          <a:xfrm>
            <a:off x="3191773" y="5268073"/>
            <a:ext cx="6304763" cy="769441"/>
          </a:xfrm>
          <a:prstGeom prst="rect">
            <a:avLst/>
          </a:prstGeom>
          <a:noFill/>
        </p:spPr>
        <p:txBody>
          <a:bodyPr wrap="square" rtlCol="0">
            <a:spAutoFit/>
          </a:bodyPr>
          <a:lstStyle/>
          <a:p>
            <a:pPr algn="ctr"/>
            <a:r>
              <a:rPr lang="de-DE" sz="4400" dirty="0">
                <a:solidFill>
                  <a:srgbClr val="652483"/>
                </a:solidFill>
                <a:latin typeface="Arial" panose="020B0604020202020204" pitchFamily="34" charset="0"/>
                <a:cs typeface="Arial" panose="020B0604020202020204" pitchFamily="34" charset="0"/>
              </a:rPr>
              <a:t>Meinung </a:t>
            </a:r>
            <a:r>
              <a:rPr lang="de-DE" sz="4400" dirty="0">
                <a:latin typeface="Arial" panose="020B0604020202020204" pitchFamily="34" charset="0"/>
                <a:cs typeface="Arial" panose="020B0604020202020204" pitchFamily="34" charset="0"/>
              </a:rPr>
              <a:t>oder</a:t>
            </a:r>
            <a:r>
              <a:rPr lang="de-DE" sz="4400" dirty="0">
                <a:solidFill>
                  <a:srgbClr val="652483"/>
                </a:solidFill>
                <a:latin typeface="Arial" panose="020B0604020202020204" pitchFamily="34" charset="0"/>
                <a:cs typeface="Arial" panose="020B0604020202020204" pitchFamily="34" charset="0"/>
              </a:rPr>
              <a:t> </a:t>
            </a:r>
            <a:r>
              <a:rPr lang="de-DE" sz="4400" dirty="0">
                <a:solidFill>
                  <a:srgbClr val="E61873"/>
                </a:solidFill>
                <a:latin typeface="Arial" panose="020B0604020202020204" pitchFamily="34" charset="0"/>
                <a:cs typeface="Arial" panose="020B0604020202020204" pitchFamily="34" charset="0"/>
              </a:rPr>
              <a:t>Fakten</a:t>
            </a:r>
            <a:r>
              <a:rPr lang="de-DE" sz="4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79118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6">
                                            <p:txEl>
                                              <p:pRg st="0" end="0"/>
                                            </p:txEl>
                                          </p:spTgt>
                                        </p:tgtEl>
                                        <p:attrNameLst>
                                          <p:attrName>style.color</p:attrName>
                                        </p:attrNameLst>
                                      </p:cBhvr>
                                      <p:to>
                                        <p:clrVal>
                                          <a:srgbClr val="92D050"/>
                                        </p:clrVal>
                                      </p:to>
                                    </p:set>
                                    <p:set>
                                      <p:cBhvr>
                                        <p:cTn id="7" dur="500" fill="hold"/>
                                        <p:tgtEl>
                                          <p:spTgt spid="6">
                                            <p:txEl>
                                              <p:pRg st="0" end="0"/>
                                            </p:txEl>
                                          </p:spTgt>
                                        </p:tgtEl>
                                        <p:attrNameLst>
                                          <p:attrName>fillcolor</p:attrName>
                                        </p:attrNameLst>
                                      </p:cBhvr>
                                      <p:to>
                                        <p:clrVal>
                                          <a:srgbClr val="92D050"/>
                                        </p:clrVal>
                                      </p:to>
                                    </p:set>
                                    <p:set>
                                      <p:cBhvr>
                                        <p:cTn id="8" dur="500" fill="hold"/>
                                        <p:tgtEl>
                                          <p:spTgt spid="6">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6A8291-D283-1A46-BA38-5B66473BC0A3}"/>
              </a:ext>
            </a:extLst>
          </p:cNvPr>
          <p:cNvSpPr>
            <a:spLocks noGrp="1"/>
          </p:cNvSpPr>
          <p:nvPr>
            <p:ph type="title"/>
          </p:nvPr>
        </p:nvSpPr>
        <p:spPr>
          <a:xfrm>
            <a:off x="700176" y="952986"/>
            <a:ext cx="11074879" cy="1325563"/>
          </a:xfrm>
        </p:spPr>
        <p:txBody>
          <a:bodyPr/>
          <a:lstStyle/>
          <a:p>
            <a:pPr algn="ctr"/>
            <a:r>
              <a:rPr lang="de-DE" dirty="0"/>
              <a:t>„Hausaufgaben bringen überhaupt nichts.“</a:t>
            </a:r>
          </a:p>
        </p:txBody>
      </p:sp>
      <p:sp>
        <p:nvSpPr>
          <p:cNvPr id="6" name="Rechteck 5">
            <a:extLst>
              <a:ext uri="{FF2B5EF4-FFF2-40B4-BE49-F238E27FC236}">
                <a16:creationId xmlns:a16="http://schemas.microsoft.com/office/drawing/2014/main" id="{500A24D6-21FD-957E-A910-88E034BC6315}"/>
              </a:ext>
            </a:extLst>
          </p:cNvPr>
          <p:cNvSpPr/>
          <p:nvPr/>
        </p:nvSpPr>
        <p:spPr>
          <a:xfrm>
            <a:off x="2067458" y="2389872"/>
            <a:ext cx="2631229" cy="2655555"/>
          </a:xfrm>
          <a:prstGeom prst="rect">
            <a:avLst/>
          </a:prstGeom>
          <a:solidFill>
            <a:srgbClr val="6524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a:latin typeface="Arial" panose="020B0604020202020204" pitchFamily="34" charset="0"/>
                <a:cs typeface="Arial" panose="020B0604020202020204" pitchFamily="34" charset="0"/>
              </a:rPr>
              <a:t>Meinung</a:t>
            </a:r>
            <a:endParaRPr lang="de-DE" sz="2400" dirty="0">
              <a:latin typeface="Arial" panose="020B0604020202020204" pitchFamily="34" charset="0"/>
              <a:cs typeface="Arial" panose="020B0604020202020204" pitchFamily="34" charset="0"/>
            </a:endParaRPr>
          </a:p>
          <a:p>
            <a:pPr algn="ctr"/>
            <a:endParaRPr lang="de-DE" dirty="0"/>
          </a:p>
        </p:txBody>
      </p:sp>
      <p:sp>
        <p:nvSpPr>
          <p:cNvPr id="7" name="Rechteck 6">
            <a:extLst>
              <a:ext uri="{FF2B5EF4-FFF2-40B4-BE49-F238E27FC236}">
                <a16:creationId xmlns:a16="http://schemas.microsoft.com/office/drawing/2014/main" id="{14A50857-A1D9-79FC-21C4-F84A1E6AB21D}"/>
              </a:ext>
            </a:extLst>
          </p:cNvPr>
          <p:cNvSpPr/>
          <p:nvPr/>
        </p:nvSpPr>
        <p:spPr>
          <a:xfrm>
            <a:off x="7623017" y="2389872"/>
            <a:ext cx="2631229" cy="2655555"/>
          </a:xfrm>
          <a:prstGeom prst="rect">
            <a:avLst/>
          </a:prstGeom>
          <a:solidFill>
            <a:srgbClr val="E618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a:latin typeface="Arial" panose="020B0604020202020204" pitchFamily="34" charset="0"/>
                <a:cs typeface="Arial" panose="020B0604020202020204" pitchFamily="34" charset="0"/>
              </a:rPr>
              <a:t>Fakt</a:t>
            </a:r>
            <a:endParaRPr lang="de-DE" sz="2400" dirty="0">
              <a:latin typeface="Arial" panose="020B0604020202020204" pitchFamily="34" charset="0"/>
              <a:cs typeface="Arial" panose="020B0604020202020204" pitchFamily="34" charset="0"/>
            </a:endParaRPr>
          </a:p>
          <a:p>
            <a:pPr algn="ctr"/>
            <a:endParaRPr lang="de-DE" dirty="0"/>
          </a:p>
        </p:txBody>
      </p:sp>
      <p:pic>
        <p:nvPicPr>
          <p:cNvPr id="5" name="Grafik 4" descr="Ein Bild, das Zeichnung, Kinderkunst, Entwurf, Darstellung enthält.&#10;&#10;KI-generierte Inhalte können fehlerhaft sein.">
            <a:extLst>
              <a:ext uri="{FF2B5EF4-FFF2-40B4-BE49-F238E27FC236}">
                <a16:creationId xmlns:a16="http://schemas.microsoft.com/office/drawing/2014/main" id="{547985CB-AA7E-4835-BDBB-BFE1ED50B25E}"/>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Lst>
          </a:blip>
          <a:stretch>
            <a:fillRect/>
          </a:stretch>
        </p:blipFill>
        <p:spPr>
          <a:xfrm flipH="1">
            <a:off x="4698686" y="2343744"/>
            <a:ext cx="2924329" cy="2924329"/>
          </a:xfrm>
          <a:prstGeom prst="rect">
            <a:avLst/>
          </a:prstGeom>
        </p:spPr>
      </p:pic>
      <p:sp>
        <p:nvSpPr>
          <p:cNvPr id="8" name="Textfeld 7">
            <a:extLst>
              <a:ext uri="{FF2B5EF4-FFF2-40B4-BE49-F238E27FC236}">
                <a16:creationId xmlns:a16="http://schemas.microsoft.com/office/drawing/2014/main" id="{6C410FEC-B6B7-4AF8-96DD-E530ECEA93F7}"/>
              </a:ext>
            </a:extLst>
          </p:cNvPr>
          <p:cNvSpPr txBox="1"/>
          <p:nvPr/>
        </p:nvSpPr>
        <p:spPr>
          <a:xfrm>
            <a:off x="3191773" y="5268073"/>
            <a:ext cx="6304763" cy="769441"/>
          </a:xfrm>
          <a:prstGeom prst="rect">
            <a:avLst/>
          </a:prstGeom>
          <a:noFill/>
        </p:spPr>
        <p:txBody>
          <a:bodyPr wrap="square" rtlCol="0">
            <a:spAutoFit/>
          </a:bodyPr>
          <a:lstStyle/>
          <a:p>
            <a:pPr algn="ctr"/>
            <a:r>
              <a:rPr lang="de-DE" sz="4400" dirty="0">
                <a:solidFill>
                  <a:srgbClr val="652483"/>
                </a:solidFill>
                <a:latin typeface="Arial" panose="020B0604020202020204" pitchFamily="34" charset="0"/>
                <a:cs typeface="Arial" panose="020B0604020202020204" pitchFamily="34" charset="0"/>
              </a:rPr>
              <a:t>Meinung </a:t>
            </a:r>
            <a:r>
              <a:rPr lang="de-DE" sz="4400" dirty="0">
                <a:latin typeface="Arial" panose="020B0604020202020204" pitchFamily="34" charset="0"/>
                <a:cs typeface="Arial" panose="020B0604020202020204" pitchFamily="34" charset="0"/>
              </a:rPr>
              <a:t>oder</a:t>
            </a:r>
            <a:r>
              <a:rPr lang="de-DE" sz="4400" dirty="0">
                <a:solidFill>
                  <a:srgbClr val="652483"/>
                </a:solidFill>
                <a:latin typeface="Arial" panose="020B0604020202020204" pitchFamily="34" charset="0"/>
                <a:cs typeface="Arial" panose="020B0604020202020204" pitchFamily="34" charset="0"/>
              </a:rPr>
              <a:t> </a:t>
            </a:r>
            <a:r>
              <a:rPr lang="de-DE" sz="4400" dirty="0">
                <a:solidFill>
                  <a:srgbClr val="E61873"/>
                </a:solidFill>
                <a:latin typeface="Arial" panose="020B0604020202020204" pitchFamily="34" charset="0"/>
                <a:cs typeface="Arial" panose="020B0604020202020204" pitchFamily="34" charset="0"/>
              </a:rPr>
              <a:t>Fakten</a:t>
            </a:r>
            <a:r>
              <a:rPr lang="de-DE" sz="4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573277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6">
                                            <p:txEl>
                                              <p:pRg st="0" end="0"/>
                                            </p:txEl>
                                          </p:spTgt>
                                        </p:tgtEl>
                                        <p:attrNameLst>
                                          <p:attrName>style.color</p:attrName>
                                        </p:attrNameLst>
                                      </p:cBhvr>
                                      <p:to>
                                        <p:clrVal>
                                          <a:srgbClr val="92D050"/>
                                        </p:clrVal>
                                      </p:to>
                                    </p:set>
                                    <p:set>
                                      <p:cBhvr>
                                        <p:cTn id="7" dur="500" fill="hold"/>
                                        <p:tgtEl>
                                          <p:spTgt spid="6">
                                            <p:txEl>
                                              <p:pRg st="0" end="0"/>
                                            </p:txEl>
                                          </p:spTgt>
                                        </p:tgtEl>
                                        <p:attrNameLst>
                                          <p:attrName>fillcolor</p:attrName>
                                        </p:attrNameLst>
                                      </p:cBhvr>
                                      <p:to>
                                        <p:clrVal>
                                          <a:srgbClr val="92D050"/>
                                        </p:clrVal>
                                      </p:to>
                                    </p:set>
                                    <p:set>
                                      <p:cBhvr>
                                        <p:cTn id="8" dur="500" fill="hold"/>
                                        <p:tgtEl>
                                          <p:spTgt spid="6">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Verfassungsviertelstun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erfassungsviertelstunde" id="{78C4BCBF-9062-49AF-8E68-621286B1FB0F}" vid="{3DA4E739-66F0-4BA3-90DF-8109A4374084}"/>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f4696ad7-de86-41db-99b5-1b4197d30e44}" enabled="1" method="Standard" siteId="{e7fba4e3-f126-4940-a23f-19b6b5f3de51}" removed="0"/>
</clbl:labelList>
</file>

<file path=docProps/app.xml><?xml version="1.0" encoding="utf-8"?>
<Properties xmlns="http://schemas.openxmlformats.org/officeDocument/2006/extended-properties" xmlns:vt="http://schemas.openxmlformats.org/officeDocument/2006/docPropsVTypes">
  <Template>Verfassungsviertelstunde</Template>
  <TotalTime>0</TotalTime>
  <Words>561</Words>
  <Application>Microsoft Office PowerPoint</Application>
  <PresentationFormat>Breitbild</PresentationFormat>
  <Paragraphs>71</Paragraphs>
  <Slides>20</Slides>
  <Notes>2</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20</vt:i4>
      </vt:variant>
    </vt:vector>
  </HeadingPairs>
  <TitlesOfParts>
    <vt:vector size="24" baseType="lpstr">
      <vt:lpstr>Arial</vt:lpstr>
      <vt:lpstr>Calibri</vt:lpstr>
      <vt:lpstr>Times New Roman</vt:lpstr>
      <vt:lpstr>Verfassungsviertelstunde</vt:lpstr>
      <vt:lpstr>PowerPoint-Präsentation</vt:lpstr>
      <vt:lpstr>PowerPoint-Präsentation</vt:lpstr>
      <vt:lpstr>PowerPoint-Präsentation</vt:lpstr>
      <vt:lpstr>PowerPoint-Präsentation</vt:lpstr>
      <vt:lpstr>„Mathe ist das schwerste Schulfach.“</vt:lpstr>
      <vt:lpstr>„Der Klimawandel ist menschengemacht.“</vt:lpstr>
      <vt:lpstr>„Tiktok ist besser als Instagram.“</vt:lpstr>
      <vt:lpstr>„München ist die Hauptstadt von Bayern.“</vt:lpstr>
      <vt:lpstr>„Hausaufgaben bringen überhaupt nichts.“</vt:lpstr>
      <vt:lpstr>„Wasser kocht bei 100 Grad Celsius.“</vt:lpstr>
      <vt:lpstr>„Unsere Schule ist die beste im Umkreis.“</vt:lpstr>
      <vt:lpstr>„Jugendliche verbringen im Schnitt mehr als 3 Stunden täglich am Handy.“</vt:lpstr>
      <vt:lpstr>„Jeder Mensch sollte mindestens einmal im Leben ins Ausland gehen.“</vt:lpstr>
      <vt:lpstr>„In Deutschland herrscht Meinungsfreiheit.“</vt:lpstr>
      <vt:lpstr>PowerPoint-Präsentation</vt:lpstr>
      <vt:lpstr>PowerPoint-Präsentation</vt:lpstr>
      <vt:lpstr>PowerPoint-Präsentation</vt:lpstr>
      <vt:lpstr>PowerPoint-Präsentation</vt:lpstr>
      <vt:lpstr>Bildquellen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ISB München</dc:creator>
  <cp:lastModifiedBy>Weber, Alexandra</cp:lastModifiedBy>
  <cp:revision>19</cp:revision>
  <dcterms:created xsi:type="dcterms:W3CDTF">2024-06-12T15:52:19Z</dcterms:created>
  <dcterms:modified xsi:type="dcterms:W3CDTF">2025-05-20T16:22:12Z</dcterms:modified>
</cp:coreProperties>
</file>