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6" r:id="rId4"/>
    <p:sldId id="262" r:id="rId5"/>
    <p:sldId id="267" r:id="rId6"/>
    <p:sldId id="264" r:id="rId7"/>
    <p:sldId id="258" r:id="rId8"/>
    <p:sldId id="259"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Der Tempelberg in Jerusalem. Blick auf die Grabeskirche (Christentum), al-</a:t>
            </a:r>
            <a:r>
              <a:rPr lang="de-DE" dirty="0" err="1"/>
              <a:t>Aqsa</a:t>
            </a:r>
            <a:r>
              <a:rPr lang="de-DE" dirty="0"/>
              <a:t>-Moschee (Islam) und die Klagemauer (Judentum).</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50831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b="0" dirty="0"/>
              <a:t>Religionsfreiheit bedeutet, dass jede Religion und jede Weltanschauung erlaubt ist. Alle können frei entscheiden, woran sie glauben oder nicht glauben. </a:t>
            </a:r>
          </a:p>
          <a:p>
            <a:r>
              <a:rPr lang="de-DE" b="0" dirty="0"/>
              <a:t>Beispiele für die ungestörte Religionsausübung:</a:t>
            </a:r>
          </a:p>
          <a:p>
            <a:pPr marL="171450" indent="-171450">
              <a:buFontTx/>
              <a:buChar char="-"/>
            </a:pPr>
            <a:r>
              <a:rPr lang="de-DE" b="0" dirty="0"/>
              <a:t>Bekenntnisfreiheit. Jeder darf öffentlich sagen, dass er einem Glauben angehört.</a:t>
            </a:r>
          </a:p>
          <a:p>
            <a:pPr marL="171450" indent="-171450">
              <a:buFontTx/>
              <a:buChar char="-"/>
            </a:pPr>
            <a:r>
              <a:rPr lang="de-DE" b="0" dirty="0"/>
              <a:t>Niemand kann gezwungen werden, einen Glauben anzunehmen.</a:t>
            </a:r>
          </a:p>
          <a:p>
            <a:pPr marL="171450" indent="-171450">
              <a:buFontTx/>
              <a:buChar char="-"/>
            </a:pPr>
            <a:r>
              <a:rPr lang="de-DE" b="0" dirty="0"/>
              <a:t>Gottesdienstbesuch</a:t>
            </a:r>
          </a:p>
          <a:p>
            <a:pPr marL="171450" indent="-171450">
              <a:buFontTx/>
              <a:buChar char="-"/>
            </a:pPr>
            <a:r>
              <a:rPr lang="de-DE" b="0" dirty="0"/>
              <a:t>Festtage im Glauben</a:t>
            </a:r>
          </a:p>
          <a:p>
            <a:pPr marL="171450" indent="-171450">
              <a:buFontTx/>
              <a:buChar char="-"/>
            </a:pPr>
            <a:r>
              <a:rPr lang="de-DE" b="0" dirty="0"/>
              <a:t>Einhaltung von Ruhetagen etc.</a:t>
            </a:r>
          </a:p>
          <a:p>
            <a:endParaRPr lang="de-DE" b="0"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80762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20.05.2025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83F71E-9953-1E26-D8B3-4C62484FC874}"/>
              </a:ext>
            </a:extLst>
          </p:cNvPr>
          <p:cNvSpPr>
            <a:spLocks noGrp="1"/>
          </p:cNvSpPr>
          <p:nvPr>
            <p:ph type="title"/>
          </p:nvPr>
        </p:nvSpPr>
        <p:spPr>
          <a:xfrm>
            <a:off x="1441881" y="2103437"/>
            <a:ext cx="10515600" cy="2353153"/>
          </a:xfrm>
        </p:spPr>
        <p:txBody>
          <a:bodyPr/>
          <a:lstStyle/>
          <a:p>
            <a:r>
              <a:rPr lang="de-DE" dirty="0"/>
              <a:t>.</a:t>
            </a:r>
          </a:p>
        </p:txBody>
      </p:sp>
      <p:pic>
        <p:nvPicPr>
          <p:cNvPr id="5" name="Grafik 4">
            <a:extLst>
              <a:ext uri="{FF2B5EF4-FFF2-40B4-BE49-F238E27FC236}">
                <a16:creationId xmlns:a16="http://schemas.microsoft.com/office/drawing/2014/main" id="{4665CA00-B60B-4963-A106-B6FB75ECC6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934"/>
          <a:stretch/>
        </p:blipFill>
        <p:spPr>
          <a:xfrm>
            <a:off x="953143" y="717804"/>
            <a:ext cx="10285714" cy="5422392"/>
          </a:xfrm>
          <a:prstGeom prst="rect">
            <a:avLst/>
          </a:prstGeom>
        </p:spPr>
      </p:pic>
    </p:spTree>
    <p:extLst>
      <p:ext uri="{BB962C8B-B14F-4D97-AF65-F5344CB8AC3E}">
        <p14:creationId xmlns:p14="http://schemas.microsoft.com/office/powerpoint/2010/main" val="77828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Menschliches Gesicht, Porträt, Person, Bild enthält.&#10;&#10;KI-generierte Inhalte können fehlerhaft sein.">
            <a:extLst>
              <a:ext uri="{FF2B5EF4-FFF2-40B4-BE49-F238E27FC236}">
                <a16:creationId xmlns:a16="http://schemas.microsoft.com/office/drawing/2014/main" id="{2C10996F-BA34-4EFF-E7C9-B84EE36DEF95}"/>
              </a:ext>
            </a:extLst>
          </p:cNvPr>
          <p:cNvPicPr>
            <a:picLocks noChangeAspect="1"/>
          </p:cNvPicPr>
          <p:nvPr/>
        </p:nvPicPr>
        <p:blipFill rotWithShape="1">
          <a:blip r:embed="rId2">
            <a:extLst>
              <a:ext uri="{28A0092B-C50C-407E-A947-70E740481C1C}">
                <a14:useLocalDpi xmlns:a14="http://schemas.microsoft.com/office/drawing/2010/main" val="0"/>
              </a:ext>
            </a:extLst>
          </a:blip>
          <a:srcRect b="16657"/>
          <a:stretch/>
        </p:blipFill>
        <p:spPr>
          <a:xfrm>
            <a:off x="1847850" y="888709"/>
            <a:ext cx="4248150" cy="5080581"/>
          </a:xfrm>
          <a:prstGeom prst="rect">
            <a:avLst/>
          </a:prstGeom>
        </p:spPr>
      </p:pic>
      <p:sp>
        <p:nvSpPr>
          <p:cNvPr id="5" name="Textfeld 4">
            <a:extLst>
              <a:ext uri="{FF2B5EF4-FFF2-40B4-BE49-F238E27FC236}">
                <a16:creationId xmlns:a16="http://schemas.microsoft.com/office/drawing/2014/main" id="{0EBF8377-D818-8F3F-9422-E22F02314408}"/>
              </a:ext>
            </a:extLst>
          </p:cNvPr>
          <p:cNvSpPr txBox="1"/>
          <p:nvPr/>
        </p:nvSpPr>
        <p:spPr>
          <a:xfrm>
            <a:off x="6693408" y="4453999"/>
            <a:ext cx="4452693" cy="1200329"/>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Gotthold Ephraim Lessing (1729 – 1781) </a:t>
            </a:r>
          </a:p>
          <a:p>
            <a:r>
              <a:rPr lang="de-DE" sz="2400" dirty="0">
                <a:latin typeface="Arial" panose="020B0604020202020204" pitchFamily="34" charset="0"/>
                <a:cs typeface="Arial" panose="020B0604020202020204" pitchFamily="34" charset="0"/>
              </a:rPr>
              <a:t>Autor der Ringparabel</a:t>
            </a:r>
          </a:p>
        </p:txBody>
      </p:sp>
    </p:spTree>
    <p:extLst>
      <p:ext uri="{BB962C8B-B14F-4D97-AF65-F5344CB8AC3E}">
        <p14:creationId xmlns:p14="http://schemas.microsoft.com/office/powerpoint/2010/main" val="6082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AFA3E-D822-CBFB-BE1F-E16EF1F7CFD3}"/>
              </a:ext>
            </a:extLst>
          </p:cNvPr>
          <p:cNvSpPr>
            <a:spLocks noGrp="1"/>
          </p:cNvSpPr>
          <p:nvPr>
            <p:ph type="title"/>
          </p:nvPr>
        </p:nvSpPr>
        <p:spPr>
          <a:xfrm>
            <a:off x="631767" y="187036"/>
            <a:ext cx="10139135" cy="5652655"/>
          </a:xfrm>
        </p:spPr>
        <p:txBody>
          <a:bodyPr/>
          <a:lstStyle/>
          <a:p>
            <a:br>
              <a:rPr lang="de-DE" dirty="0"/>
            </a:br>
            <a:endParaRPr lang="de-DE" dirty="0"/>
          </a:p>
        </p:txBody>
      </p:sp>
      <p:sp>
        <p:nvSpPr>
          <p:cNvPr id="3" name="Textfeld 2">
            <a:extLst>
              <a:ext uri="{FF2B5EF4-FFF2-40B4-BE49-F238E27FC236}">
                <a16:creationId xmlns:a16="http://schemas.microsoft.com/office/drawing/2014/main" id="{01EB1E78-CDD6-ED26-49E1-FFCD1F9BE6F8}"/>
              </a:ext>
            </a:extLst>
          </p:cNvPr>
          <p:cNvSpPr txBox="1"/>
          <p:nvPr/>
        </p:nvSpPr>
        <p:spPr>
          <a:xfrm>
            <a:off x="2826327" y="2443942"/>
            <a:ext cx="5286895" cy="1862051"/>
          </a:xfrm>
          <a:prstGeom prst="rect">
            <a:avLst/>
          </a:prstGeom>
          <a:noFill/>
        </p:spPr>
        <p:txBody>
          <a:bodyPr wrap="square" rtlCol="0">
            <a:spAutoFit/>
          </a:bodyPr>
          <a:lstStyle/>
          <a:p>
            <a:endParaRPr lang="de-DE" dirty="0"/>
          </a:p>
        </p:txBody>
      </p:sp>
      <p:sp>
        <p:nvSpPr>
          <p:cNvPr id="4" name="Textfeld 3">
            <a:extLst>
              <a:ext uri="{FF2B5EF4-FFF2-40B4-BE49-F238E27FC236}">
                <a16:creationId xmlns:a16="http://schemas.microsoft.com/office/drawing/2014/main" id="{2CEB2D62-4B59-43D5-E272-F14B7368C9D2}"/>
              </a:ext>
            </a:extLst>
          </p:cNvPr>
          <p:cNvSpPr txBox="1"/>
          <p:nvPr/>
        </p:nvSpPr>
        <p:spPr>
          <a:xfrm>
            <a:off x="939339" y="1138844"/>
            <a:ext cx="5872942" cy="4339650"/>
          </a:xfrm>
          <a:prstGeom prst="rect">
            <a:avLst/>
          </a:prstGeom>
          <a:noFill/>
        </p:spPr>
        <p:txBody>
          <a:bodyPr wrap="square" rtlCol="0">
            <a:spAutoFit/>
          </a:bodyPr>
          <a:lstStyle/>
          <a:p>
            <a:pPr algn="l" rtl="0">
              <a:lnSpc>
                <a:spcPct val="150000"/>
              </a:lnSpc>
              <a:buNone/>
            </a:pPr>
            <a:r>
              <a:rPr lang="de-DE" sz="2400" dirty="0">
                <a:solidFill>
                  <a:srgbClr val="000000"/>
                </a:solidFill>
                <a:effectLst/>
                <a:latin typeface="Arial" panose="020B0604020202020204" pitchFamily="34" charset="0"/>
              </a:rPr>
              <a:t>Lest den Text und bearbeitet in Partnerarbeit </a:t>
            </a:r>
            <a:r>
              <a:rPr lang="de-DE" sz="2400" b="1" dirty="0">
                <a:solidFill>
                  <a:srgbClr val="000000"/>
                </a:solidFill>
                <a:effectLst/>
                <a:latin typeface="Arial" panose="020B0604020202020204" pitchFamily="34" charset="0"/>
              </a:rPr>
              <a:t>mündlich</a:t>
            </a:r>
            <a:r>
              <a:rPr lang="de-DE" sz="2400" dirty="0">
                <a:solidFill>
                  <a:srgbClr val="000000"/>
                </a:solidFill>
                <a:effectLst/>
                <a:latin typeface="Arial" panose="020B0604020202020204" pitchFamily="34" charset="0"/>
              </a:rPr>
              <a:t> folgende Aufgaben:</a:t>
            </a:r>
          </a:p>
          <a:p>
            <a:pPr algn="l" rtl="0">
              <a:lnSpc>
                <a:spcPct val="150000"/>
              </a:lnSpc>
              <a:buNone/>
            </a:pPr>
            <a:r>
              <a:rPr lang="de-DE" sz="2400" dirty="0">
                <a:solidFill>
                  <a:srgbClr val="000000"/>
                </a:solidFill>
                <a:effectLst/>
                <a:latin typeface="Arial" panose="020B0604020202020204" pitchFamily="34" charset="0"/>
              </a:rPr>
              <a:t>1.</a:t>
            </a:r>
            <a:r>
              <a:rPr lang="de-DE" sz="2400" dirty="0">
                <a:solidFill>
                  <a:srgbClr val="000000"/>
                </a:solidFill>
                <a:latin typeface="Arial" panose="020B0604020202020204" pitchFamily="34" charset="0"/>
              </a:rPr>
              <a:t> </a:t>
            </a:r>
            <a:r>
              <a:rPr lang="de-DE" sz="2400" dirty="0">
                <a:solidFill>
                  <a:srgbClr val="000000"/>
                </a:solidFill>
                <a:effectLst/>
                <a:latin typeface="Arial" panose="020B0604020202020204" pitchFamily="34" charset="0"/>
              </a:rPr>
              <a:t>Fasst den Inhalt der Parabel in eigenen  </a:t>
            </a:r>
          </a:p>
          <a:p>
            <a:pPr algn="l" rtl="0">
              <a:lnSpc>
                <a:spcPct val="150000"/>
              </a:lnSpc>
              <a:buNone/>
            </a:pPr>
            <a:r>
              <a:rPr lang="de-DE" sz="2400" dirty="0">
                <a:solidFill>
                  <a:srgbClr val="000000"/>
                </a:solidFill>
                <a:latin typeface="Arial" panose="020B0604020202020204" pitchFamily="34" charset="0"/>
              </a:rPr>
              <a:t>   </a:t>
            </a:r>
            <a:r>
              <a:rPr lang="de-DE" sz="2400" dirty="0">
                <a:solidFill>
                  <a:srgbClr val="000000"/>
                </a:solidFill>
                <a:effectLst/>
                <a:latin typeface="Arial" panose="020B0604020202020204" pitchFamily="34" charset="0"/>
              </a:rPr>
              <a:t>Worten zusammen!</a:t>
            </a:r>
          </a:p>
          <a:p>
            <a:pPr algn="l" rtl="0">
              <a:lnSpc>
                <a:spcPct val="150000"/>
              </a:lnSpc>
            </a:pPr>
            <a:r>
              <a:rPr lang="de-DE" sz="2400" dirty="0">
                <a:solidFill>
                  <a:srgbClr val="000000"/>
                </a:solidFill>
                <a:effectLst/>
                <a:latin typeface="Arial" panose="020B0604020202020204" pitchFamily="34" charset="0"/>
              </a:rPr>
              <a:t>2. Die Ringe sind ein Symbol. </a:t>
            </a:r>
          </a:p>
          <a:p>
            <a:pPr algn="l" rtl="0">
              <a:lnSpc>
                <a:spcPct val="150000"/>
              </a:lnSpc>
            </a:pPr>
            <a:r>
              <a:rPr lang="de-DE" sz="2400" dirty="0">
                <a:solidFill>
                  <a:srgbClr val="000000"/>
                </a:solidFill>
                <a:latin typeface="Arial" panose="020B0604020202020204" pitchFamily="34" charset="0"/>
              </a:rPr>
              <a:t>   </a:t>
            </a:r>
            <a:r>
              <a:rPr lang="de-DE" sz="2400" dirty="0">
                <a:solidFill>
                  <a:srgbClr val="000000"/>
                </a:solidFill>
                <a:effectLst/>
                <a:latin typeface="Arial" panose="020B0604020202020204" pitchFamily="34" charset="0"/>
              </a:rPr>
              <a:t>Diskutiert, wofür sie stehen könnten!</a:t>
            </a:r>
          </a:p>
          <a:p>
            <a:endParaRPr lang="de-DE" sz="2400" dirty="0"/>
          </a:p>
        </p:txBody>
      </p:sp>
      <p:pic>
        <p:nvPicPr>
          <p:cNvPr id="7" name="Grafik 6">
            <a:extLst>
              <a:ext uri="{FF2B5EF4-FFF2-40B4-BE49-F238E27FC236}">
                <a16:creationId xmlns:a16="http://schemas.microsoft.com/office/drawing/2014/main" id="{CFD8D687-26EA-4E6B-A346-6C589CC171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63" t="21733" r="26682" b="12533"/>
          <a:stretch/>
        </p:blipFill>
        <p:spPr>
          <a:xfrm>
            <a:off x="6931645" y="1138844"/>
            <a:ext cx="4321016" cy="3981796"/>
          </a:xfrm>
          <a:prstGeom prst="rect">
            <a:avLst/>
          </a:prstGeom>
        </p:spPr>
      </p:pic>
    </p:spTree>
    <p:extLst>
      <p:ext uri="{BB962C8B-B14F-4D97-AF65-F5344CB8AC3E}">
        <p14:creationId xmlns:p14="http://schemas.microsoft.com/office/powerpoint/2010/main" val="160320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4DDD4B4-C30E-6279-CF0A-1D92BB3E7C2A}"/>
              </a:ext>
            </a:extLst>
          </p:cNvPr>
          <p:cNvSpPr txBox="1"/>
          <p:nvPr/>
        </p:nvSpPr>
        <p:spPr>
          <a:xfrm>
            <a:off x="1385731" y="1238580"/>
            <a:ext cx="9135687" cy="4836645"/>
          </a:xfrm>
          <a:prstGeom prst="rect">
            <a:avLst/>
          </a:prstGeom>
          <a:noFill/>
        </p:spPr>
        <p:txBody>
          <a:bodyPr wrap="square">
            <a:spAutoFit/>
          </a:bodyPr>
          <a:lstStyle/>
          <a:p>
            <a:pPr algn="just" rtl="0">
              <a:lnSpc>
                <a:spcPct val="150000"/>
              </a:lnSpc>
              <a:buNone/>
            </a:pPr>
            <a:r>
              <a:rPr lang="de-DE" sz="2800" dirty="0">
                <a:solidFill>
                  <a:srgbClr val="000000"/>
                </a:solidFill>
                <a:effectLst/>
                <a:latin typeface="Arial" panose="020B0604020202020204" pitchFamily="34" charset="0"/>
              </a:rPr>
              <a:t>„Bemüht euch, die Kraft des Ringes durch euer Leben zu beweisen – durch Liebe, Menschlichkeit und Toleranz. Jeder von euch soll glauben, den echten Ring zu tragen. Wenn ihr euch bemüht, gute Menschen zu sein, wird sich vielleicht in der Zukunft zeigen, wer den echten Ring besitzt – oder ob es ihn überhaupt gibt.“</a:t>
            </a:r>
          </a:p>
          <a:p>
            <a:pPr algn="l" rtl="0">
              <a:lnSpc>
                <a:spcPct val="150000"/>
              </a:lnSpc>
            </a:pPr>
            <a:br>
              <a:rPr lang="de-DE" sz="2000" b="1" dirty="0">
                <a:solidFill>
                  <a:srgbClr val="000000"/>
                </a:solidFill>
                <a:effectLst/>
                <a:latin typeface="Arial" panose="020B0604020202020204" pitchFamily="34" charset="0"/>
              </a:rPr>
            </a:br>
            <a:endParaRPr lang="de-DE" sz="2000" b="1"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6837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ED8D-9850-8240-227C-4F62FCBA35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CB7EAB-4AFB-6F9B-CDEC-A31E512FD0DB}"/>
              </a:ext>
            </a:extLst>
          </p:cNvPr>
          <p:cNvSpPr>
            <a:spLocks noGrp="1"/>
          </p:cNvSpPr>
          <p:nvPr>
            <p:ph type="title"/>
          </p:nvPr>
        </p:nvSpPr>
        <p:spPr>
          <a:xfrm>
            <a:off x="1012768" y="1249887"/>
            <a:ext cx="10289216" cy="4350058"/>
          </a:xfrm>
        </p:spPr>
        <p:txBody>
          <a:bodyPr/>
          <a:lstStyle/>
          <a:p>
            <a:pPr>
              <a:lnSpc>
                <a:spcPct val="150000"/>
              </a:lnSpc>
            </a:pPr>
            <a:br>
              <a:rPr lang="de-DE" sz="2800" dirty="0"/>
            </a:br>
            <a:r>
              <a:rPr lang="de-DE" sz="2800" dirty="0"/>
              <a:t>(1) Die Freiheit des Glaubens, des Gewissens und die Freiheit des religiösen und weltanschaulichen Bekenntnisses sind unverletzlich.</a:t>
            </a:r>
            <a:br>
              <a:rPr lang="de-DE" sz="2800" dirty="0"/>
            </a:br>
            <a:r>
              <a:rPr lang="de-DE" sz="2800" dirty="0"/>
              <a:t>(2) Die ungestörte Religionsausübung wird gewährleistet. </a:t>
            </a:r>
            <a:br>
              <a:rPr lang="de-DE" sz="2800" dirty="0"/>
            </a:br>
            <a:r>
              <a:rPr lang="de-DE" sz="2800" dirty="0"/>
              <a:t>(…)</a:t>
            </a:r>
            <a:br>
              <a:rPr lang="de-DE" sz="2800" dirty="0"/>
            </a:br>
            <a:br>
              <a:rPr lang="de-DE" sz="2800" dirty="0"/>
            </a:br>
            <a:endParaRPr lang="de-DE" sz="2800" dirty="0"/>
          </a:p>
        </p:txBody>
      </p:sp>
      <p:sp>
        <p:nvSpPr>
          <p:cNvPr id="3" name="Rechteck 2">
            <a:extLst>
              <a:ext uri="{FF2B5EF4-FFF2-40B4-BE49-F238E27FC236}">
                <a16:creationId xmlns:a16="http://schemas.microsoft.com/office/drawing/2014/main" id="{83B27E56-A6DF-4E8F-849B-6D7BBAD382CF}"/>
              </a:ext>
            </a:extLst>
          </p:cNvPr>
          <p:cNvSpPr/>
          <p:nvPr/>
        </p:nvSpPr>
        <p:spPr>
          <a:xfrm>
            <a:off x="914400" y="576072"/>
            <a:ext cx="10387584" cy="96420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Arial" panose="020B0604020202020204" pitchFamily="34" charset="0"/>
                <a:cs typeface="Arial" panose="020B0604020202020204" pitchFamily="34" charset="0"/>
              </a:rPr>
              <a:t>Art. 4 GG</a:t>
            </a:r>
          </a:p>
        </p:txBody>
      </p:sp>
    </p:spTree>
    <p:extLst>
      <p:ext uri="{BB962C8B-B14F-4D97-AF65-F5344CB8AC3E}">
        <p14:creationId xmlns:p14="http://schemas.microsoft.com/office/powerpoint/2010/main" val="154100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986279" y="1429581"/>
            <a:ext cx="10219441" cy="954107"/>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Der Tempelberg in Jerusalem, Laura </a:t>
            </a:r>
            <a:r>
              <a:rPr lang="de-DE" sz="1400" dirty="0" err="1">
                <a:latin typeface="Arial" panose="020B0604020202020204" pitchFamily="34" charset="0"/>
                <a:cs typeface="Arial" panose="020B0604020202020204" pitchFamily="34" charset="0"/>
              </a:rPr>
              <a:t>Siegal</a:t>
            </a:r>
            <a:r>
              <a:rPr lang="de-DE" sz="1400" dirty="0">
                <a:latin typeface="Arial" panose="020B0604020202020204" pitchFamily="34" charset="0"/>
                <a:cs typeface="Arial" panose="020B0604020202020204" pitchFamily="34" charset="0"/>
              </a:rPr>
              <a:t> via </a:t>
            </a:r>
            <a:r>
              <a:rPr lang="de-DE" sz="1400" dirty="0" err="1">
                <a:latin typeface="Arial" panose="020B0604020202020204" pitchFamily="34" charset="0"/>
                <a:cs typeface="Arial" panose="020B0604020202020204" pitchFamily="34" charset="0"/>
              </a:rPr>
              <a:t>unsplash</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3 Gotthold Ephraim Lessing, Kunstsammlung Leipzig – Bild Public </a:t>
            </a:r>
            <a:r>
              <a:rPr lang="de-DE" sz="1400" dirty="0" err="1">
                <a:latin typeface="Arial" panose="020B0604020202020204" pitchFamily="34" charset="0"/>
                <a:cs typeface="Arial" panose="020B0604020202020204" pitchFamily="34" charset="0"/>
              </a:rPr>
              <a:t>domain</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4 Ringe, Roman Derrick via </a:t>
            </a:r>
            <a:r>
              <a:rPr lang="de-DE" sz="1400" dirty="0" err="1">
                <a:latin typeface="Arial" panose="020B0604020202020204" pitchFamily="34" charset="0"/>
                <a:cs typeface="Arial" panose="020B0604020202020204" pitchFamily="34" charset="0"/>
              </a:rPr>
              <a:t>unsplash</a:t>
            </a: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285</Words>
  <Application>Microsoft Office PowerPoint</Application>
  <DocSecurity>0</DocSecurity>
  <PresentationFormat>Breitbild</PresentationFormat>
  <Paragraphs>29</Paragraphs>
  <Slides>8</Slides>
  <Notes>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Office</vt:lpstr>
      <vt:lpstr>PowerPoint-Präsentation</vt:lpstr>
      <vt:lpstr>.</vt:lpstr>
      <vt:lpstr>PowerPoint-Präsentation</vt:lpstr>
      <vt:lpstr> </vt:lpstr>
      <vt:lpstr>PowerPoint-Präsentation</vt:lpstr>
      <vt:lpstr> (1) Die Freiheit des Glaubens, des Gewissens und die Freiheit des religiösen und weltanschaulichen Bekenntnisses sind unverletzlich. (2) Die ungestörte Religionsausübung wird gewährleistet.  (…)  </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15</cp:revision>
  <dcterms:created xsi:type="dcterms:W3CDTF">2024-06-12T15:52:19Z</dcterms:created>
  <dcterms:modified xsi:type="dcterms:W3CDTF">2025-05-20T16:59:05Z</dcterms:modified>
  <cp:category/>
  <dc:identifier/>
  <cp:contentStatus/>
  <dc:language/>
  <cp:version/>
</cp:coreProperties>
</file>