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0" r:id="rId3"/>
    <p:sldId id="264" r:id="rId4"/>
    <p:sldId id="266" r:id="rId5"/>
    <p:sldId id="267" r:id="rId6"/>
    <p:sldId id="269" r:id="rId7"/>
    <p:sldId id="271" r:id="rId8"/>
    <p:sldId id="258" r:id="rId9"/>
    <p:sldId id="259" r:id="rId10"/>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1B789C8-E504-E7F5-8393-F454D2A690D2}"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Grundlage eines Eingriffs in die Freizügigkeit ist entweder das Gesetz selbst oder eine auf dessen Grundlage erlassene Rechtsverordnung.</a:t>
            </a:r>
          </a:p>
          <a:p>
            <a:endParaRPr lang="de-DE" dirty="0"/>
          </a:p>
          <a:p>
            <a:r>
              <a:rPr lang="de-DE" dirty="0"/>
              <a:t>Aufgeführt werden verschiedene Eingriffsvorbehalte:</a:t>
            </a:r>
          </a:p>
          <a:p>
            <a:pPr marL="171450" indent="-171450">
              <a:buFontTx/>
              <a:buChar char="-"/>
            </a:pPr>
            <a:r>
              <a:rPr lang="de-DE" dirty="0"/>
              <a:t>Keine ausreichende Lebensgrundlage: Art. 11 GG gilt nicht für Personen die Sozialhilfe, Wohngeld o.ä. beziehen – diese können vom Staat verpflichtet werden, in einer bestimmten Wohnung zu leben und haben nicht das Recht, sich eine Unterkunft frei zu wählen wenn diese Kosten dann von der Allgemeinheit zu tragen wären. </a:t>
            </a:r>
          </a:p>
          <a:p>
            <a:pPr marL="171450" indent="-171450">
              <a:buFontTx/>
              <a:buChar char="-"/>
            </a:pPr>
            <a:r>
              <a:rPr lang="de-DE" dirty="0"/>
              <a:t>Abwehr einer drohenden Gefahr für den Bestand oder die freiheitlich demokratische Grundordnung des Bundes oder eines Landes (z. B. Putschversuch)</a:t>
            </a:r>
          </a:p>
          <a:p>
            <a:pPr marL="171450" indent="-171450">
              <a:buFontTx/>
              <a:buChar char="-"/>
            </a:pPr>
            <a:r>
              <a:rPr lang="de-DE" dirty="0"/>
              <a:t>Bekämpfung von Seuchengefahren</a:t>
            </a:r>
          </a:p>
          <a:p>
            <a:pPr marL="171450" indent="-171450">
              <a:buFontTx/>
              <a:buChar char="-"/>
            </a:pPr>
            <a:r>
              <a:rPr lang="de-DE" dirty="0"/>
              <a:t>Eingriffsvorbehalt der Naturkatastrophe: Sein Zweck liegt darin, dem Gesetzgeber die Möglichkeit zu geben, im Fall einer Katastrophe die öffentliche Ordnung aufrechtzuerhalten und ein koordiniertes Bewältigen der Gefahrenlage zu gewährleisten.</a:t>
            </a:r>
          </a:p>
          <a:p>
            <a:pPr marL="171450" indent="-171450">
              <a:buFontTx/>
              <a:buChar char="-"/>
            </a:pPr>
            <a:r>
              <a:rPr lang="de-DE" dirty="0"/>
              <a:t>Besonders schwerer Unglücksfall</a:t>
            </a:r>
          </a:p>
          <a:p>
            <a:pPr marL="171450" indent="-171450">
              <a:buFontTx/>
              <a:buChar char="-"/>
            </a:pPr>
            <a:r>
              <a:rPr lang="de-DE" dirty="0"/>
              <a:t>Schutz der Jugend vor Verwahrlosung: Als jugendlich gelten in diesem Kontext Personen, die nicht volljährig sind. Die Gefahr der Verwahrlosung besteht, wenn das körperliche, seelische oder geistige Wohlbefinden eines Jugendlichen sich nachhaltig zu verschlechtern droht. Auf diesen Vorbehalt stützen sich beispielsweise § 10 Absatz 1 Nummer 1 und 2 des Jugendgerichtsgesetzes, die Richtern erlauben, dem Jugendlichen Weisungen bezüglich seines Aufenthaltsorts und seiner Unterkunft zu erteilen. D. h. es kann das Aufenthaltsbestimmungsrecht den Eltern entzogen werden so dass diese nicht mehr den Wohnort für ihr Kind festlegen dürfen, wenn dies dem Kindeswohl dient</a:t>
            </a:r>
          </a:p>
          <a:p>
            <a:pPr marL="171450" indent="-171450">
              <a:buFontTx/>
              <a:buChar char="-"/>
            </a:pPr>
            <a:r>
              <a:rPr lang="de-DE" dirty="0"/>
              <a:t>Vorbeugung strafbarer Handlungen (z. B. Platzverweis, Wohnungsverbot, Aufenthaltsverbot): Dieses Ziel bezieht sich auf präventive Maßnahmen der Gefahrenabwehr, die dem Vorbeugen von Straftaten dienen, die hinsichtlich ihrer Schwere über ein Bagatelldelikt hinausgehen. </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3759485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CB1B3FE-E2D3-9F9E-97F9-7D74DC2F9F7F}" type="slidenum">
              <a:rPr/>
              <a:t>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CD2657A-CB80-5709-80C1-FA2F45C266D3}"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26.08.2025</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atin typeface="Arial"/>
                <a:cs typeface="Arial"/>
              </a:defRPr>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2"/>
          <a:stretch/>
        </p:blipFill>
        <p:spPr bwMode="auto">
          <a:xfrm>
            <a:off x="6940684" y="6327194"/>
            <a:ext cx="4912333" cy="466878"/>
          </a:xfrm>
          <a:prstGeom prst="rect">
            <a:avLst/>
          </a:prstGeom>
        </p:spPr>
      </p:pic>
      <p:pic>
        <p:nvPicPr>
          <p:cNvPr id="3" name="Grafik 2"/>
          <p:cNvPicPr>
            <a:picLocks noChangeAspect="1"/>
          </p:cNvPicPr>
          <p:nvPr userDrawn="1"/>
        </p:nvPicPr>
        <p:blipFill>
          <a:blip r:embed="rId13"/>
          <a:stretch/>
        </p:blipFill>
        <p:spPr bwMode="auto">
          <a:xfrm>
            <a:off x="231918" y="6358056"/>
            <a:ext cx="390450" cy="390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344CCD1-3236-4397-AF60-D7EBE5ECB7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144" y="539497"/>
            <a:ext cx="4336534" cy="2890728"/>
          </a:xfrm>
          <a:prstGeom prst="rect">
            <a:avLst/>
          </a:prstGeom>
        </p:spPr>
      </p:pic>
      <p:pic>
        <p:nvPicPr>
          <p:cNvPr id="8" name="Grafik 7">
            <a:extLst>
              <a:ext uri="{FF2B5EF4-FFF2-40B4-BE49-F238E27FC236}">
                <a16:creationId xmlns:a16="http://schemas.microsoft.com/office/drawing/2014/main" id="{259AE646-AD2C-40FF-BA24-86DFCF43E8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8696" y="539497"/>
            <a:ext cx="5268398" cy="2889503"/>
          </a:xfrm>
          <a:prstGeom prst="rect">
            <a:avLst/>
          </a:prstGeom>
        </p:spPr>
      </p:pic>
      <p:pic>
        <p:nvPicPr>
          <p:cNvPr id="10" name="Grafik 9">
            <a:extLst>
              <a:ext uri="{FF2B5EF4-FFF2-40B4-BE49-F238E27FC236}">
                <a16:creationId xmlns:a16="http://schemas.microsoft.com/office/drawing/2014/main" id="{638584DF-7C67-4AA6-9B6E-755969E156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148"/>
          <a:stretch/>
        </p:blipFill>
        <p:spPr>
          <a:xfrm>
            <a:off x="7807382" y="3548912"/>
            <a:ext cx="3029712" cy="2531847"/>
          </a:xfrm>
          <a:prstGeom prst="rect">
            <a:avLst/>
          </a:prstGeom>
        </p:spPr>
      </p:pic>
      <p:pic>
        <p:nvPicPr>
          <p:cNvPr id="13" name="Grafik 12">
            <a:extLst>
              <a:ext uri="{FF2B5EF4-FFF2-40B4-BE49-F238E27FC236}">
                <a16:creationId xmlns:a16="http://schemas.microsoft.com/office/drawing/2014/main" id="{DABAC3CD-3895-46A8-B7EB-6A1FFE8AAF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9770"/>
          <a:stretch/>
        </p:blipFill>
        <p:spPr>
          <a:xfrm>
            <a:off x="1154423" y="3548912"/>
            <a:ext cx="3426722" cy="2531847"/>
          </a:xfrm>
          <a:prstGeom prst="rect">
            <a:avLst/>
          </a:prstGeom>
        </p:spPr>
      </p:pic>
      <p:pic>
        <p:nvPicPr>
          <p:cNvPr id="15" name="Grafik 14">
            <a:extLst>
              <a:ext uri="{FF2B5EF4-FFF2-40B4-BE49-F238E27FC236}">
                <a16:creationId xmlns:a16="http://schemas.microsoft.com/office/drawing/2014/main" id="{3AF355C4-C862-456E-9D5E-AF33E8AC529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r="33888" b="17127"/>
          <a:stretch/>
        </p:blipFill>
        <p:spPr>
          <a:xfrm>
            <a:off x="4681729" y="3548911"/>
            <a:ext cx="3029712" cy="2531847"/>
          </a:xfrm>
          <a:prstGeom prst="rect">
            <a:avLst/>
          </a:prstGeom>
        </p:spPr>
      </p:pic>
    </p:spTree>
    <p:extLst>
      <p:ext uri="{BB962C8B-B14F-4D97-AF65-F5344CB8AC3E}">
        <p14:creationId xmlns:p14="http://schemas.microsoft.com/office/powerpoint/2010/main" val="881994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78BC934-B6CD-2E59-3911-F2DBE264217A}"/>
              </a:ext>
            </a:extLst>
          </p:cNvPr>
          <p:cNvSpPr txBox="1"/>
          <p:nvPr/>
        </p:nvSpPr>
        <p:spPr>
          <a:xfrm>
            <a:off x="1420091" y="1630118"/>
            <a:ext cx="9351818" cy="1631216"/>
          </a:xfrm>
          <a:prstGeom prst="rect">
            <a:avLst/>
          </a:prstGeom>
          <a:noFill/>
        </p:spPr>
        <p:txBody>
          <a:bodyPr wrap="square">
            <a:spAutoFit/>
          </a:bodyPr>
          <a:lstStyle/>
          <a:p>
            <a:endParaRPr lang="de-DE" sz="3200" dirty="0">
              <a:latin typeface="Arial" panose="020B0604020202020204" pitchFamily="34" charset="0"/>
              <a:cs typeface="Arial" panose="020B0604020202020204" pitchFamily="34" charset="0"/>
            </a:endParaRPr>
          </a:p>
          <a:p>
            <a:r>
              <a:rPr lang="de-DE" sz="3200" dirty="0">
                <a:latin typeface="Arial" panose="020B0604020202020204" pitchFamily="34" charset="0"/>
                <a:cs typeface="Arial" panose="020B0604020202020204" pitchFamily="34" charset="0"/>
              </a:rPr>
              <a:t>(1) </a:t>
            </a:r>
            <a:r>
              <a:rPr lang="de-DE" sz="3200" dirty="0">
                <a:highlight>
                  <a:srgbClr val="C0C0C0"/>
                </a:highlight>
                <a:latin typeface="Arial" panose="020B0604020202020204" pitchFamily="34" charset="0"/>
                <a:cs typeface="Arial" panose="020B0604020202020204" pitchFamily="34" charset="0"/>
              </a:rPr>
              <a:t>Alle Deutschen </a:t>
            </a:r>
            <a:r>
              <a:rPr lang="de-DE" sz="3200" dirty="0">
                <a:latin typeface="Arial" panose="020B0604020202020204" pitchFamily="34" charset="0"/>
                <a:cs typeface="Arial" panose="020B0604020202020204" pitchFamily="34" charset="0"/>
              </a:rPr>
              <a:t>genießen</a:t>
            </a:r>
            <a:r>
              <a:rPr lang="de-DE" sz="3200" dirty="0">
                <a:highlight>
                  <a:srgbClr val="C0C0C0"/>
                </a:highlight>
                <a:latin typeface="Arial" panose="020B0604020202020204" pitchFamily="34" charset="0"/>
                <a:cs typeface="Arial" panose="020B0604020202020204" pitchFamily="34" charset="0"/>
              </a:rPr>
              <a:t> </a:t>
            </a:r>
            <a:r>
              <a:rPr lang="de-DE" sz="3600" dirty="0">
                <a:highlight>
                  <a:srgbClr val="C0C0C0"/>
                </a:highlight>
                <a:latin typeface="Arial" panose="020B0604020202020204" pitchFamily="34" charset="0"/>
                <a:cs typeface="Arial" panose="020B0604020202020204" pitchFamily="34" charset="0"/>
              </a:rPr>
              <a:t>Freizügigkeit</a:t>
            </a:r>
            <a:r>
              <a:rPr lang="de-DE" sz="3200" dirty="0">
                <a:highlight>
                  <a:srgbClr val="C0C0C0"/>
                </a:highlight>
                <a:latin typeface="Arial" panose="020B0604020202020204" pitchFamily="34" charset="0"/>
                <a:cs typeface="Arial" panose="020B0604020202020204" pitchFamily="34" charset="0"/>
              </a:rPr>
              <a:t> </a:t>
            </a:r>
            <a:r>
              <a:rPr lang="de-DE" sz="3200" dirty="0">
                <a:latin typeface="Arial" panose="020B0604020202020204" pitchFamily="34" charset="0"/>
                <a:cs typeface="Arial" panose="020B0604020202020204" pitchFamily="34" charset="0"/>
              </a:rPr>
              <a:t>im </a:t>
            </a:r>
            <a:r>
              <a:rPr lang="de-DE" sz="3200" dirty="0">
                <a:highlight>
                  <a:srgbClr val="C0C0C0"/>
                </a:highlight>
                <a:latin typeface="Arial" panose="020B0604020202020204" pitchFamily="34" charset="0"/>
                <a:cs typeface="Arial" panose="020B0604020202020204" pitchFamily="34" charset="0"/>
              </a:rPr>
              <a:t>ganzen Bundesgebiet</a:t>
            </a:r>
            <a:r>
              <a:rPr lang="de-DE" sz="3200" dirty="0">
                <a:latin typeface="Arial" panose="020B0604020202020204" pitchFamily="34" charset="0"/>
                <a:cs typeface="Arial" panose="020B0604020202020204" pitchFamily="34" charset="0"/>
              </a:rPr>
              <a:t>.</a:t>
            </a:r>
          </a:p>
        </p:txBody>
      </p:sp>
      <p:sp>
        <p:nvSpPr>
          <p:cNvPr id="2" name="Rechteck 1">
            <a:extLst>
              <a:ext uri="{FF2B5EF4-FFF2-40B4-BE49-F238E27FC236}">
                <a16:creationId xmlns:a16="http://schemas.microsoft.com/office/drawing/2014/main" id="{BEEAA956-3E69-4782-90C0-D1874FEF2D35}"/>
              </a:ext>
            </a:extLst>
          </p:cNvPr>
          <p:cNvSpPr/>
          <p:nvPr/>
        </p:nvSpPr>
        <p:spPr>
          <a:xfrm>
            <a:off x="932688" y="539496"/>
            <a:ext cx="10259568" cy="1090622"/>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latin typeface="Arial" panose="020B0604020202020204" pitchFamily="34" charset="0"/>
                <a:cs typeface="Arial" panose="020B0604020202020204" pitchFamily="34" charset="0"/>
              </a:rPr>
              <a:t>Artikel 11 GG</a:t>
            </a:r>
          </a:p>
        </p:txBody>
      </p:sp>
      <p:sp>
        <p:nvSpPr>
          <p:cNvPr id="4" name="Rechteck 3">
            <a:extLst>
              <a:ext uri="{FF2B5EF4-FFF2-40B4-BE49-F238E27FC236}">
                <a16:creationId xmlns:a16="http://schemas.microsoft.com/office/drawing/2014/main" id="{F83A00F9-2F2A-43A0-90E8-89D3BF8EF581}"/>
              </a:ext>
            </a:extLst>
          </p:cNvPr>
          <p:cNvSpPr/>
          <p:nvPr/>
        </p:nvSpPr>
        <p:spPr>
          <a:xfrm>
            <a:off x="1179576" y="3658223"/>
            <a:ext cx="10012680" cy="2308324"/>
          </a:xfrm>
          <a:prstGeom prst="rect">
            <a:avLst/>
          </a:prstGeom>
        </p:spPr>
        <p:txBody>
          <a:bodyPr wrap="square">
            <a:spAutoFit/>
          </a:bodyPr>
          <a:lstStyle/>
          <a:p>
            <a:r>
              <a:rPr lang="de-DE" sz="2400" dirty="0">
                <a:solidFill>
                  <a:srgbClr val="652483"/>
                </a:solidFill>
                <a:latin typeface="Arial" panose="020B0604020202020204" pitchFamily="34" charset="0"/>
                <a:cs typeface="Arial" panose="020B0604020202020204" pitchFamily="34" charset="0"/>
              </a:rPr>
              <a:t>Die Freizügigkeit (Art. 11 Abs. 1 GG) berechtigt alle Deutschen, an jedem Ort innerhalb des Bundesgebiets Aufenthalt und Wohnsitz zu nehmen. Dabei ist der freie Zugang von Bundesland zu Bundesland, von Gemeinde zu Gemeinde sowie innerhalb einer Gemeinde geschützt. Aufenthalt meint das vorübergehende Verweilen an einem bestimmten Ort. </a:t>
            </a:r>
          </a:p>
        </p:txBody>
      </p:sp>
    </p:spTree>
    <p:extLst>
      <p:ext uri="{BB962C8B-B14F-4D97-AF65-F5344CB8AC3E}">
        <p14:creationId xmlns:p14="http://schemas.microsoft.com/office/powerpoint/2010/main" val="76232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A8BD311-DE26-08EF-874B-1F0579A95CE2}"/>
              </a:ext>
            </a:extLst>
          </p:cNvPr>
          <p:cNvSpPr txBox="1"/>
          <p:nvPr/>
        </p:nvSpPr>
        <p:spPr>
          <a:xfrm>
            <a:off x="999744" y="1231517"/>
            <a:ext cx="11022157" cy="1815882"/>
          </a:xfrm>
          <a:prstGeom prst="rect">
            <a:avLst/>
          </a:prstGeom>
          <a:noFill/>
        </p:spPr>
        <p:txBody>
          <a:bodyPr wrap="square">
            <a:spAutoFit/>
          </a:bodyPr>
          <a:lstStyle/>
          <a:p>
            <a:endParaRPr lang="de-DE" sz="2800" dirty="0">
              <a:latin typeface="Arial" panose="020B0604020202020204" pitchFamily="34" charset="0"/>
              <a:cs typeface="Arial" panose="020B0604020202020204" pitchFamily="34" charset="0"/>
            </a:endParaRPr>
          </a:p>
          <a:p>
            <a:endParaRPr lang="de-DE" sz="2800" dirty="0">
              <a:latin typeface="Arial" panose="020B0604020202020204" pitchFamily="34" charset="0"/>
              <a:cs typeface="Arial" panose="020B0604020202020204" pitchFamily="34" charset="0"/>
            </a:endParaRPr>
          </a:p>
          <a:p>
            <a:r>
              <a:rPr lang="de-DE" sz="2800" dirty="0">
                <a:latin typeface="Arial" panose="020B0604020202020204" pitchFamily="34" charset="0"/>
                <a:cs typeface="Arial" panose="020B0604020202020204" pitchFamily="34" charset="0"/>
              </a:rPr>
              <a:t>(2) Dieses </a:t>
            </a:r>
            <a:r>
              <a:rPr lang="de-DE" sz="2800" dirty="0">
                <a:highlight>
                  <a:srgbClr val="C0C0C0"/>
                </a:highlight>
                <a:latin typeface="Arial" panose="020B0604020202020204" pitchFamily="34" charset="0"/>
                <a:cs typeface="Arial" panose="020B0604020202020204" pitchFamily="34" charset="0"/>
              </a:rPr>
              <a:t>Recht</a:t>
            </a:r>
            <a:r>
              <a:rPr lang="de-DE" sz="2800" dirty="0">
                <a:latin typeface="Arial" panose="020B0604020202020204" pitchFamily="34" charset="0"/>
                <a:cs typeface="Arial" panose="020B0604020202020204" pitchFamily="34" charset="0"/>
              </a:rPr>
              <a:t> darf nur </a:t>
            </a:r>
            <a:r>
              <a:rPr lang="de-DE" sz="2800" dirty="0">
                <a:highlight>
                  <a:srgbClr val="C0C0C0"/>
                </a:highlight>
                <a:latin typeface="Arial" panose="020B0604020202020204" pitchFamily="34" charset="0"/>
                <a:cs typeface="Arial" panose="020B0604020202020204" pitchFamily="34" charset="0"/>
              </a:rPr>
              <a:t>durch Gesetz </a:t>
            </a:r>
            <a:r>
              <a:rPr lang="de-DE" sz="2800" dirty="0">
                <a:latin typeface="Arial" panose="020B0604020202020204" pitchFamily="34" charset="0"/>
                <a:cs typeface="Arial" panose="020B0604020202020204" pitchFamily="34" charset="0"/>
              </a:rPr>
              <a:t>oder </a:t>
            </a:r>
            <a:r>
              <a:rPr lang="de-DE" sz="2800" dirty="0">
                <a:highlight>
                  <a:srgbClr val="C0C0C0"/>
                </a:highlight>
                <a:latin typeface="Arial" panose="020B0604020202020204" pitchFamily="34" charset="0"/>
                <a:cs typeface="Arial" panose="020B0604020202020204" pitchFamily="34" charset="0"/>
              </a:rPr>
              <a:t>auf Grund eines Gesetzes</a:t>
            </a:r>
            <a:r>
              <a:rPr lang="de-DE" sz="2800" dirty="0">
                <a:latin typeface="Arial" panose="020B0604020202020204" pitchFamily="34" charset="0"/>
                <a:cs typeface="Arial" panose="020B0604020202020204" pitchFamily="34" charset="0"/>
              </a:rPr>
              <a:t> und nur für die Fälle eingeschränkt werden, [wenn] …</a:t>
            </a:r>
          </a:p>
        </p:txBody>
      </p:sp>
      <p:sp>
        <p:nvSpPr>
          <p:cNvPr id="5" name="Rechteck 4">
            <a:extLst>
              <a:ext uri="{FF2B5EF4-FFF2-40B4-BE49-F238E27FC236}">
                <a16:creationId xmlns:a16="http://schemas.microsoft.com/office/drawing/2014/main" id="{7DAC0E7B-272F-4D09-8D1D-3C59D38F88B3}"/>
              </a:ext>
            </a:extLst>
          </p:cNvPr>
          <p:cNvSpPr/>
          <p:nvPr/>
        </p:nvSpPr>
        <p:spPr>
          <a:xfrm>
            <a:off x="932688" y="539496"/>
            <a:ext cx="10259568" cy="1090622"/>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latin typeface="Arial" panose="020B0604020202020204" pitchFamily="34" charset="0"/>
                <a:cs typeface="Arial" panose="020B0604020202020204" pitchFamily="34" charset="0"/>
              </a:rPr>
              <a:t>Artikel 11 GG</a:t>
            </a:r>
          </a:p>
        </p:txBody>
      </p:sp>
    </p:spTree>
    <p:extLst>
      <p:ext uri="{BB962C8B-B14F-4D97-AF65-F5344CB8AC3E}">
        <p14:creationId xmlns:p14="http://schemas.microsoft.com/office/powerpoint/2010/main" val="3418031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F299E-4258-B246-1376-2734BCD2AD66}"/>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260478EB-C3E5-CD68-E97B-A707FF87D07F}"/>
              </a:ext>
            </a:extLst>
          </p:cNvPr>
          <p:cNvSpPr txBox="1"/>
          <p:nvPr/>
        </p:nvSpPr>
        <p:spPr>
          <a:xfrm>
            <a:off x="971584" y="1386965"/>
            <a:ext cx="10287728" cy="4832092"/>
          </a:xfrm>
          <a:prstGeom prst="rect">
            <a:avLst/>
          </a:prstGeom>
          <a:noFill/>
        </p:spPr>
        <p:txBody>
          <a:bodyPr wrap="square">
            <a:spAutoFit/>
          </a:bodyPr>
          <a:lstStyle/>
          <a:p>
            <a:endParaRPr lang="de-DE" sz="2800" dirty="0">
              <a:latin typeface="Arial" panose="020B0604020202020204" pitchFamily="34" charset="0"/>
              <a:cs typeface="Arial" panose="020B0604020202020204" pitchFamily="34" charset="0"/>
            </a:endParaRPr>
          </a:p>
          <a:p>
            <a:r>
              <a:rPr lang="de-DE" sz="2800" dirty="0">
                <a:latin typeface="Arial" panose="020B0604020202020204" pitchFamily="34" charset="0"/>
                <a:cs typeface="Arial" panose="020B0604020202020204" pitchFamily="34" charset="0"/>
              </a:rPr>
              <a:t>(2) Dieses Recht darf nur durch Gesetz oder auf Grund eines Gesetzes und nur für die Fälle eingeschränkt werden, </a:t>
            </a:r>
            <a:r>
              <a:rPr lang="de-DE" sz="2800" dirty="0">
                <a:highlight>
                  <a:srgbClr val="C0C0C0"/>
                </a:highlight>
                <a:latin typeface="Arial" panose="020B0604020202020204" pitchFamily="34" charset="0"/>
                <a:cs typeface="Arial" panose="020B0604020202020204" pitchFamily="34" charset="0"/>
              </a:rPr>
              <a:t>in denen eine ausreichende Lebensgrundlage nicht vorhanden ist </a:t>
            </a:r>
            <a:r>
              <a:rPr lang="de-DE" sz="2800" dirty="0">
                <a:latin typeface="Arial" panose="020B0604020202020204" pitchFamily="34" charset="0"/>
                <a:cs typeface="Arial" panose="020B0604020202020204" pitchFamily="34" charset="0"/>
              </a:rPr>
              <a:t>und der Allgemeinheit daraus besondere Lasten entstehen würden oder in denen es zur </a:t>
            </a:r>
            <a:r>
              <a:rPr lang="de-DE" sz="2800" dirty="0">
                <a:highlight>
                  <a:srgbClr val="C0C0C0"/>
                </a:highlight>
                <a:latin typeface="Arial" panose="020B0604020202020204" pitchFamily="34" charset="0"/>
                <a:cs typeface="Arial" panose="020B0604020202020204" pitchFamily="34" charset="0"/>
              </a:rPr>
              <a:t>Abwehr einer drohenden Gefahr </a:t>
            </a:r>
            <a:r>
              <a:rPr lang="de-DE" sz="2800" dirty="0">
                <a:latin typeface="Arial" panose="020B0604020202020204" pitchFamily="34" charset="0"/>
                <a:cs typeface="Arial" panose="020B0604020202020204" pitchFamily="34" charset="0"/>
              </a:rPr>
              <a:t>für den </a:t>
            </a:r>
            <a:r>
              <a:rPr lang="de-DE" sz="2800" dirty="0">
                <a:highlight>
                  <a:srgbClr val="C0C0C0"/>
                </a:highlight>
                <a:latin typeface="Arial" panose="020B0604020202020204" pitchFamily="34" charset="0"/>
                <a:cs typeface="Arial" panose="020B0604020202020204" pitchFamily="34" charset="0"/>
              </a:rPr>
              <a:t>Bestand oder die freiheitliche demokratische Grundordnung des Bundes oder eines Landes</a:t>
            </a:r>
            <a:r>
              <a:rPr lang="de-DE" sz="2800" dirty="0">
                <a:latin typeface="Arial" panose="020B0604020202020204" pitchFamily="34" charset="0"/>
                <a:cs typeface="Arial" panose="020B0604020202020204" pitchFamily="34" charset="0"/>
              </a:rPr>
              <a:t>, zur </a:t>
            </a:r>
            <a:r>
              <a:rPr lang="de-DE" sz="2800" dirty="0">
                <a:highlight>
                  <a:srgbClr val="C0C0C0"/>
                </a:highlight>
                <a:latin typeface="Arial" panose="020B0604020202020204" pitchFamily="34" charset="0"/>
                <a:cs typeface="Arial" panose="020B0604020202020204" pitchFamily="34" charset="0"/>
              </a:rPr>
              <a:t>Bekämpfung von Seuchengefahr</a:t>
            </a:r>
            <a:r>
              <a:rPr lang="de-DE" sz="2800" dirty="0">
                <a:latin typeface="Arial" panose="020B0604020202020204" pitchFamily="34" charset="0"/>
                <a:cs typeface="Arial" panose="020B0604020202020204" pitchFamily="34" charset="0"/>
              </a:rPr>
              <a:t>, </a:t>
            </a:r>
            <a:r>
              <a:rPr lang="de-DE" sz="2800" dirty="0">
                <a:highlight>
                  <a:srgbClr val="C0C0C0"/>
                </a:highlight>
                <a:latin typeface="Arial" panose="020B0604020202020204" pitchFamily="34" charset="0"/>
                <a:cs typeface="Arial" panose="020B0604020202020204" pitchFamily="34" charset="0"/>
              </a:rPr>
              <a:t>Naturkatastrophen </a:t>
            </a:r>
            <a:r>
              <a:rPr lang="de-DE" sz="2800" dirty="0">
                <a:latin typeface="Arial" panose="020B0604020202020204" pitchFamily="34" charset="0"/>
                <a:cs typeface="Arial" panose="020B0604020202020204" pitchFamily="34" charset="0"/>
              </a:rPr>
              <a:t>oder</a:t>
            </a:r>
            <a:r>
              <a:rPr lang="de-DE" sz="2800" dirty="0">
                <a:highlight>
                  <a:srgbClr val="C0C0C0"/>
                </a:highlight>
                <a:latin typeface="Arial" panose="020B0604020202020204" pitchFamily="34" charset="0"/>
                <a:cs typeface="Arial" panose="020B0604020202020204" pitchFamily="34" charset="0"/>
              </a:rPr>
              <a:t> besonders schweren Unglücksfällen</a:t>
            </a:r>
            <a:r>
              <a:rPr lang="de-DE" sz="2800" dirty="0">
                <a:latin typeface="Arial" panose="020B0604020202020204" pitchFamily="34" charset="0"/>
                <a:cs typeface="Arial" panose="020B0604020202020204" pitchFamily="34" charset="0"/>
              </a:rPr>
              <a:t>, zum </a:t>
            </a:r>
            <a:r>
              <a:rPr lang="de-DE" sz="2800" dirty="0">
                <a:highlight>
                  <a:srgbClr val="C0C0C0"/>
                </a:highlight>
                <a:latin typeface="Arial" panose="020B0604020202020204" pitchFamily="34" charset="0"/>
                <a:cs typeface="Arial" panose="020B0604020202020204" pitchFamily="34" charset="0"/>
              </a:rPr>
              <a:t>Schutze der Jugend vor Verwahrlosung </a:t>
            </a:r>
            <a:r>
              <a:rPr lang="de-DE" sz="2800" dirty="0">
                <a:latin typeface="Arial" panose="020B0604020202020204" pitchFamily="34" charset="0"/>
                <a:cs typeface="Arial" panose="020B0604020202020204" pitchFamily="34" charset="0"/>
              </a:rPr>
              <a:t>oder </a:t>
            </a:r>
            <a:r>
              <a:rPr lang="de-DE" sz="2800" dirty="0">
                <a:highlight>
                  <a:srgbClr val="C0C0C0"/>
                </a:highlight>
                <a:latin typeface="Arial" panose="020B0604020202020204" pitchFamily="34" charset="0"/>
                <a:cs typeface="Arial" panose="020B0604020202020204" pitchFamily="34" charset="0"/>
              </a:rPr>
              <a:t>um strafbaren Handlungen vorzubeugen</a:t>
            </a:r>
            <a:r>
              <a:rPr lang="de-DE" sz="2800" dirty="0">
                <a:latin typeface="Arial" panose="020B0604020202020204" pitchFamily="34" charset="0"/>
                <a:cs typeface="Arial" panose="020B0604020202020204" pitchFamily="34" charset="0"/>
              </a:rPr>
              <a:t>, erforderlich ist.</a:t>
            </a:r>
          </a:p>
        </p:txBody>
      </p:sp>
      <p:sp>
        <p:nvSpPr>
          <p:cNvPr id="4" name="Rechteck 3">
            <a:extLst>
              <a:ext uri="{FF2B5EF4-FFF2-40B4-BE49-F238E27FC236}">
                <a16:creationId xmlns:a16="http://schemas.microsoft.com/office/drawing/2014/main" id="{91D6BC36-C51E-44A7-A34E-A25BA7EBE4CC}"/>
              </a:ext>
            </a:extLst>
          </p:cNvPr>
          <p:cNvSpPr/>
          <p:nvPr/>
        </p:nvSpPr>
        <p:spPr>
          <a:xfrm>
            <a:off x="932688" y="539496"/>
            <a:ext cx="10259568" cy="1090622"/>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latin typeface="Arial" panose="020B0604020202020204" pitchFamily="34" charset="0"/>
                <a:cs typeface="Arial" panose="020B0604020202020204" pitchFamily="34" charset="0"/>
              </a:rPr>
              <a:t>Artikel 11 GG</a:t>
            </a:r>
          </a:p>
        </p:txBody>
      </p:sp>
    </p:spTree>
    <p:extLst>
      <p:ext uri="{BB962C8B-B14F-4D97-AF65-F5344CB8AC3E}">
        <p14:creationId xmlns:p14="http://schemas.microsoft.com/office/powerpoint/2010/main" val="1511086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ABEF7B8-8E89-A9C4-2813-A3728BA75D2D}"/>
              </a:ext>
            </a:extLst>
          </p:cNvPr>
          <p:cNvSpPr>
            <a:spLocks noGrp="1"/>
          </p:cNvSpPr>
          <p:nvPr>
            <p:ph idx="1"/>
          </p:nvPr>
        </p:nvSpPr>
        <p:spPr/>
        <p:txBody>
          <a:bodyPr/>
          <a:lstStyle/>
          <a:p>
            <a:pPr marL="0" indent="0">
              <a:buNone/>
            </a:pPr>
            <a:r>
              <a:rPr lang="de-DE" sz="3200" dirty="0"/>
              <a:t>Trefft euch in kleinen Gruppen. Findet jeweils den passenden konkreten Fall (auf farbigem Papier) zur richtigen Einschränkung von Freizügigkeit gemäß Artikel 11 Abs. 2 GG!</a:t>
            </a:r>
          </a:p>
          <a:p>
            <a:pPr marL="0" indent="0">
              <a:buNone/>
            </a:pPr>
            <a:r>
              <a:rPr lang="de-DE" sz="3200" dirty="0"/>
              <a:t>Diskutiert anschließend die Notwendigkeit der jeweiligen Bestimmung.</a:t>
            </a:r>
          </a:p>
        </p:txBody>
      </p:sp>
    </p:spTree>
    <p:extLst>
      <p:ext uri="{BB962C8B-B14F-4D97-AF65-F5344CB8AC3E}">
        <p14:creationId xmlns:p14="http://schemas.microsoft.com/office/powerpoint/2010/main" val="61010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F299E-4258-B246-1376-2734BCD2AD66}"/>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260478EB-C3E5-CD68-E97B-A707FF87D07F}"/>
              </a:ext>
            </a:extLst>
          </p:cNvPr>
          <p:cNvSpPr txBox="1"/>
          <p:nvPr/>
        </p:nvSpPr>
        <p:spPr>
          <a:xfrm>
            <a:off x="971584" y="1386965"/>
            <a:ext cx="10287728" cy="4832092"/>
          </a:xfrm>
          <a:prstGeom prst="rect">
            <a:avLst/>
          </a:prstGeom>
          <a:noFill/>
        </p:spPr>
        <p:txBody>
          <a:bodyPr wrap="square">
            <a:spAutoFit/>
          </a:bodyPr>
          <a:lstStyle/>
          <a:p>
            <a:endParaRPr lang="de-DE" sz="2800" dirty="0">
              <a:latin typeface="Arial" panose="020B0604020202020204" pitchFamily="34" charset="0"/>
              <a:cs typeface="Arial" panose="020B0604020202020204" pitchFamily="34" charset="0"/>
            </a:endParaRPr>
          </a:p>
          <a:p>
            <a:r>
              <a:rPr lang="de-DE" sz="2800" dirty="0">
                <a:latin typeface="Arial" panose="020B0604020202020204" pitchFamily="34" charset="0"/>
                <a:cs typeface="Arial" panose="020B0604020202020204" pitchFamily="34" charset="0"/>
              </a:rPr>
              <a:t>(2) Dieses Recht darf nur durch Gesetz oder auf Grund eines Gesetzes und nur für die Fälle eingeschränkt werden, </a:t>
            </a:r>
            <a:r>
              <a:rPr lang="de-DE" sz="2800" dirty="0">
                <a:highlight>
                  <a:srgbClr val="C0C0C0"/>
                </a:highlight>
                <a:latin typeface="Arial" panose="020B0604020202020204" pitchFamily="34" charset="0"/>
                <a:cs typeface="Arial" panose="020B0604020202020204" pitchFamily="34" charset="0"/>
              </a:rPr>
              <a:t>in denen eine ausreichende Lebensgrundlage nicht vorhanden ist </a:t>
            </a:r>
            <a:r>
              <a:rPr lang="de-DE" sz="2800" dirty="0">
                <a:latin typeface="Arial" panose="020B0604020202020204" pitchFamily="34" charset="0"/>
                <a:cs typeface="Arial" panose="020B0604020202020204" pitchFamily="34" charset="0"/>
              </a:rPr>
              <a:t>und der Allgemeinheit daraus besondere Lasten entstehen würden oder in denen es zur </a:t>
            </a:r>
            <a:r>
              <a:rPr lang="de-DE" sz="2800" dirty="0">
                <a:highlight>
                  <a:srgbClr val="C0C0C0"/>
                </a:highlight>
                <a:latin typeface="Arial" panose="020B0604020202020204" pitchFamily="34" charset="0"/>
                <a:cs typeface="Arial" panose="020B0604020202020204" pitchFamily="34" charset="0"/>
              </a:rPr>
              <a:t>Abwehr einer drohenden Gefahr </a:t>
            </a:r>
            <a:r>
              <a:rPr lang="de-DE" sz="2800" dirty="0">
                <a:latin typeface="Arial" panose="020B0604020202020204" pitchFamily="34" charset="0"/>
                <a:cs typeface="Arial" panose="020B0604020202020204" pitchFamily="34" charset="0"/>
              </a:rPr>
              <a:t>für den </a:t>
            </a:r>
            <a:r>
              <a:rPr lang="de-DE" sz="2800" dirty="0">
                <a:highlight>
                  <a:srgbClr val="C0C0C0"/>
                </a:highlight>
                <a:latin typeface="Arial" panose="020B0604020202020204" pitchFamily="34" charset="0"/>
                <a:cs typeface="Arial" panose="020B0604020202020204" pitchFamily="34" charset="0"/>
              </a:rPr>
              <a:t>Bestand oder die freiheitliche demokratische Grundordnung des Bundes oder eines Landes</a:t>
            </a:r>
            <a:r>
              <a:rPr lang="de-DE" sz="2800" dirty="0">
                <a:latin typeface="Arial" panose="020B0604020202020204" pitchFamily="34" charset="0"/>
                <a:cs typeface="Arial" panose="020B0604020202020204" pitchFamily="34" charset="0"/>
              </a:rPr>
              <a:t>, zur </a:t>
            </a:r>
            <a:r>
              <a:rPr lang="de-DE" sz="2800" dirty="0">
                <a:highlight>
                  <a:srgbClr val="C0C0C0"/>
                </a:highlight>
                <a:latin typeface="Arial" panose="020B0604020202020204" pitchFamily="34" charset="0"/>
                <a:cs typeface="Arial" panose="020B0604020202020204" pitchFamily="34" charset="0"/>
              </a:rPr>
              <a:t>Bekämpfung von Seuchengefahr</a:t>
            </a:r>
            <a:r>
              <a:rPr lang="de-DE" sz="2800" dirty="0">
                <a:latin typeface="Arial" panose="020B0604020202020204" pitchFamily="34" charset="0"/>
                <a:cs typeface="Arial" panose="020B0604020202020204" pitchFamily="34" charset="0"/>
              </a:rPr>
              <a:t>, </a:t>
            </a:r>
            <a:r>
              <a:rPr lang="de-DE" sz="2800" dirty="0">
                <a:highlight>
                  <a:srgbClr val="C0C0C0"/>
                </a:highlight>
                <a:latin typeface="Arial" panose="020B0604020202020204" pitchFamily="34" charset="0"/>
                <a:cs typeface="Arial" panose="020B0604020202020204" pitchFamily="34" charset="0"/>
              </a:rPr>
              <a:t>Naturkatastrophen </a:t>
            </a:r>
            <a:r>
              <a:rPr lang="de-DE" sz="2800" dirty="0">
                <a:latin typeface="Arial" panose="020B0604020202020204" pitchFamily="34" charset="0"/>
                <a:cs typeface="Arial" panose="020B0604020202020204" pitchFamily="34" charset="0"/>
              </a:rPr>
              <a:t>oder</a:t>
            </a:r>
            <a:r>
              <a:rPr lang="de-DE" sz="2800" dirty="0">
                <a:highlight>
                  <a:srgbClr val="C0C0C0"/>
                </a:highlight>
                <a:latin typeface="Arial" panose="020B0604020202020204" pitchFamily="34" charset="0"/>
                <a:cs typeface="Arial" panose="020B0604020202020204" pitchFamily="34" charset="0"/>
              </a:rPr>
              <a:t> besonders schweren Unglücksfällen</a:t>
            </a:r>
            <a:r>
              <a:rPr lang="de-DE" sz="2800" dirty="0">
                <a:latin typeface="Arial" panose="020B0604020202020204" pitchFamily="34" charset="0"/>
                <a:cs typeface="Arial" panose="020B0604020202020204" pitchFamily="34" charset="0"/>
              </a:rPr>
              <a:t>, zum </a:t>
            </a:r>
            <a:r>
              <a:rPr lang="de-DE" sz="2800" dirty="0">
                <a:highlight>
                  <a:srgbClr val="C0C0C0"/>
                </a:highlight>
                <a:latin typeface="Arial" panose="020B0604020202020204" pitchFamily="34" charset="0"/>
                <a:cs typeface="Arial" panose="020B0604020202020204" pitchFamily="34" charset="0"/>
              </a:rPr>
              <a:t>Schutze der Jugend vor Verwahrlosung </a:t>
            </a:r>
            <a:r>
              <a:rPr lang="de-DE" sz="2800" dirty="0">
                <a:latin typeface="Arial" panose="020B0604020202020204" pitchFamily="34" charset="0"/>
                <a:cs typeface="Arial" panose="020B0604020202020204" pitchFamily="34" charset="0"/>
              </a:rPr>
              <a:t>oder </a:t>
            </a:r>
            <a:r>
              <a:rPr lang="de-DE" sz="2800" dirty="0">
                <a:highlight>
                  <a:srgbClr val="C0C0C0"/>
                </a:highlight>
                <a:latin typeface="Arial" panose="020B0604020202020204" pitchFamily="34" charset="0"/>
                <a:cs typeface="Arial" panose="020B0604020202020204" pitchFamily="34" charset="0"/>
              </a:rPr>
              <a:t>um strafbaren Handlungen vorzubeugen</a:t>
            </a:r>
            <a:r>
              <a:rPr lang="de-DE" sz="2800" dirty="0">
                <a:latin typeface="Arial" panose="020B0604020202020204" pitchFamily="34" charset="0"/>
                <a:cs typeface="Arial" panose="020B0604020202020204" pitchFamily="34" charset="0"/>
              </a:rPr>
              <a:t>, erforderlich ist.</a:t>
            </a:r>
          </a:p>
        </p:txBody>
      </p:sp>
      <p:sp>
        <p:nvSpPr>
          <p:cNvPr id="4" name="Rechteck 3">
            <a:extLst>
              <a:ext uri="{FF2B5EF4-FFF2-40B4-BE49-F238E27FC236}">
                <a16:creationId xmlns:a16="http://schemas.microsoft.com/office/drawing/2014/main" id="{91D6BC36-C51E-44A7-A34E-A25BA7EBE4CC}"/>
              </a:ext>
            </a:extLst>
          </p:cNvPr>
          <p:cNvSpPr/>
          <p:nvPr/>
        </p:nvSpPr>
        <p:spPr>
          <a:xfrm>
            <a:off x="932688" y="539496"/>
            <a:ext cx="10259568" cy="1090622"/>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latin typeface="Arial" panose="020B0604020202020204" pitchFamily="34" charset="0"/>
                <a:cs typeface="Arial" panose="020B0604020202020204" pitchFamily="34" charset="0"/>
              </a:rPr>
              <a:t>Artikel 11 GG</a:t>
            </a:r>
          </a:p>
        </p:txBody>
      </p:sp>
    </p:spTree>
    <p:extLst>
      <p:ext uri="{BB962C8B-B14F-4D97-AF65-F5344CB8AC3E}">
        <p14:creationId xmlns:p14="http://schemas.microsoft.com/office/powerpoint/2010/main" val="818778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618326"/>
            <a:ext cx="10515600" cy="1325563"/>
          </a:xfrm>
        </p:spPr>
        <p:txBody>
          <a:bodyPr/>
          <a:lstStyle/>
          <a:p>
            <a:pPr>
              <a:defRPr/>
            </a:pPr>
            <a:r>
              <a:rPr lang="de-DE" sz="2400" dirty="0">
                <a:latin typeface="Arial"/>
                <a:cs typeface="Arial"/>
              </a:rPr>
              <a:t>Bildquellen</a:t>
            </a:r>
            <a:endParaRPr dirty="0"/>
          </a:p>
        </p:txBody>
      </p:sp>
      <p:sp>
        <p:nvSpPr>
          <p:cNvPr id="4" name="Textfeld 3"/>
          <p:cNvSpPr txBox="1"/>
          <p:nvPr/>
        </p:nvSpPr>
        <p:spPr bwMode="auto">
          <a:xfrm>
            <a:off x="838200" y="1109541"/>
            <a:ext cx="10219441" cy="1169551"/>
          </a:xfrm>
          <a:prstGeom prst="rect">
            <a:avLst/>
          </a:prstGeom>
          <a:noFill/>
        </p:spPr>
        <p:txBody>
          <a:bodyPr wrap="square" rtlCol="0">
            <a:spAutoFit/>
          </a:bodyPr>
          <a:lstStyle/>
          <a:p>
            <a:pPr>
              <a:defRPr/>
            </a:pPr>
            <a:r>
              <a:rPr lang="de-DE" sz="1400" dirty="0">
                <a:latin typeface="Arial" panose="020B0604020202020204" pitchFamily="34" charset="0"/>
                <a:cs typeface="Arial" panose="020B0604020202020204" pitchFamily="34" charset="0"/>
              </a:rPr>
              <a:t>Folie 2 Grenzübergang Imre </a:t>
            </a:r>
            <a:r>
              <a:rPr lang="de-DE" sz="1400" dirty="0" err="1">
                <a:latin typeface="Arial" panose="020B0604020202020204" pitchFamily="34" charset="0"/>
                <a:cs typeface="Arial" panose="020B0604020202020204" pitchFamily="34" charset="0"/>
              </a:rPr>
              <a:t>Tomosvari</a:t>
            </a:r>
            <a:r>
              <a:rPr lang="de-DE" sz="1400" dirty="0">
                <a:latin typeface="Arial" panose="020B0604020202020204" pitchFamily="34" charset="0"/>
                <a:cs typeface="Arial" panose="020B0604020202020204" pitchFamily="34" charset="0"/>
              </a:rPr>
              <a:t> / Corona-Virus Fusion Medical Animation / Pass Markus Winkler / Hochwasser Chris Gallagher / Haus mit Schlüssel Tierra Mallorca – Alle Bilder via </a:t>
            </a:r>
            <a:r>
              <a:rPr lang="de-DE" sz="1400" dirty="0" err="1">
                <a:latin typeface="Arial" panose="020B0604020202020204" pitchFamily="34" charset="0"/>
                <a:cs typeface="Arial" panose="020B0604020202020204" pitchFamily="34" charset="0"/>
              </a:rPr>
              <a:t>unsplash</a:t>
            </a:r>
            <a:r>
              <a:rPr lang="de-DE" sz="1400" dirty="0">
                <a:latin typeface="Arial" panose="020B0604020202020204" pitchFamily="34" charset="0"/>
                <a:cs typeface="Arial" panose="020B0604020202020204" pitchFamily="34" charset="0"/>
              </a:rPr>
              <a:t> (DL vom 10.06.2025)  </a:t>
            </a:r>
          </a:p>
          <a:p>
            <a:pPr>
              <a:defRPr/>
            </a:pPr>
            <a:endParaRPr lang="de-DE" sz="1400" dirty="0">
              <a:latin typeface="Arial" panose="020B0604020202020204" pitchFamily="34" charset="0"/>
              <a:cs typeface="Arial" panose="020B0604020202020204" pitchFamily="34" charset="0"/>
            </a:endParaRPr>
          </a:p>
          <a:p>
            <a:pPr>
              <a:defRPr/>
            </a:pPr>
            <a:endParaRPr lang="de-DE" sz="1400" dirty="0">
              <a:latin typeface="Arial" panose="020B0604020202020204" pitchFamily="34" charset="0"/>
              <a:cs typeface="Arial" panose="020B0604020202020204" pitchFamily="34" charset="0"/>
            </a:endParaRPr>
          </a:p>
          <a:p>
            <a:pPr>
              <a:defRPr/>
            </a:pPr>
            <a:endParaRPr lang="de-DE" sz="1400"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92424" y="2456738"/>
            <a:ext cx="4593336" cy="1151074"/>
          </a:xfrm>
          <a:prstGeom prst="rect">
            <a:avLst/>
          </a:prstGeom>
        </p:spPr>
      </p:pic>
      <p:sp>
        <p:nvSpPr>
          <p:cNvPr id="6" name="Textfeld 5"/>
          <p:cNvSpPr txBox="1"/>
          <p:nvPr/>
        </p:nvSpPr>
        <p:spPr bwMode="auto">
          <a:xfrm>
            <a:off x="1280160" y="3949469"/>
            <a:ext cx="9500616" cy="369332"/>
          </a:xfrm>
          <a:prstGeom prst="rect">
            <a:avLst/>
          </a:prstGeom>
          <a:noFill/>
        </p:spPr>
        <p:txBody>
          <a:bodyPr wrap="square" rtlCol="0">
            <a:spAutoFit/>
          </a:bodyPr>
          <a:lstStyle/>
          <a:p>
            <a:pPr algn="ctr">
              <a:defRPr/>
            </a:pPr>
            <a:r>
              <a:rPr lang="de-DE">
                <a:latin typeface="Arial"/>
                <a:cs typeface="Arial"/>
              </a:rPr>
              <a:t>Dieses Material wurde im Arbeitskreis Politische Bildung erstellt. </a:t>
            </a:r>
            <a:endParaRPr/>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656</Words>
  <Application>Microsoft Office PowerPoint</Application>
  <DocSecurity>0</DocSecurity>
  <PresentationFormat>Breitbild</PresentationFormat>
  <Paragraphs>33</Paragraphs>
  <Slides>9</Slides>
  <Notes>4</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9</vt:i4>
      </vt:variant>
    </vt:vector>
  </HeadingPairs>
  <TitlesOfParts>
    <vt:vector size="12" baseType="lpstr">
      <vt:lpstr>Arial</vt:lpstr>
      <vt:lpstr>Calibri</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Bildquellen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ISB München</dc:creator>
  <cp:keywords/>
  <dc:description/>
  <cp:lastModifiedBy>Weber, Alexandra</cp:lastModifiedBy>
  <cp:revision>20</cp:revision>
  <dcterms:created xsi:type="dcterms:W3CDTF">2024-06-12T15:52:19Z</dcterms:created>
  <dcterms:modified xsi:type="dcterms:W3CDTF">2025-08-26T09:02:19Z</dcterms:modified>
  <cp:category/>
  <dc:identifier/>
  <cp:contentStatus/>
  <dc:language/>
  <cp:version/>
</cp:coreProperties>
</file>