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5" r:id="rId4"/>
    <p:sldId id="275" r:id="rId5"/>
    <p:sldId id="286" r:id="rId6"/>
    <p:sldId id="287" r:id="rId7"/>
    <p:sldId id="274"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5E35C-4A41-4947-B6AE-DD1F34CB1BE3}" v="1" dt="2024-12-12T15:56:24.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28.04.2025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51D8E20-48D1-4923-91AD-8A2B900BC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637" y="696286"/>
            <a:ext cx="8450725" cy="5638856"/>
          </a:xfrm>
          <a:prstGeom prst="rect">
            <a:avLst/>
          </a:prstGeom>
        </p:spPr>
      </p:pic>
      <p:sp>
        <p:nvSpPr>
          <p:cNvPr id="6" name="Textfeld 5">
            <a:extLst>
              <a:ext uri="{FF2B5EF4-FFF2-40B4-BE49-F238E27FC236}">
                <a16:creationId xmlns:a16="http://schemas.microsoft.com/office/drawing/2014/main" id="{F562D175-76F7-4EFF-8558-5E9B204F6F0A}"/>
              </a:ext>
            </a:extLst>
          </p:cNvPr>
          <p:cNvSpPr txBox="1"/>
          <p:nvPr/>
        </p:nvSpPr>
        <p:spPr>
          <a:xfrm>
            <a:off x="4320330" y="2869035"/>
            <a:ext cx="3615655"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Mein Berufswunsch</a:t>
            </a:r>
          </a:p>
        </p:txBody>
      </p:sp>
    </p:spTree>
    <p:extLst>
      <p:ext uri="{BB962C8B-B14F-4D97-AF65-F5344CB8AC3E}">
        <p14:creationId xmlns:p14="http://schemas.microsoft.com/office/powerpoint/2010/main" val="25140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7D13AB4-BBE4-47E1-8A9F-7F4202736329}"/>
              </a:ext>
            </a:extLst>
          </p:cNvPr>
          <p:cNvSpPr/>
          <p:nvPr/>
        </p:nvSpPr>
        <p:spPr>
          <a:xfrm>
            <a:off x="889233" y="385894"/>
            <a:ext cx="10435905" cy="830510"/>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a:extLst>
              <a:ext uri="{FF2B5EF4-FFF2-40B4-BE49-F238E27FC236}">
                <a16:creationId xmlns:a16="http://schemas.microsoft.com/office/drawing/2014/main" id="{86C45B6A-31D7-4B52-8D73-523F61B7CAEC}"/>
              </a:ext>
            </a:extLst>
          </p:cNvPr>
          <p:cNvSpPr txBox="1">
            <a:spLocks/>
          </p:cNvSpPr>
          <p:nvPr/>
        </p:nvSpPr>
        <p:spPr>
          <a:xfrm>
            <a:off x="568692" y="541325"/>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solidFill>
                  <a:schemeClr val="bg1"/>
                </a:solidFill>
                <a:latin typeface="Arial" panose="020B0604020202020204" pitchFamily="34" charset="0"/>
                <a:cs typeface="Arial" panose="020B0604020202020204" pitchFamily="34" charset="0"/>
              </a:rPr>
              <a:t>Art. 12 GG</a:t>
            </a:r>
          </a:p>
        </p:txBody>
      </p:sp>
      <p:sp>
        <p:nvSpPr>
          <p:cNvPr id="5" name="Titel 1">
            <a:extLst>
              <a:ext uri="{FF2B5EF4-FFF2-40B4-BE49-F238E27FC236}">
                <a16:creationId xmlns:a16="http://schemas.microsoft.com/office/drawing/2014/main" id="{84F6C0B5-52A8-41FB-9250-AD6181BDED68}"/>
              </a:ext>
            </a:extLst>
          </p:cNvPr>
          <p:cNvSpPr txBox="1">
            <a:spLocks/>
          </p:cNvSpPr>
          <p:nvPr/>
        </p:nvSpPr>
        <p:spPr>
          <a:xfrm>
            <a:off x="988142" y="1808220"/>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(1) Alle Deutschen haben das Recht, Beruf, Arbeitsplatz und Ausbildungsstätte frei zu wählen. Die Berufsausübung kann durch Gesetz oder auf Grund eines Gesetzes geregelt werden.</a:t>
            </a:r>
          </a:p>
        </p:txBody>
      </p:sp>
    </p:spTree>
    <p:extLst>
      <p:ext uri="{BB962C8B-B14F-4D97-AF65-F5344CB8AC3E}">
        <p14:creationId xmlns:p14="http://schemas.microsoft.com/office/powerpoint/2010/main" val="368866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D3CC24E-F1E1-4EAA-A971-9D085927C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6" y="658368"/>
            <a:ext cx="3694176" cy="5541264"/>
          </a:xfrm>
          <a:prstGeom prst="rect">
            <a:avLst/>
          </a:prstGeom>
        </p:spPr>
      </p:pic>
      <p:sp>
        <p:nvSpPr>
          <p:cNvPr id="2" name="Titel 1">
            <a:extLst>
              <a:ext uri="{FF2B5EF4-FFF2-40B4-BE49-F238E27FC236}">
                <a16:creationId xmlns:a16="http://schemas.microsoft.com/office/drawing/2014/main" id="{A2C3014B-23E7-6ED2-F6CA-4A88B0B09466}"/>
              </a:ext>
            </a:extLst>
          </p:cNvPr>
          <p:cNvSpPr>
            <a:spLocks noGrp="1"/>
          </p:cNvSpPr>
          <p:nvPr>
            <p:ph type="title"/>
          </p:nvPr>
        </p:nvSpPr>
        <p:spPr>
          <a:xfrm>
            <a:off x="838200" y="751018"/>
            <a:ext cx="10515599" cy="1325563"/>
          </a:xfrm>
        </p:spPr>
        <p:txBody>
          <a:bodyPr/>
          <a:lstStyle/>
          <a:p>
            <a:pPr algn="ctr"/>
            <a:r>
              <a:rPr lang="de-DE" sz="4000" dirty="0"/>
              <a:t>Die Familiendiskussion</a:t>
            </a:r>
          </a:p>
        </p:txBody>
      </p:sp>
      <p:sp>
        <p:nvSpPr>
          <p:cNvPr id="3" name="Inhaltsplatzhalter 2">
            <a:extLst>
              <a:ext uri="{FF2B5EF4-FFF2-40B4-BE49-F238E27FC236}">
                <a16:creationId xmlns:a16="http://schemas.microsoft.com/office/drawing/2014/main" id="{889A9E07-B0C0-B8A0-8510-D356D0A16486}"/>
              </a:ext>
            </a:extLst>
          </p:cNvPr>
          <p:cNvSpPr>
            <a:spLocks noGrp="1"/>
          </p:cNvSpPr>
          <p:nvPr>
            <p:ph idx="1"/>
          </p:nvPr>
        </p:nvSpPr>
        <p:spPr>
          <a:xfrm>
            <a:off x="3028426" y="1848294"/>
            <a:ext cx="8325373" cy="4351338"/>
          </a:xfrm>
        </p:spPr>
        <p:txBody>
          <a:bodyPr/>
          <a:lstStyle/>
          <a:p>
            <a:pPr marL="0" indent="0">
              <a:buNone/>
            </a:pPr>
            <a:r>
              <a:rPr lang="de-DE" sz="2400" dirty="0"/>
              <a:t>Begebt euch in Gruppen und versetzt euch in die folgende Situation:</a:t>
            </a:r>
          </a:p>
          <a:p>
            <a:pPr marL="0" indent="0">
              <a:buNone/>
            </a:pPr>
            <a:r>
              <a:rPr lang="de-DE" sz="2400" dirty="0"/>
              <a:t>Tim diskutiert am Mittagstisch mit seiner Familie seine berufliche Zukunft. Am Tisch sitzen neben seinen Eltern seine Schwester Anna und sein Bruder Jonas. Seine Eltern bestehen darauf, dass er etwas Bodenständiges lernt (z. B. Bankkaufmann). Er möchte aber gerne Influencer werden.</a:t>
            </a:r>
          </a:p>
        </p:txBody>
      </p:sp>
    </p:spTree>
    <p:extLst>
      <p:ext uri="{BB962C8B-B14F-4D97-AF65-F5344CB8AC3E}">
        <p14:creationId xmlns:p14="http://schemas.microsoft.com/office/powerpoint/2010/main" val="283879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9E38629-D491-4B34-ADEE-405915BF7B83}"/>
              </a:ext>
            </a:extLst>
          </p:cNvPr>
          <p:cNvSpPr/>
          <p:nvPr/>
        </p:nvSpPr>
        <p:spPr>
          <a:xfrm>
            <a:off x="1034641" y="1151038"/>
            <a:ext cx="10080772" cy="3785652"/>
          </a:xfrm>
          <a:prstGeom prst="rect">
            <a:avLst/>
          </a:prstGeom>
        </p:spPr>
        <p:txBody>
          <a:bodyPr wrap="square">
            <a:spAutoFit/>
          </a:bodyPr>
          <a:lstStyle/>
          <a:p>
            <a:pPr algn="just"/>
            <a:r>
              <a:rPr lang="de-DE" sz="2400" dirty="0">
                <a:latin typeface="Arial" panose="020B0604020202020204" pitchFamily="34" charset="0"/>
                <a:cs typeface="Arial" panose="020B0604020202020204" pitchFamily="34" charset="0"/>
              </a:rPr>
              <a:t>Überlegt euch gemeinsam, welche Gründe seine Eltern für die Berufswahl anbringen werden, was Tim äußert, was seine Geschwister einbringen werden, wie eventuell weitere Familienmitglieder (z. B. Großeltern) sich verhalten werden. </a:t>
            </a:r>
          </a:p>
          <a:p>
            <a:pPr algn="just"/>
            <a:endParaRPr lang="de-DE" sz="2400" dirty="0">
              <a:latin typeface="Arial" panose="020B0604020202020204" pitchFamily="34" charset="0"/>
              <a:cs typeface="Arial" panose="020B0604020202020204" pitchFamily="34" charset="0"/>
            </a:endParaRPr>
          </a:p>
          <a:p>
            <a:pPr algn="just"/>
            <a:r>
              <a:rPr lang="de-DE" sz="2400" dirty="0">
                <a:latin typeface="Arial" panose="020B0604020202020204" pitchFamily="34" charset="0"/>
                <a:cs typeface="Arial" panose="020B0604020202020204" pitchFamily="34" charset="0"/>
              </a:rPr>
              <a:t>Notiert die Einwände bzw. Gründe der jeweiligen Gesprächspartner in Stichpunkten auf dem Gruppen-Arbeitsblatt. </a:t>
            </a:r>
          </a:p>
          <a:p>
            <a:pPr algn="just"/>
            <a:endParaRPr lang="de-DE" sz="2400" dirty="0">
              <a:latin typeface="Arial" panose="020B0604020202020204" pitchFamily="34" charset="0"/>
              <a:cs typeface="Arial" panose="020B0604020202020204" pitchFamily="34" charset="0"/>
            </a:endParaRPr>
          </a:p>
          <a:p>
            <a:pPr algn="just"/>
            <a:r>
              <a:rPr lang="de-DE" sz="2400" dirty="0">
                <a:latin typeface="Arial" panose="020B0604020202020204" pitchFamily="34" charset="0"/>
                <a:cs typeface="Arial" panose="020B0604020202020204" pitchFamily="34" charset="0"/>
              </a:rPr>
              <a:t>Überlegt abschließend, welche Aspekte die Entscheidung für die Berufswahl beeinflussen können.</a:t>
            </a:r>
          </a:p>
        </p:txBody>
      </p:sp>
    </p:spTree>
    <p:extLst>
      <p:ext uri="{BB962C8B-B14F-4D97-AF65-F5344CB8AC3E}">
        <p14:creationId xmlns:p14="http://schemas.microsoft.com/office/powerpoint/2010/main" val="115880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B7758-8580-439B-AC59-C8689E064787}"/>
              </a:ext>
            </a:extLst>
          </p:cNvPr>
          <p:cNvSpPr txBox="1">
            <a:spLocks/>
          </p:cNvSpPr>
          <p:nvPr/>
        </p:nvSpPr>
        <p:spPr>
          <a:xfrm>
            <a:off x="838200" y="558103"/>
            <a:ext cx="1051560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b="1" dirty="0">
                <a:latin typeface="Arial" panose="020B0604020202020204" pitchFamily="34" charset="0"/>
                <a:cs typeface="Arial" panose="020B0604020202020204" pitchFamily="34" charset="0"/>
              </a:rPr>
              <a:t>Bildquellen</a:t>
            </a:r>
          </a:p>
        </p:txBody>
      </p:sp>
      <p:sp>
        <p:nvSpPr>
          <p:cNvPr id="3" name="Rechteck 2">
            <a:extLst>
              <a:ext uri="{FF2B5EF4-FFF2-40B4-BE49-F238E27FC236}">
                <a16:creationId xmlns:a16="http://schemas.microsoft.com/office/drawing/2014/main" id="{FF8080EE-CB10-45CF-9B33-1F427F4D43E2}"/>
              </a:ext>
            </a:extLst>
          </p:cNvPr>
          <p:cNvSpPr/>
          <p:nvPr/>
        </p:nvSpPr>
        <p:spPr>
          <a:xfrm>
            <a:off x="838200" y="1008181"/>
            <a:ext cx="6096000" cy="523220"/>
          </a:xfrm>
          <a:prstGeom prst="rect">
            <a:avLst/>
          </a:prstGeom>
        </p:spPr>
        <p:txBody>
          <a:bodyPr>
            <a:spAutoFit/>
          </a:bodyPr>
          <a:lstStyle/>
          <a:p>
            <a:pPr algn="just"/>
            <a:r>
              <a:rPr lang="de-DE" sz="1400" dirty="0">
                <a:latin typeface="Arial" panose="020B0604020202020204" pitchFamily="34" charset="0"/>
                <a:cs typeface="Arial" panose="020B0604020202020204" pitchFamily="34" charset="0"/>
              </a:rPr>
              <a:t>Folie 2 ©clipdealer.com/clipdealer-A38285638-photo_jpg_m</a:t>
            </a:r>
          </a:p>
          <a:p>
            <a:pPr algn="just"/>
            <a:r>
              <a:rPr lang="de-DE" sz="1400" dirty="0">
                <a:latin typeface="Arial" panose="020B0604020202020204" pitchFamily="34" charset="0"/>
                <a:cs typeface="Arial" panose="020B0604020202020204" pitchFamily="34" charset="0"/>
              </a:rPr>
              <a:t>Folie 4 ©istockphoto.com/</a:t>
            </a:r>
            <a:r>
              <a:rPr lang="de-DE" sz="1400" dirty="0" err="1">
                <a:latin typeface="Arial" panose="020B0604020202020204" pitchFamily="34" charset="0"/>
                <a:cs typeface="Arial" panose="020B0604020202020204" pitchFamily="34" charset="0"/>
              </a:rPr>
              <a:t>Ljupcoi</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21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Words>
  <Application>Microsoft Office PowerPoint</Application>
  <PresentationFormat>Breitbild</PresentationFormat>
  <Paragraphs>15</Paragraphs>
  <Slides>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Calibri</vt:lpstr>
      <vt:lpstr>Office</vt:lpstr>
      <vt:lpstr>PowerPoint-Präsentation</vt:lpstr>
      <vt:lpstr>PowerPoint-Präsentation</vt:lpstr>
      <vt:lpstr>PowerPoint-Präsentation</vt:lpstr>
      <vt:lpstr>Die Familiendiskussion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13</cp:revision>
  <dcterms:created xsi:type="dcterms:W3CDTF">2024-06-12T15:52:19Z</dcterms:created>
  <dcterms:modified xsi:type="dcterms:W3CDTF">2025-04-28T13:00:06Z</dcterms:modified>
</cp:coreProperties>
</file>