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4" r:id="rId4"/>
    <p:sldId id="275" r:id="rId5"/>
    <p:sldId id="276" r:id="rId6"/>
    <p:sldId id="277" r:id="rId7"/>
    <p:sldId id="273" r:id="rId8"/>
    <p:sldId id="274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2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23" autoAdjust="0"/>
    <p:restoredTop sz="94660"/>
  </p:normalViewPr>
  <p:slideViewPr>
    <p:cSldViewPr snapToGrid="0">
      <p:cViewPr varScale="1">
        <p:scale>
          <a:sx n="90" d="100"/>
          <a:sy n="90" d="100"/>
        </p:scale>
        <p:origin x="90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37A92-38DF-E443-B27C-F6754D7C8199}" type="datetimeFigureOut">
              <a:rPr lang="de-DE" smtClean="0"/>
              <a:t>22.01.2025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84B60-65EA-AF4A-A260-9CC8CBD105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6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26F6E1D-590E-33AA-FB97-299EDD4A884F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38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9AFAA-9BBE-47EE-BC62-46FF2FF0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652B30-99BE-477D-859B-7E833BDEC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A791FF-ABFC-42B0-890B-000BBA4C8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5091C5-ED85-481D-827A-0F8B76C05C06}" type="datetimeFigureOut">
              <a:rPr lang="de-DE" smtClean="0"/>
              <a:t>22.01.2025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2929F7-1BA9-4B28-B4CA-BB1F70B8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E23B97-D320-4598-B2FE-753F17C8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EE1BBA-F88F-4D44-8D8D-8BC0C6D210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54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75306-EFD4-4D54-AF33-1632B827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5D1008-A0C8-4790-972A-2B2A6ECDF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691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934D2-AAFC-4114-9CDC-3828731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2A0235-45BC-440E-AAF4-723CC0A54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736CD9D-B741-44C8-8E35-1BC3D57C3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3333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427AC-9839-4219-9A0F-73207DE9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0899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24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7008F972-9B76-4015-868C-BBE8F604C2D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4137197" y="6088478"/>
            <a:ext cx="3590234" cy="94431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1F0C98-E287-4848-A344-09F890479653}"/>
              </a:ext>
            </a:extLst>
          </p:cNvPr>
          <p:cNvSpPr txBox="1"/>
          <p:nvPr userDrawn="1"/>
        </p:nvSpPr>
        <p:spPr bwMode="auto">
          <a:xfrm>
            <a:off x="4498462" y="6466152"/>
            <a:ext cx="2212789" cy="188964"/>
          </a:xfrm>
          <a:prstGeom prst="rect">
            <a:avLst/>
          </a:prstGeom>
          <a:grp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>
              <a:defRPr sz="1100">
                <a:solidFill>
                  <a:srgbClr val="8C98C5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" b="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www.politischebildung.schule.bayern.de</a:t>
            </a:r>
            <a:endParaRPr sz="1050" dirty="0"/>
          </a:p>
        </p:txBody>
      </p:sp>
      <p:pic>
        <p:nvPicPr>
          <p:cNvPr id="9" name="Grafik 8" descr="Ein Pinselstrich">
            <a:extLst>
              <a:ext uri="{FF2B5EF4-FFF2-40B4-BE49-F238E27FC236}">
                <a16:creationId xmlns:a16="http://schemas.microsoft.com/office/drawing/2014/main" id="{7FDA39BC-BE98-435A-BC33-E85D11D1275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338983" y="6281628"/>
            <a:ext cx="4244335" cy="466878"/>
          </a:xfrm>
          <a:prstGeom prst="rect">
            <a:avLst/>
          </a:prstGeom>
        </p:spPr>
      </p:pic>
      <p:pic>
        <p:nvPicPr>
          <p:cNvPr id="10" name="Grafik 9" descr="Ein Pinselstrich">
            <a:extLst>
              <a:ext uri="{FF2B5EF4-FFF2-40B4-BE49-F238E27FC236}">
                <a16:creationId xmlns:a16="http://schemas.microsoft.com/office/drawing/2014/main" id="{0C2AAF5E-8FF3-4D66-8639-03C6929170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6940684" y="6327194"/>
            <a:ext cx="4912333" cy="46687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08CF5A1-5613-4C54-B25E-8A34897FCEB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8" y="6358056"/>
            <a:ext cx="390450" cy="3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4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pb.de/mediathek/audio/316393/kapitel-8-versammlungsfreiheit/" TargetMode="External"/><Relationship Id="rId2" Type="http://schemas.openxmlformats.org/officeDocument/2006/relationships/hyperlink" Target="https://creativecommons.org/licenses/by/2.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4.0/deed.d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7469676-6126-4408-83BC-0E3E5F2BE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26" y="1242204"/>
            <a:ext cx="9784548" cy="41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9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83BAB88-A385-4C22-A0A1-9C758BD3C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615" y="1103028"/>
            <a:ext cx="761047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17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/>
          <p:nvPr/>
        </p:nvSpPr>
        <p:spPr bwMode="auto">
          <a:xfrm>
            <a:off x="767093" y="1592037"/>
            <a:ext cx="10515600" cy="450078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de-DE" sz="2400" dirty="0"/>
              <a:t>(1) Alle Deutschen haben das Recht, sich ohne Anmeldung oder Erlaubnis friedlich und ohne Waffen zu versammeln.</a:t>
            </a:r>
            <a:endParaRPr dirty="0"/>
          </a:p>
        </p:txBody>
      </p:sp>
      <p:sp>
        <p:nvSpPr>
          <p:cNvPr id="6" name="Titel 1"/>
          <p:cNvSpPr txBox="1"/>
          <p:nvPr/>
        </p:nvSpPr>
        <p:spPr bwMode="auto">
          <a:xfrm>
            <a:off x="767093" y="2504833"/>
            <a:ext cx="10515600" cy="450078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de-DE" sz="2400" dirty="0"/>
              <a:t>(2) Für Versammlungen unter freiem Himmel kann dieses Recht durch Gesetz oder auf Grund eines Gesetzes beschränkt werden.</a:t>
            </a:r>
            <a:endParaRPr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1D7CD51-0B8C-4488-943A-326E386F5691}"/>
              </a:ext>
            </a:extLst>
          </p:cNvPr>
          <p:cNvSpPr/>
          <p:nvPr/>
        </p:nvSpPr>
        <p:spPr>
          <a:xfrm>
            <a:off x="637563" y="419450"/>
            <a:ext cx="10515600" cy="771227"/>
          </a:xfrm>
          <a:prstGeom prst="rect">
            <a:avLst/>
          </a:prstGeom>
          <a:solidFill>
            <a:srgbClr val="6524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Artikel 8 GG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pitel8">
            <a:hlinkClick r:id="" action="ppaction://media"/>
            <a:extLst>
              <a:ext uri="{FF2B5EF4-FFF2-40B4-BE49-F238E27FC236}">
                <a16:creationId xmlns:a16="http://schemas.microsoft.com/office/drawing/2014/main" id="{90C8087F-9325-E1AC-9C6F-27D9081ED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0985" y="3876260"/>
            <a:ext cx="812800" cy="812800"/>
          </a:xfrm>
          <a:prstGeom prst="rect">
            <a:avLst/>
          </a:prstGeom>
        </p:spPr>
      </p:pic>
      <p:pic>
        <p:nvPicPr>
          <p:cNvPr id="8" name="Grafik 7" descr="Ein Bild, das Schrift, Entwurf, Grafiken, Lineart enthält.&#10;&#10;Automatisch generierte Beschreibung">
            <a:extLst>
              <a:ext uri="{FF2B5EF4-FFF2-40B4-BE49-F238E27FC236}">
                <a16:creationId xmlns:a16="http://schemas.microsoft.com/office/drawing/2014/main" id="{D65DDB24-4AA9-09E1-4587-F552099ED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276350"/>
            <a:ext cx="4064000" cy="24765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FE58A4A-962A-49CE-AC06-269B3B06B59A}"/>
              </a:ext>
            </a:extLst>
          </p:cNvPr>
          <p:cNvSpPr txBox="1"/>
          <p:nvPr/>
        </p:nvSpPr>
        <p:spPr>
          <a:xfrm>
            <a:off x="1435395" y="5029200"/>
            <a:ext cx="9622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1. Was ist eine Versammlung?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2. Welche Regeln müssen hierbei beachtet werden?</a:t>
            </a:r>
          </a:p>
        </p:txBody>
      </p:sp>
    </p:spTree>
    <p:extLst>
      <p:ext uri="{BB962C8B-B14F-4D97-AF65-F5344CB8AC3E}">
        <p14:creationId xmlns:p14="http://schemas.microsoft.com/office/powerpoint/2010/main" val="350600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13F2C20B-DAE0-E28D-7354-310E9E06DF67}"/>
              </a:ext>
            </a:extLst>
          </p:cNvPr>
          <p:cNvSpPr txBox="1"/>
          <p:nvPr/>
        </p:nvSpPr>
        <p:spPr>
          <a:xfrm>
            <a:off x="7805972" y="390372"/>
            <a:ext cx="175466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0" dirty="0"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</a:p>
        </p:txBody>
      </p:sp>
      <p:pic>
        <p:nvPicPr>
          <p:cNvPr id="8" name="Grafik 7" descr="Ein Bild, das Menschliches Gesicht, Zeichnung, Entwurf, Kleidung enthält.&#10;&#10;Automatisch generierte Beschreibung">
            <a:extLst>
              <a:ext uri="{FF2B5EF4-FFF2-40B4-BE49-F238E27FC236}">
                <a16:creationId xmlns:a16="http://schemas.microsoft.com/office/drawing/2014/main" id="{D67A841B-0A76-71D6-2233-BD5429A9F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23" y="951469"/>
            <a:ext cx="3549935" cy="3546389"/>
          </a:xfrm>
          <a:prstGeom prst="rect">
            <a:avLst/>
          </a:prstGeom>
          <a:ln w="19050">
            <a:solidFill>
              <a:srgbClr val="652483"/>
            </a:solidFill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75297FE-CFBC-8516-EA34-BE111C04EF3C}"/>
              </a:ext>
            </a:extLst>
          </p:cNvPr>
          <p:cNvSpPr txBox="1"/>
          <p:nvPr/>
        </p:nvSpPr>
        <p:spPr>
          <a:xfrm>
            <a:off x="1619023" y="4882578"/>
            <a:ext cx="36343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Versammlung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DF73547-6E89-D1FE-8926-38DA618375C4}"/>
              </a:ext>
            </a:extLst>
          </p:cNvPr>
          <p:cNvSpPr txBox="1"/>
          <p:nvPr/>
        </p:nvSpPr>
        <p:spPr>
          <a:xfrm>
            <a:off x="7874984" y="4882577"/>
            <a:ext cx="1973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Regeln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FA04DF6-22DD-4CAF-9EBD-E6AE3C389423}"/>
              </a:ext>
            </a:extLst>
          </p:cNvPr>
          <p:cNvSpPr/>
          <p:nvPr/>
        </p:nvSpPr>
        <p:spPr>
          <a:xfrm>
            <a:off x="6908334" y="951468"/>
            <a:ext cx="3549935" cy="3546389"/>
          </a:xfrm>
          <a:prstGeom prst="rect">
            <a:avLst/>
          </a:prstGeom>
          <a:noFill/>
          <a:ln>
            <a:solidFill>
              <a:srgbClr val="652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745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83BAB88-A385-4C22-A0A1-9C758BD3C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615" y="1103028"/>
            <a:ext cx="761047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3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16D20-CA53-49A5-B434-41CC377F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8326"/>
            <a:ext cx="10515600" cy="1325563"/>
          </a:xfrm>
        </p:spPr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Bildquellen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1048FF9-02BE-4CDB-AC43-7FA6630461C1}"/>
              </a:ext>
            </a:extLst>
          </p:cNvPr>
          <p:cNvSpPr txBox="1"/>
          <p:nvPr/>
        </p:nvSpPr>
        <p:spPr>
          <a:xfrm>
            <a:off x="838199" y="1139647"/>
            <a:ext cx="10478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2 </a:t>
            </a:r>
            <a:r>
              <a:rPr lang="de-DE" sz="1400" i="0" dirty="0" err="1">
                <a:solidFill>
                  <a:srgbClr val="21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Fridays</a:t>
            </a:r>
            <a:r>
              <a:rPr lang="de-DE" sz="1400" i="0" dirty="0">
                <a:solidFill>
                  <a:srgbClr val="21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0" dirty="0" err="1">
                <a:solidFill>
                  <a:srgbClr val="21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i="0" dirty="0">
                <a:solidFill>
                  <a:srgbClr val="21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Future 25.1.2018 Berlin via </a:t>
            </a:r>
            <a:r>
              <a:rPr lang="de-DE" sz="1400" i="0" dirty="0" err="1">
                <a:solidFill>
                  <a:srgbClr val="21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flickr</a:t>
            </a:r>
            <a:r>
              <a:rPr lang="de-DE" sz="1400" i="0" dirty="0">
                <a:solidFill>
                  <a:srgbClr val="21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i="0" dirty="0">
                <a:solidFill>
                  <a:srgbClr val="21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CC BY SA 2.0</a:t>
            </a:r>
            <a:r>
              <a:rPr lang="de-DE" sz="1400" dirty="0">
                <a:solidFill>
                  <a:srgbClr val="21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DL vom 10.12.2024)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4 Foto und Audiobeitrag: bpb,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Mediathek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Kapitel 8: Versammlungsfreiheit, 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Mia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Viermann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Dorothee Meyer,     </a:t>
            </a:r>
          </a:p>
          <a:p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CC BY-NC-ND 4.0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DL vom 12.12.2024)</a:t>
            </a:r>
          </a:p>
          <a:p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Folie 5 Bild Demonstration, generiert mit DALL-E 3, DL vom 12.12.2024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606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40C73E3-138E-4A69-89A8-9720B764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24" y="2371113"/>
            <a:ext cx="4593336" cy="132232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EAC8428-AEA9-4B82-8EC6-909ACC209338}"/>
              </a:ext>
            </a:extLst>
          </p:cNvPr>
          <p:cNvSpPr txBox="1"/>
          <p:nvPr/>
        </p:nvSpPr>
        <p:spPr>
          <a:xfrm>
            <a:off x="1280160" y="3949469"/>
            <a:ext cx="950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Dieses Material wurde im Arbeitskreis Politische Bildung erstellt. </a:t>
            </a:r>
          </a:p>
        </p:txBody>
      </p:sp>
    </p:spTree>
    <p:extLst>
      <p:ext uri="{BB962C8B-B14F-4D97-AF65-F5344CB8AC3E}">
        <p14:creationId xmlns:p14="http://schemas.microsoft.com/office/powerpoint/2010/main" val="1424352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</Words>
  <Application>Microsoft Office PowerPoint</Application>
  <PresentationFormat>Breitbild</PresentationFormat>
  <Paragraphs>15</Paragraphs>
  <Slides>8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Aptos</vt:lpstr>
      <vt:lpstr>Arial</vt:lpstr>
      <vt:lpstr>Calibri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Bildquellen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ISB München</dc:creator>
  <cp:lastModifiedBy>Weber, Alexandra</cp:lastModifiedBy>
  <cp:revision>24</cp:revision>
  <dcterms:created xsi:type="dcterms:W3CDTF">2024-06-12T15:52:19Z</dcterms:created>
  <dcterms:modified xsi:type="dcterms:W3CDTF">2025-01-22T15:13:15Z</dcterms:modified>
</cp:coreProperties>
</file>