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75" r:id="rId4"/>
    <p:sldId id="280" r:id="rId5"/>
    <p:sldId id="27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2483"/>
    <a:srgbClr val="E61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70537-CDF4-4024-BE00-0DAD90F9D01E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6A04E-FA78-401A-AA1B-55AFFBD002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740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56A04E-FA78-401A-AA1B-55AFFBD0021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782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238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65B0F-0A00-42E9-82B9-AA68CBC9F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CEDEFC-5F9F-4E2F-93D9-6F9B954B7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29D3B6-5C2A-4CEB-8EE4-206C598CCF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5091C5-ED85-481D-827A-0F8B76C05C06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5992BD-D02E-42E4-86C4-232FD9CFF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5253BC-A39E-4AC4-8AC8-41D54284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EE1BBA-F88F-4D44-8D8D-8BC0C6D21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40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76076CC-91F6-4498-B4B0-E531212D58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29ABE67-4776-4B13-BD66-0C2EEE91E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87ECC4-787A-4B85-9911-B7E1CDD8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5091C5-ED85-481D-827A-0F8B76C05C06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5EEE9E-A3CF-47E6-AA44-9B7B1D45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6FD461-7FE9-4436-A8EE-5A036192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EE1BBA-F88F-4D44-8D8D-8BC0C6D21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63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29AFAA-9BBE-47EE-BC62-46FF2FF09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652B30-99BE-477D-859B-7E833BDEC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A791FF-ABFC-42B0-890B-000BBA4C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5091C5-ED85-481D-827A-0F8B76C05C06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2929F7-1BA9-4B28-B4CA-BB1F70B87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E23B97-D320-4598-B2FE-753F17C8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EE1BBA-F88F-4D44-8D8D-8BC0C6D21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54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575306-EFD4-4D54-AF33-1632B8273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5D1008-A0C8-4790-972A-2B2A6ECDF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6BF283-31F9-4301-9489-8F776934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5091C5-ED85-481D-827A-0F8B76C05C06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F209BE-5429-45A9-BE04-94268D035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8EB246-6D96-4369-A274-433C7F1B3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EE1BBA-F88F-4D44-8D8D-8BC0C6D21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91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934D2-AAFC-4114-9CDC-3828731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2A0235-45BC-440E-AAF4-723CC0A54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36CD9D-B741-44C8-8E35-1BC3D57C3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817A2B-977F-4119-88E5-B7FE6A03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5091C5-ED85-481D-827A-0F8B76C05C06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21462C-2511-4466-9D8A-444299BA5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754599-890C-41DA-8F66-978C658DA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EE1BBA-F88F-4D44-8D8D-8BC0C6D21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333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CEAD7-6E63-4471-A84D-CD0051147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423EAB-5DB0-4998-AF0A-D7B267DF1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BCA158-B4B1-45E7-B4EB-13F124D61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623D3F-7349-4D6F-AED0-7ECAC81AB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A33EA96-DC84-4226-BC0B-F3B158CB87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6461685-CF42-41CD-80C1-80E2BD4C6D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5091C5-ED85-481D-827A-0F8B76C05C06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DA89079-8E06-4707-8B65-463671F8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02BAE7B-C7C4-4991-8519-C4B1BBC19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EE1BBA-F88F-4D44-8D8D-8BC0C6D21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23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427AC-9839-4219-9A0F-73207DE9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792711A-B23C-4A9E-BBDE-B72A9A9521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5091C5-ED85-481D-827A-0F8B76C05C06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BF85788-23AA-4D3D-8846-F5F6F1FF0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5508CF-176D-43C7-B756-4EA9DF796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EE1BBA-F88F-4D44-8D8D-8BC0C6D21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89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40AC3BD-1F95-44FE-ACC8-BFC8F80E18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5091C5-ED85-481D-827A-0F8B76C05C06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8880488-36BB-45EA-9C71-2DF7C1920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A4A0FF-5019-405C-A740-ED16B668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EE1BBA-F88F-4D44-8D8D-8BC0C6D21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24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AB43DA-3011-4223-BC77-6391F1344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397C7B-417A-4087-A673-6F094DABE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264489-741B-47D1-99C0-7D75A440F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01F7D30-E558-4518-A9D3-C9E64D5D92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5091C5-ED85-481D-827A-0F8B76C05C06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C4BE66-A516-495E-8D3F-0F0D87D7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4BE4E6-5C0F-4288-86EB-87AFE95E0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EE1BBA-F88F-4D44-8D8D-8BC0C6D21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20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94CA9B-4FE7-4F8C-9CBB-46155896F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19FADE6-3297-4C8D-BE9A-23D13A8AB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F1C4C8-FD63-4367-8262-3EB2CE5B8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F6596B-C309-48A9-ABC5-D4F8795950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5091C5-ED85-481D-827A-0F8B76C05C06}" type="datetimeFigureOut">
              <a:rPr lang="de-DE" smtClean="0"/>
              <a:t>26.08.2024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1BA43E-326C-4D9B-B47F-9B43E5E6A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D3457A-E59A-4331-92CC-5E87BB68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EE1BBA-F88F-4D44-8D8D-8BC0C6D21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50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Pinselstrich">
            <a:extLst>
              <a:ext uri="{FF2B5EF4-FFF2-40B4-BE49-F238E27FC236}">
                <a16:creationId xmlns:a16="http://schemas.microsoft.com/office/drawing/2014/main" id="{7008F972-9B76-4015-868C-BBE8F604C2D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/>
        </p:blipFill>
        <p:spPr bwMode="auto">
          <a:xfrm>
            <a:off x="4137197" y="6088478"/>
            <a:ext cx="3590234" cy="94431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B1F0C98-E287-4848-A344-09F890479653}"/>
              </a:ext>
            </a:extLst>
          </p:cNvPr>
          <p:cNvSpPr txBox="1"/>
          <p:nvPr userDrawn="1"/>
        </p:nvSpPr>
        <p:spPr bwMode="auto">
          <a:xfrm>
            <a:off x="4498462" y="6466152"/>
            <a:ext cx="2212789" cy="188964"/>
          </a:xfrm>
          <a:prstGeom prst="rect">
            <a:avLst/>
          </a:prstGeom>
          <a:grp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100">
                <a:solidFill>
                  <a:srgbClr val="8C98C5"/>
                </a:solidFill>
                <a:latin typeface="+mn-lt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600" b="0" dirty="0">
                <a:solidFill>
                  <a:schemeClr val="bg1"/>
                </a:solidFill>
                <a:latin typeface="Arial"/>
                <a:ea typeface="Calibri"/>
                <a:cs typeface="Arial"/>
              </a:rPr>
              <a:t>www.politischebildung.schule.bayern.de</a:t>
            </a:r>
            <a:endParaRPr sz="1050" dirty="0"/>
          </a:p>
        </p:txBody>
      </p:sp>
      <p:pic>
        <p:nvPicPr>
          <p:cNvPr id="9" name="Grafik 8" descr="Ein Pinselstrich">
            <a:extLst>
              <a:ext uri="{FF2B5EF4-FFF2-40B4-BE49-F238E27FC236}">
                <a16:creationId xmlns:a16="http://schemas.microsoft.com/office/drawing/2014/main" id="{7FDA39BC-BE98-435A-BC33-E85D11D1275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/>
        </p:blipFill>
        <p:spPr bwMode="auto">
          <a:xfrm>
            <a:off x="338983" y="6281628"/>
            <a:ext cx="4244335" cy="466878"/>
          </a:xfrm>
          <a:prstGeom prst="rect">
            <a:avLst/>
          </a:prstGeom>
        </p:spPr>
      </p:pic>
      <p:pic>
        <p:nvPicPr>
          <p:cNvPr id="10" name="Grafik 9" descr="Ein Pinselstrich">
            <a:extLst>
              <a:ext uri="{FF2B5EF4-FFF2-40B4-BE49-F238E27FC236}">
                <a16:creationId xmlns:a16="http://schemas.microsoft.com/office/drawing/2014/main" id="{0C2AAF5E-8FF3-4D66-8639-03C6929170D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/>
        </p:blipFill>
        <p:spPr bwMode="auto">
          <a:xfrm>
            <a:off x="6940684" y="6327194"/>
            <a:ext cx="4912333" cy="466878"/>
          </a:xfrm>
          <a:prstGeom prst="rect">
            <a:avLst/>
          </a:prstGeom>
        </p:spPr>
      </p:pic>
      <p:pic>
        <p:nvPicPr>
          <p:cNvPr id="6" name="Picture 2" descr="https://www.politischebildung.schule.bayern.de/fileadmin/user_upload/Logo/logo-isb.png">
            <a:extLst>
              <a:ext uri="{FF2B5EF4-FFF2-40B4-BE49-F238E27FC236}">
                <a16:creationId xmlns:a16="http://schemas.microsoft.com/office/drawing/2014/main" id="{B66B2757-C7C8-455B-BCFF-77ED89AA8A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3" y="6327797"/>
            <a:ext cx="360045" cy="36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14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C7469676-6126-4408-83BC-0E3E5F2BEE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726" y="1242204"/>
            <a:ext cx="9784548" cy="415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9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9B252E-662D-4166-9975-7DE5D62A3921}"/>
              </a:ext>
            </a:extLst>
          </p:cNvPr>
          <p:cNvSpPr txBox="1"/>
          <p:nvPr/>
        </p:nvSpPr>
        <p:spPr>
          <a:xfrm>
            <a:off x="1140013" y="1234176"/>
            <a:ext cx="10184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Du gehst jeden Tag in die Schule.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664989C-E211-4E4B-8A78-B52580A73712}"/>
              </a:ext>
            </a:extLst>
          </p:cNvPr>
          <p:cNvSpPr txBox="1"/>
          <p:nvPr/>
        </p:nvSpPr>
        <p:spPr>
          <a:xfrm>
            <a:off x="1326739" y="2062466"/>
            <a:ext cx="10184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Recht oder Pflicht?</a:t>
            </a:r>
          </a:p>
        </p:txBody>
      </p:sp>
      <p:sp>
        <p:nvSpPr>
          <p:cNvPr id="11" name="Pfeil: nach links und rechts 10">
            <a:extLst>
              <a:ext uri="{FF2B5EF4-FFF2-40B4-BE49-F238E27FC236}">
                <a16:creationId xmlns:a16="http://schemas.microsoft.com/office/drawing/2014/main" id="{73F7BEBF-FA45-4889-BBE5-3AC415A10643}"/>
              </a:ext>
            </a:extLst>
          </p:cNvPr>
          <p:cNvSpPr/>
          <p:nvPr/>
        </p:nvSpPr>
        <p:spPr>
          <a:xfrm>
            <a:off x="2411258" y="2937728"/>
            <a:ext cx="7641843" cy="1027245"/>
          </a:xfrm>
          <a:prstGeom prst="leftRightArrow">
            <a:avLst>
              <a:gd name="adj1" fmla="val 55622"/>
              <a:gd name="adj2" fmla="val 50000"/>
            </a:avLst>
          </a:prstGeom>
          <a:solidFill>
            <a:srgbClr val="662483"/>
          </a:solidFill>
          <a:ln>
            <a:solidFill>
              <a:srgbClr val="662483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 11" descr="Schuhabdrücke mit einfarbiger Füllung">
            <a:extLst>
              <a:ext uri="{FF2B5EF4-FFF2-40B4-BE49-F238E27FC236}">
                <a16:creationId xmlns:a16="http://schemas.microsoft.com/office/drawing/2014/main" id="{3DE0DDE4-FC62-46E5-A139-876D8E69E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6931324" y="3232486"/>
            <a:ext cx="457200" cy="457200"/>
          </a:xfrm>
          <a:prstGeom prst="rect">
            <a:avLst/>
          </a:prstGeom>
        </p:spPr>
      </p:pic>
      <p:pic>
        <p:nvPicPr>
          <p:cNvPr id="14" name="Grafik 13" descr="Schuhabdrücke mit einfarbiger Füllung">
            <a:extLst>
              <a:ext uri="{FF2B5EF4-FFF2-40B4-BE49-F238E27FC236}">
                <a16:creationId xmlns:a16="http://schemas.microsoft.com/office/drawing/2014/main" id="{5C1C24ED-5477-49E2-95EF-4D04D7AD6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7714580" y="3232487"/>
            <a:ext cx="457200" cy="457200"/>
          </a:xfrm>
          <a:prstGeom prst="rect">
            <a:avLst/>
          </a:prstGeom>
        </p:spPr>
      </p:pic>
      <p:pic>
        <p:nvPicPr>
          <p:cNvPr id="15" name="Grafik 14" descr="Schuhabdrücke mit einfarbiger Füllung">
            <a:extLst>
              <a:ext uri="{FF2B5EF4-FFF2-40B4-BE49-F238E27FC236}">
                <a16:creationId xmlns:a16="http://schemas.microsoft.com/office/drawing/2014/main" id="{9CBFF5D5-BCB7-45D3-996A-62E9B600F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341428" y="3232486"/>
            <a:ext cx="457200" cy="457200"/>
          </a:xfrm>
          <a:prstGeom prst="rect">
            <a:avLst/>
          </a:prstGeom>
        </p:spPr>
      </p:pic>
      <p:pic>
        <p:nvPicPr>
          <p:cNvPr id="17" name="Grafik 16" descr="Schuhabdrücke mit einfarbiger Füllung">
            <a:extLst>
              <a:ext uri="{FF2B5EF4-FFF2-40B4-BE49-F238E27FC236}">
                <a16:creationId xmlns:a16="http://schemas.microsoft.com/office/drawing/2014/main" id="{6AB854E3-62EC-42CB-A76D-C4649281D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993541" y="3232486"/>
            <a:ext cx="457200" cy="457200"/>
          </a:xfrm>
          <a:prstGeom prst="rect">
            <a:avLst/>
          </a:prstGeom>
        </p:spPr>
      </p:pic>
      <p:pic>
        <p:nvPicPr>
          <p:cNvPr id="18" name="Grafik 17" descr="Schuhabdrücke mit einfarbiger Füllung">
            <a:extLst>
              <a:ext uri="{FF2B5EF4-FFF2-40B4-BE49-F238E27FC236}">
                <a16:creationId xmlns:a16="http://schemas.microsoft.com/office/drawing/2014/main" id="{E465D54A-83BE-419A-89C3-9E1B1B5B4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3185615" y="3231249"/>
            <a:ext cx="457200" cy="457200"/>
          </a:xfrm>
          <a:prstGeom prst="rect">
            <a:avLst/>
          </a:prstGeom>
        </p:spPr>
      </p:pic>
      <p:pic>
        <p:nvPicPr>
          <p:cNvPr id="19" name="Grafik 18" descr="Schuhabdrücke mit einfarbiger Füllung">
            <a:extLst>
              <a:ext uri="{FF2B5EF4-FFF2-40B4-BE49-F238E27FC236}">
                <a16:creationId xmlns:a16="http://schemas.microsoft.com/office/drawing/2014/main" id="{5C7FF649-3056-49F5-8C33-37D776A0B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3837728" y="3231249"/>
            <a:ext cx="457200" cy="457200"/>
          </a:xfrm>
          <a:prstGeom prst="rect">
            <a:avLst/>
          </a:prstGeom>
        </p:spPr>
      </p:pic>
      <p:pic>
        <p:nvPicPr>
          <p:cNvPr id="20" name="Grafik 19" descr="Schuhabdrücke mit einfarbiger Füllung">
            <a:extLst>
              <a:ext uri="{FF2B5EF4-FFF2-40B4-BE49-F238E27FC236}">
                <a16:creationId xmlns:a16="http://schemas.microsoft.com/office/drawing/2014/main" id="{97BE9694-9E28-48AF-8831-5E4E3F3FD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4464576" y="3231248"/>
            <a:ext cx="457200" cy="457200"/>
          </a:xfrm>
          <a:prstGeom prst="rect">
            <a:avLst/>
          </a:prstGeom>
        </p:spPr>
      </p:pic>
      <p:pic>
        <p:nvPicPr>
          <p:cNvPr id="21" name="Grafik 20" descr="Schuhabdrücke mit einfarbiger Füllung">
            <a:extLst>
              <a:ext uri="{FF2B5EF4-FFF2-40B4-BE49-F238E27FC236}">
                <a16:creationId xmlns:a16="http://schemas.microsoft.com/office/drawing/2014/main" id="{C42CC060-BF5C-42B7-A397-2EEB8F4450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5116689" y="3231248"/>
            <a:ext cx="457200" cy="457200"/>
          </a:xfrm>
          <a:prstGeom prst="rect">
            <a:avLst/>
          </a:prstGeom>
        </p:spPr>
      </p:pic>
      <p:pic>
        <p:nvPicPr>
          <p:cNvPr id="22" name="Grafik 21" descr="Schuhabdrücke mit einfarbiger Füllung">
            <a:extLst>
              <a:ext uri="{FF2B5EF4-FFF2-40B4-BE49-F238E27FC236}">
                <a16:creationId xmlns:a16="http://schemas.microsoft.com/office/drawing/2014/main" id="{B80EC27B-5091-4B16-AA59-A73A7E65A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6010589" y="3224058"/>
            <a:ext cx="457200" cy="457200"/>
          </a:xfrm>
          <a:prstGeom prst="rect">
            <a:avLst/>
          </a:prstGeom>
        </p:spPr>
      </p:pic>
      <p:pic>
        <p:nvPicPr>
          <p:cNvPr id="23" name="Grafik 22" descr="Schuhabdrücke mit einfarbiger Füllung">
            <a:extLst>
              <a:ext uri="{FF2B5EF4-FFF2-40B4-BE49-F238E27FC236}">
                <a16:creationId xmlns:a16="http://schemas.microsoft.com/office/drawing/2014/main" id="{7138DD01-1D80-42F7-BFF3-C5D068AF85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1375700" y="3231248"/>
            <a:ext cx="457200" cy="457200"/>
          </a:xfrm>
          <a:prstGeom prst="rect">
            <a:avLst/>
          </a:prstGeom>
        </p:spPr>
      </p:pic>
      <p:pic>
        <p:nvPicPr>
          <p:cNvPr id="24" name="Grafik 23" descr="Schuhabdrücke mit einfarbiger Füllung">
            <a:extLst>
              <a:ext uri="{FF2B5EF4-FFF2-40B4-BE49-F238E27FC236}">
                <a16:creationId xmlns:a16="http://schemas.microsoft.com/office/drawing/2014/main" id="{5214702B-04CC-4D04-BACD-3F2E60993A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10402859" y="3200042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3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EF239C78-E104-4551-B26E-CF750DAF786F}"/>
              </a:ext>
            </a:extLst>
          </p:cNvPr>
          <p:cNvSpPr/>
          <p:nvPr/>
        </p:nvSpPr>
        <p:spPr>
          <a:xfrm>
            <a:off x="877824" y="1490472"/>
            <a:ext cx="4450081" cy="4748072"/>
          </a:xfrm>
          <a:prstGeom prst="rect">
            <a:avLst/>
          </a:prstGeom>
          <a:noFill/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4EE89A6-794A-4CA8-B806-BE7D4746DD2F}"/>
              </a:ext>
            </a:extLst>
          </p:cNvPr>
          <p:cNvSpPr/>
          <p:nvPr/>
        </p:nvSpPr>
        <p:spPr>
          <a:xfrm>
            <a:off x="6693380" y="1490472"/>
            <a:ext cx="4450081" cy="914400"/>
          </a:xfrm>
          <a:prstGeom prst="rect">
            <a:avLst/>
          </a:prstGeom>
          <a:solidFill>
            <a:srgbClr val="6624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58ECBA3-6E50-4A98-92CA-C0943DD566BB}"/>
              </a:ext>
            </a:extLst>
          </p:cNvPr>
          <p:cNvSpPr/>
          <p:nvPr/>
        </p:nvSpPr>
        <p:spPr>
          <a:xfrm>
            <a:off x="877824" y="1490472"/>
            <a:ext cx="4450081" cy="914400"/>
          </a:xfrm>
          <a:prstGeom prst="rect">
            <a:avLst/>
          </a:prstGeom>
          <a:solidFill>
            <a:srgbClr val="6624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D223A0C-725D-4B67-8B44-BB52A77FB59E}"/>
              </a:ext>
            </a:extLst>
          </p:cNvPr>
          <p:cNvSpPr txBox="1"/>
          <p:nvPr/>
        </p:nvSpPr>
        <p:spPr>
          <a:xfrm>
            <a:off x="733709" y="688268"/>
            <a:ext cx="10604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Recht oder Pflicht?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9EFC9DF-121E-46A4-998F-6A4971788F74}"/>
              </a:ext>
            </a:extLst>
          </p:cNvPr>
          <p:cNvSpPr txBox="1"/>
          <p:nvPr/>
        </p:nvSpPr>
        <p:spPr>
          <a:xfrm>
            <a:off x="1066801" y="2452892"/>
            <a:ext cx="42611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Gemäß Art. 7 GG stehen Schulen unter der Aufsicht des Staates, d. h. der Staat trägt die Verantwortung, dass jedes Kind eine Schul- und Berufsbildung erhält.</a:t>
            </a:r>
          </a:p>
          <a:p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7F50509-7C3F-46B6-898B-25862EF3F603}"/>
              </a:ext>
            </a:extLst>
          </p:cNvPr>
          <p:cNvSpPr txBox="1"/>
          <p:nvPr/>
        </p:nvSpPr>
        <p:spPr>
          <a:xfrm>
            <a:off x="6864096" y="2470030"/>
            <a:ext cx="43800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Seit 1802 gibt es eine Schulpflicht. 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Dies war damals nicht allen Menschen recht, denn sie brauchten ihre Kinder als Arbeitskräfte, z. B. auf dem Hof</a:t>
            </a:r>
            <a:r>
              <a:rPr lang="de-DE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Heute: </a:t>
            </a:r>
          </a:p>
          <a:p>
            <a:pPr marL="342900" indent="-342900">
              <a:buFontTx/>
              <a:buChar char="-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9 Jahre Vollzeitschulpflicht </a:t>
            </a:r>
          </a:p>
          <a:p>
            <a:pPr marL="342900" indent="-342900">
              <a:buFontTx/>
              <a:buChar char="-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3 Jahre Berufsschulpflicht </a:t>
            </a:r>
          </a:p>
          <a:p>
            <a:pPr marL="342900" indent="-342900">
              <a:buFontTx/>
              <a:buChar char="-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bis 18. Geburtstag </a:t>
            </a:r>
          </a:p>
          <a:p>
            <a:pPr marL="342900" indent="-342900">
              <a:buFontTx/>
              <a:buChar char="-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Bußgelder bei Missachtung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44501BB-9F77-4C20-9A38-C6F11F8EACFF}"/>
              </a:ext>
            </a:extLst>
          </p:cNvPr>
          <p:cNvSpPr txBox="1"/>
          <p:nvPr/>
        </p:nvSpPr>
        <p:spPr>
          <a:xfrm>
            <a:off x="877824" y="1644769"/>
            <a:ext cx="433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 auf Bildung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11B89CF-A493-4ED9-ACEE-24034C5E3E4B}"/>
              </a:ext>
            </a:extLst>
          </p:cNvPr>
          <p:cNvSpPr txBox="1"/>
          <p:nvPr/>
        </p:nvSpPr>
        <p:spPr>
          <a:xfrm>
            <a:off x="6864096" y="1700783"/>
            <a:ext cx="433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Schulpflicht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BB88198-D747-4724-92C6-D547FF54A329}"/>
              </a:ext>
            </a:extLst>
          </p:cNvPr>
          <p:cNvSpPr/>
          <p:nvPr/>
        </p:nvSpPr>
        <p:spPr>
          <a:xfrm>
            <a:off x="6702523" y="1489760"/>
            <a:ext cx="4450081" cy="4748072"/>
          </a:xfrm>
          <a:prstGeom prst="rect">
            <a:avLst/>
          </a:prstGeom>
          <a:noFill/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48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9B252E-662D-4166-9975-7DE5D62A3921}"/>
              </a:ext>
            </a:extLst>
          </p:cNvPr>
          <p:cNvSpPr txBox="1"/>
          <p:nvPr/>
        </p:nvSpPr>
        <p:spPr>
          <a:xfrm>
            <a:off x="1140013" y="1234176"/>
            <a:ext cx="10184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Du gehst jeden Tag in die Schule.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664989C-E211-4E4B-8A78-B52580A73712}"/>
              </a:ext>
            </a:extLst>
          </p:cNvPr>
          <p:cNvSpPr txBox="1"/>
          <p:nvPr/>
        </p:nvSpPr>
        <p:spPr>
          <a:xfrm>
            <a:off x="1326739" y="2062466"/>
            <a:ext cx="10184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Recht oder Pflicht?</a:t>
            </a:r>
          </a:p>
        </p:txBody>
      </p:sp>
      <p:sp>
        <p:nvSpPr>
          <p:cNvPr id="11" name="Pfeil: nach links und rechts 10">
            <a:extLst>
              <a:ext uri="{FF2B5EF4-FFF2-40B4-BE49-F238E27FC236}">
                <a16:creationId xmlns:a16="http://schemas.microsoft.com/office/drawing/2014/main" id="{73F7BEBF-FA45-4889-BBE5-3AC415A10643}"/>
              </a:ext>
            </a:extLst>
          </p:cNvPr>
          <p:cNvSpPr/>
          <p:nvPr/>
        </p:nvSpPr>
        <p:spPr>
          <a:xfrm>
            <a:off x="2411258" y="2937728"/>
            <a:ext cx="7641843" cy="1027245"/>
          </a:xfrm>
          <a:prstGeom prst="leftRightArrow">
            <a:avLst>
              <a:gd name="adj1" fmla="val 55622"/>
              <a:gd name="adj2" fmla="val 50000"/>
            </a:avLst>
          </a:prstGeom>
          <a:solidFill>
            <a:srgbClr val="662483"/>
          </a:solidFill>
          <a:ln>
            <a:solidFill>
              <a:srgbClr val="662483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 11" descr="Schuhabdrücke mit einfarbiger Füllung">
            <a:extLst>
              <a:ext uri="{FF2B5EF4-FFF2-40B4-BE49-F238E27FC236}">
                <a16:creationId xmlns:a16="http://schemas.microsoft.com/office/drawing/2014/main" id="{3DE0DDE4-FC62-46E5-A139-876D8E69E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6931324" y="3232486"/>
            <a:ext cx="457200" cy="457200"/>
          </a:xfrm>
          <a:prstGeom prst="rect">
            <a:avLst/>
          </a:prstGeom>
        </p:spPr>
      </p:pic>
      <p:pic>
        <p:nvPicPr>
          <p:cNvPr id="14" name="Grafik 13" descr="Schuhabdrücke mit einfarbiger Füllung">
            <a:extLst>
              <a:ext uri="{FF2B5EF4-FFF2-40B4-BE49-F238E27FC236}">
                <a16:creationId xmlns:a16="http://schemas.microsoft.com/office/drawing/2014/main" id="{5C1C24ED-5477-49E2-95EF-4D04D7AD6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7714580" y="3232487"/>
            <a:ext cx="457200" cy="457200"/>
          </a:xfrm>
          <a:prstGeom prst="rect">
            <a:avLst/>
          </a:prstGeom>
        </p:spPr>
      </p:pic>
      <p:pic>
        <p:nvPicPr>
          <p:cNvPr id="15" name="Grafik 14" descr="Schuhabdrücke mit einfarbiger Füllung">
            <a:extLst>
              <a:ext uri="{FF2B5EF4-FFF2-40B4-BE49-F238E27FC236}">
                <a16:creationId xmlns:a16="http://schemas.microsoft.com/office/drawing/2014/main" id="{9CBFF5D5-BCB7-45D3-996A-62E9B600F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341428" y="3232486"/>
            <a:ext cx="457200" cy="457200"/>
          </a:xfrm>
          <a:prstGeom prst="rect">
            <a:avLst/>
          </a:prstGeom>
        </p:spPr>
      </p:pic>
      <p:pic>
        <p:nvPicPr>
          <p:cNvPr id="17" name="Grafik 16" descr="Schuhabdrücke mit einfarbiger Füllung">
            <a:extLst>
              <a:ext uri="{FF2B5EF4-FFF2-40B4-BE49-F238E27FC236}">
                <a16:creationId xmlns:a16="http://schemas.microsoft.com/office/drawing/2014/main" id="{6AB854E3-62EC-42CB-A76D-C4649281D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993541" y="3232486"/>
            <a:ext cx="457200" cy="457200"/>
          </a:xfrm>
          <a:prstGeom prst="rect">
            <a:avLst/>
          </a:prstGeom>
        </p:spPr>
      </p:pic>
      <p:pic>
        <p:nvPicPr>
          <p:cNvPr id="18" name="Grafik 17" descr="Schuhabdrücke mit einfarbiger Füllung">
            <a:extLst>
              <a:ext uri="{FF2B5EF4-FFF2-40B4-BE49-F238E27FC236}">
                <a16:creationId xmlns:a16="http://schemas.microsoft.com/office/drawing/2014/main" id="{E465D54A-83BE-419A-89C3-9E1B1B5B4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3185615" y="3231249"/>
            <a:ext cx="457200" cy="457200"/>
          </a:xfrm>
          <a:prstGeom prst="rect">
            <a:avLst/>
          </a:prstGeom>
        </p:spPr>
      </p:pic>
      <p:pic>
        <p:nvPicPr>
          <p:cNvPr id="19" name="Grafik 18" descr="Schuhabdrücke mit einfarbiger Füllung">
            <a:extLst>
              <a:ext uri="{FF2B5EF4-FFF2-40B4-BE49-F238E27FC236}">
                <a16:creationId xmlns:a16="http://schemas.microsoft.com/office/drawing/2014/main" id="{5C7FF649-3056-49F5-8C33-37D776A0B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3837728" y="3231249"/>
            <a:ext cx="457200" cy="457200"/>
          </a:xfrm>
          <a:prstGeom prst="rect">
            <a:avLst/>
          </a:prstGeom>
        </p:spPr>
      </p:pic>
      <p:pic>
        <p:nvPicPr>
          <p:cNvPr id="20" name="Grafik 19" descr="Schuhabdrücke mit einfarbiger Füllung">
            <a:extLst>
              <a:ext uri="{FF2B5EF4-FFF2-40B4-BE49-F238E27FC236}">
                <a16:creationId xmlns:a16="http://schemas.microsoft.com/office/drawing/2014/main" id="{97BE9694-9E28-48AF-8831-5E4E3F3FD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4464576" y="3231248"/>
            <a:ext cx="457200" cy="457200"/>
          </a:xfrm>
          <a:prstGeom prst="rect">
            <a:avLst/>
          </a:prstGeom>
        </p:spPr>
      </p:pic>
      <p:pic>
        <p:nvPicPr>
          <p:cNvPr id="21" name="Grafik 20" descr="Schuhabdrücke mit einfarbiger Füllung">
            <a:extLst>
              <a:ext uri="{FF2B5EF4-FFF2-40B4-BE49-F238E27FC236}">
                <a16:creationId xmlns:a16="http://schemas.microsoft.com/office/drawing/2014/main" id="{C42CC060-BF5C-42B7-A397-2EEB8F4450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5116689" y="3231248"/>
            <a:ext cx="457200" cy="457200"/>
          </a:xfrm>
          <a:prstGeom prst="rect">
            <a:avLst/>
          </a:prstGeom>
        </p:spPr>
      </p:pic>
      <p:pic>
        <p:nvPicPr>
          <p:cNvPr id="22" name="Grafik 21" descr="Schuhabdrücke mit einfarbiger Füllung">
            <a:extLst>
              <a:ext uri="{FF2B5EF4-FFF2-40B4-BE49-F238E27FC236}">
                <a16:creationId xmlns:a16="http://schemas.microsoft.com/office/drawing/2014/main" id="{B80EC27B-5091-4B16-AA59-A73A7E65A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6010589" y="3224058"/>
            <a:ext cx="457200" cy="457200"/>
          </a:xfrm>
          <a:prstGeom prst="rect">
            <a:avLst/>
          </a:prstGeom>
        </p:spPr>
      </p:pic>
      <p:pic>
        <p:nvPicPr>
          <p:cNvPr id="23" name="Grafik 22" descr="Schuhabdrücke mit einfarbiger Füllung">
            <a:extLst>
              <a:ext uri="{FF2B5EF4-FFF2-40B4-BE49-F238E27FC236}">
                <a16:creationId xmlns:a16="http://schemas.microsoft.com/office/drawing/2014/main" id="{7138DD01-1D80-42F7-BFF3-C5D068AF85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1375700" y="3231248"/>
            <a:ext cx="457200" cy="457200"/>
          </a:xfrm>
          <a:prstGeom prst="rect">
            <a:avLst/>
          </a:prstGeom>
        </p:spPr>
      </p:pic>
      <p:pic>
        <p:nvPicPr>
          <p:cNvPr id="24" name="Grafik 23" descr="Schuhabdrücke mit einfarbiger Füllung">
            <a:extLst>
              <a:ext uri="{FF2B5EF4-FFF2-40B4-BE49-F238E27FC236}">
                <a16:creationId xmlns:a16="http://schemas.microsoft.com/office/drawing/2014/main" id="{5214702B-04CC-4D04-BACD-3F2E60993A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10402859" y="3200042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31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40C73E3-138E-4A69-89A8-9720B7645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24" y="2371113"/>
            <a:ext cx="4593336" cy="132232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AEAC8428-AEA9-4B82-8EC6-909ACC209338}"/>
              </a:ext>
            </a:extLst>
          </p:cNvPr>
          <p:cNvSpPr txBox="1"/>
          <p:nvPr/>
        </p:nvSpPr>
        <p:spPr>
          <a:xfrm>
            <a:off x="1280160" y="3949469"/>
            <a:ext cx="950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Dieses Material wurde im Arbeitskreis Politische Bildung erstellt. </a:t>
            </a:r>
          </a:p>
        </p:txBody>
      </p:sp>
    </p:spTree>
    <p:extLst>
      <p:ext uri="{BB962C8B-B14F-4D97-AF65-F5344CB8AC3E}">
        <p14:creationId xmlns:p14="http://schemas.microsoft.com/office/powerpoint/2010/main" val="1424352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Breitbild</PresentationFormat>
  <Paragraphs>18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Weber, Alexandra</dc:creator>
  <cp:lastModifiedBy>Weber, Alexandra</cp:lastModifiedBy>
  <cp:revision>30</cp:revision>
  <dcterms:created xsi:type="dcterms:W3CDTF">2024-06-12T15:52:19Z</dcterms:created>
  <dcterms:modified xsi:type="dcterms:W3CDTF">2024-08-26T15:48:19Z</dcterms:modified>
</cp:coreProperties>
</file>