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7" r:id="rId5"/>
    <p:sldId id="273" r:id="rId6"/>
    <p:sldId id="274"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45" autoAdjust="0"/>
    <p:restoredTop sz="94660"/>
  </p:normalViewPr>
  <p:slideViewPr>
    <p:cSldViewPr snapToGrid="0">
      <p:cViewPr varScale="1">
        <p:scale>
          <a:sx n="109" d="100"/>
          <a:sy n="109" d="100"/>
        </p:scale>
        <p:origin x="1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21.02.2025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epetitionen.bundestag.de/petitionen/_2024/_11/_29/Petition_175492.nc.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3ED6E53-72DE-4EF0-856B-D804F931849A}"/>
              </a:ext>
            </a:extLst>
          </p:cNvPr>
          <p:cNvPicPr>
            <a:picLocks noChangeAspect="1"/>
          </p:cNvPicPr>
          <p:nvPr/>
        </p:nvPicPr>
        <p:blipFill>
          <a:blip r:embed="rId2"/>
          <a:stretch>
            <a:fillRect/>
          </a:stretch>
        </p:blipFill>
        <p:spPr>
          <a:xfrm>
            <a:off x="1385901" y="421153"/>
            <a:ext cx="9235207" cy="5821385"/>
          </a:xfrm>
          <a:prstGeom prst="rect">
            <a:avLst/>
          </a:prstGeom>
        </p:spPr>
      </p:pic>
      <p:sp>
        <p:nvSpPr>
          <p:cNvPr id="5" name="Textfeld 4">
            <a:extLst>
              <a:ext uri="{FF2B5EF4-FFF2-40B4-BE49-F238E27FC236}">
                <a16:creationId xmlns:a16="http://schemas.microsoft.com/office/drawing/2014/main" id="{F072C0F2-6382-49AA-8D85-30D5DAF2D7EC}"/>
              </a:ext>
            </a:extLst>
          </p:cNvPr>
          <p:cNvSpPr txBox="1"/>
          <p:nvPr/>
        </p:nvSpPr>
        <p:spPr>
          <a:xfrm>
            <a:off x="9319847" y="6242538"/>
            <a:ext cx="2505808"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(Quelle: Deutscher Bundestag)</a:t>
            </a:r>
          </a:p>
        </p:txBody>
      </p:sp>
    </p:spTree>
    <p:extLst>
      <p:ext uri="{BB962C8B-B14F-4D97-AF65-F5344CB8AC3E}">
        <p14:creationId xmlns:p14="http://schemas.microsoft.com/office/powerpoint/2010/main" val="562712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68405CB-1C36-4FB3-9ED1-2A9EE60603CA}"/>
              </a:ext>
            </a:extLst>
          </p:cNvPr>
          <p:cNvPicPr>
            <a:picLocks noChangeAspect="1"/>
          </p:cNvPicPr>
          <p:nvPr/>
        </p:nvPicPr>
        <p:blipFill>
          <a:blip r:embed="rId2"/>
          <a:stretch>
            <a:fillRect/>
          </a:stretch>
        </p:blipFill>
        <p:spPr>
          <a:xfrm>
            <a:off x="1385901" y="421153"/>
            <a:ext cx="9235207" cy="5821385"/>
          </a:xfrm>
          <a:prstGeom prst="rect">
            <a:avLst/>
          </a:prstGeom>
        </p:spPr>
      </p:pic>
      <p:sp>
        <p:nvSpPr>
          <p:cNvPr id="3" name="Rechteck 2">
            <a:extLst>
              <a:ext uri="{FF2B5EF4-FFF2-40B4-BE49-F238E27FC236}">
                <a16:creationId xmlns:a16="http://schemas.microsoft.com/office/drawing/2014/main" id="{662DB520-47FF-4DCB-AAD6-F136F20FF654}"/>
              </a:ext>
            </a:extLst>
          </p:cNvPr>
          <p:cNvSpPr/>
          <p:nvPr/>
        </p:nvSpPr>
        <p:spPr>
          <a:xfrm>
            <a:off x="1501842" y="1239716"/>
            <a:ext cx="9003323" cy="4783893"/>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latin typeface="Arial" panose="020B0604020202020204" pitchFamily="34" charset="0"/>
                <a:cs typeface="Arial" panose="020B0604020202020204" pitchFamily="34" charset="0"/>
              </a:rPr>
              <a:t>Petition „Kinder- und Jugendmedienschutz“</a:t>
            </a:r>
          </a:p>
          <a:p>
            <a:pPr algn="ctr"/>
            <a:r>
              <a:rPr lang="de-DE" sz="2000" i="1" dirty="0">
                <a:latin typeface="Arial" panose="020B0604020202020204" pitchFamily="34" charset="0"/>
                <a:cs typeface="Arial" panose="020B0604020202020204" pitchFamily="34" charset="0"/>
              </a:rPr>
              <a:t>(Gesetzliche Altersbeschränkung für die Nutzung sozialer Medien auf 16 Jahre vom 29.11.2024)</a:t>
            </a:r>
          </a:p>
          <a:p>
            <a:pPr algn="ctr"/>
            <a:endParaRPr lang="de-DE" sz="2000" dirty="0">
              <a:latin typeface="Arial" panose="020B0604020202020204" pitchFamily="34" charset="0"/>
              <a:cs typeface="Arial" panose="020B0604020202020204" pitchFamily="34" charset="0"/>
            </a:endParaRPr>
          </a:p>
          <a:p>
            <a:pPr algn="ctr"/>
            <a:r>
              <a:rPr lang="de-DE" sz="2000" dirty="0">
                <a:latin typeface="Arial" panose="020B0604020202020204" pitchFamily="34" charset="0"/>
                <a:cs typeface="Arial" panose="020B0604020202020204" pitchFamily="34" charset="0"/>
              </a:rPr>
              <a:t>Gesetzliche Altersbeschränkung für die Nutzung sozialer Medien auf 16 Jahre vom 29.11.2024</a:t>
            </a:r>
          </a:p>
          <a:p>
            <a:pPr algn="ctr"/>
            <a:endParaRPr lang="de-DE" sz="2000" dirty="0">
              <a:latin typeface="Arial" panose="020B0604020202020204" pitchFamily="34" charset="0"/>
              <a:cs typeface="Arial" panose="020B0604020202020204" pitchFamily="34" charset="0"/>
            </a:endParaRPr>
          </a:p>
          <a:p>
            <a:pPr algn="ctr"/>
            <a:r>
              <a:rPr lang="de-DE" sz="2000" dirty="0">
                <a:latin typeface="Arial" panose="020B0604020202020204" pitchFamily="34" charset="0"/>
                <a:cs typeface="Arial" panose="020B0604020202020204" pitchFamily="34" charset="0"/>
              </a:rPr>
              <a:t>Mit der Petition wird eine gesetzliche Altersbeschränkung für die Nutzung sozialer Medien auf 16 Jahre gefordert. Soziale Plattformen müssen verpflichtend eine verifizierte Alterskontrolle einführen. Ziel ist es, Kinder und Jugendliche vor Cybermobbing, psychischen Belastungen und süchtig machenden Mechanismen zu schützen. Gleichzeitig sollen Eltern und Schulen durch Bildungsprogramme unterstützt werden, um Medienkompetenz zu fördern und familiäre Konflikte zu verringern.</a:t>
            </a:r>
          </a:p>
        </p:txBody>
      </p:sp>
      <p:sp>
        <p:nvSpPr>
          <p:cNvPr id="4" name="Textfeld 3">
            <a:extLst>
              <a:ext uri="{FF2B5EF4-FFF2-40B4-BE49-F238E27FC236}">
                <a16:creationId xmlns:a16="http://schemas.microsoft.com/office/drawing/2014/main" id="{05A93463-38B4-4475-9D51-A30ABB20ED18}"/>
              </a:ext>
            </a:extLst>
          </p:cNvPr>
          <p:cNvSpPr txBox="1"/>
          <p:nvPr/>
        </p:nvSpPr>
        <p:spPr>
          <a:xfrm>
            <a:off x="9319847" y="6242538"/>
            <a:ext cx="2505808"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(Quelle: Deutscher Bundestag)</a:t>
            </a:r>
          </a:p>
        </p:txBody>
      </p:sp>
    </p:spTree>
    <p:extLst>
      <p:ext uri="{BB962C8B-B14F-4D97-AF65-F5344CB8AC3E}">
        <p14:creationId xmlns:p14="http://schemas.microsoft.com/office/powerpoint/2010/main" val="46845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5868154-A444-4278-9CF4-6DC429E9CFD6}"/>
              </a:ext>
            </a:extLst>
          </p:cNvPr>
          <p:cNvSpPr/>
          <p:nvPr/>
        </p:nvSpPr>
        <p:spPr>
          <a:xfrm>
            <a:off x="895172" y="474785"/>
            <a:ext cx="10323813" cy="949569"/>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Grundgesetz und Bayerische Verfassung</a:t>
            </a:r>
          </a:p>
        </p:txBody>
      </p:sp>
      <p:sp>
        <p:nvSpPr>
          <p:cNvPr id="5" name="Rechteck 4">
            <a:extLst>
              <a:ext uri="{FF2B5EF4-FFF2-40B4-BE49-F238E27FC236}">
                <a16:creationId xmlns:a16="http://schemas.microsoft.com/office/drawing/2014/main" id="{B027DDF6-F5EE-4DF1-B82A-4B10F9A5A2BB}"/>
              </a:ext>
            </a:extLst>
          </p:cNvPr>
          <p:cNvSpPr/>
          <p:nvPr/>
        </p:nvSpPr>
        <p:spPr>
          <a:xfrm>
            <a:off x="895172" y="1787771"/>
            <a:ext cx="4271774" cy="94956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Arial" panose="020B0604020202020204" pitchFamily="34" charset="0"/>
                <a:cs typeface="Arial" panose="020B0604020202020204" pitchFamily="34" charset="0"/>
              </a:rPr>
              <a:t>Grundgesetz </a:t>
            </a:r>
          </a:p>
          <a:p>
            <a:pPr algn="ctr"/>
            <a:r>
              <a:rPr lang="de-DE" sz="2400" dirty="0">
                <a:solidFill>
                  <a:schemeClr val="tx1"/>
                </a:solidFill>
                <a:latin typeface="Arial" panose="020B0604020202020204" pitchFamily="34" charset="0"/>
                <a:cs typeface="Arial" panose="020B0604020202020204" pitchFamily="34" charset="0"/>
              </a:rPr>
              <a:t>Art. 17</a:t>
            </a:r>
          </a:p>
        </p:txBody>
      </p:sp>
      <p:sp>
        <p:nvSpPr>
          <p:cNvPr id="6" name="Rechteck 5">
            <a:extLst>
              <a:ext uri="{FF2B5EF4-FFF2-40B4-BE49-F238E27FC236}">
                <a16:creationId xmlns:a16="http://schemas.microsoft.com/office/drawing/2014/main" id="{E4C92394-5264-46EE-83B1-365E42116A30}"/>
              </a:ext>
            </a:extLst>
          </p:cNvPr>
          <p:cNvSpPr/>
          <p:nvPr/>
        </p:nvSpPr>
        <p:spPr>
          <a:xfrm>
            <a:off x="895172" y="2737340"/>
            <a:ext cx="4271774" cy="35139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Arial" panose="020B0604020202020204" pitchFamily="34" charset="0"/>
                <a:cs typeface="Arial" panose="020B0604020202020204" pitchFamily="34" charset="0"/>
              </a:rPr>
              <a:t>Jedermann hat das Recht, sich einzeln oder in Gemeinschaft mit anderen schriftlich mit Bitten oder Beschwerden an die zuständigen Stellen und an die Volksvertretung zu wenden.</a:t>
            </a:r>
            <a:endParaRPr lang="de-DE" sz="2400"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747701D2-CD45-4F63-A60D-1D17B0801E72}"/>
              </a:ext>
            </a:extLst>
          </p:cNvPr>
          <p:cNvSpPr/>
          <p:nvPr/>
        </p:nvSpPr>
        <p:spPr>
          <a:xfrm>
            <a:off x="5688623" y="1787771"/>
            <a:ext cx="5530362" cy="94956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Arial" panose="020B0604020202020204" pitchFamily="34" charset="0"/>
                <a:cs typeface="Arial" panose="020B0604020202020204" pitchFamily="34" charset="0"/>
              </a:rPr>
              <a:t>Bayerische Verfassung</a:t>
            </a:r>
          </a:p>
          <a:p>
            <a:pPr algn="ctr"/>
            <a:r>
              <a:rPr lang="de-DE" sz="2400" dirty="0">
                <a:solidFill>
                  <a:schemeClr val="tx1"/>
                </a:solidFill>
                <a:latin typeface="Arial" panose="020B0604020202020204" pitchFamily="34" charset="0"/>
                <a:cs typeface="Arial" panose="020B0604020202020204" pitchFamily="34" charset="0"/>
              </a:rPr>
              <a:t>Art. 115 und 120</a:t>
            </a:r>
          </a:p>
        </p:txBody>
      </p:sp>
      <p:sp>
        <p:nvSpPr>
          <p:cNvPr id="8" name="Rechteck 7">
            <a:extLst>
              <a:ext uri="{FF2B5EF4-FFF2-40B4-BE49-F238E27FC236}">
                <a16:creationId xmlns:a16="http://schemas.microsoft.com/office/drawing/2014/main" id="{EB670486-4A8D-4752-992E-A566C892A638}"/>
              </a:ext>
            </a:extLst>
          </p:cNvPr>
          <p:cNvSpPr/>
          <p:nvPr/>
        </p:nvSpPr>
        <p:spPr>
          <a:xfrm>
            <a:off x="5688623" y="2737340"/>
            <a:ext cx="5530362" cy="35139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latin typeface="Arial" panose="020B0604020202020204" pitchFamily="34" charset="0"/>
                <a:cs typeface="Arial" panose="020B0604020202020204" pitchFamily="34" charset="0"/>
              </a:rPr>
              <a:t>Art. 115: (1) Alle Bewohner Bayerns haben das Recht, sich schriftlich mit Bitten oder Beschwerden an die zuständigen Behörden oder an den Landtag zu wenden.</a:t>
            </a:r>
          </a:p>
          <a:p>
            <a:pPr algn="ctr"/>
            <a:endParaRPr lang="de-DE" sz="2000" dirty="0">
              <a:solidFill>
                <a:schemeClr val="tx1"/>
              </a:solidFill>
              <a:latin typeface="Arial" panose="020B0604020202020204" pitchFamily="34" charset="0"/>
              <a:cs typeface="Arial" panose="020B0604020202020204" pitchFamily="34" charset="0"/>
            </a:endParaRPr>
          </a:p>
          <a:p>
            <a:pPr algn="ctr"/>
            <a:r>
              <a:rPr lang="de-DE" sz="2000" dirty="0">
                <a:solidFill>
                  <a:schemeClr val="tx1"/>
                </a:solidFill>
                <a:latin typeface="Arial" panose="020B0604020202020204" pitchFamily="34" charset="0"/>
                <a:cs typeface="Arial" panose="020B0604020202020204" pitchFamily="34" charset="0"/>
              </a:rPr>
              <a:t>Art. 120: </a:t>
            </a:r>
            <a:br>
              <a:rPr lang="de-DE" sz="2000" dirty="0">
                <a:solidFill>
                  <a:schemeClr val="tx1"/>
                </a:solidFill>
                <a:latin typeface="Arial" panose="020B0604020202020204" pitchFamily="34" charset="0"/>
                <a:cs typeface="Arial" panose="020B0604020202020204" pitchFamily="34" charset="0"/>
              </a:rPr>
            </a:br>
            <a:r>
              <a:rPr lang="de-DE" sz="2000" dirty="0">
                <a:solidFill>
                  <a:schemeClr val="tx1"/>
                </a:solidFill>
                <a:latin typeface="Arial" panose="020B0604020202020204" pitchFamily="34" charset="0"/>
                <a:cs typeface="Arial" panose="020B0604020202020204" pitchFamily="34" charset="0"/>
              </a:rPr>
              <a:t>Jeder Bewohner Bayerns, der sich durch eine Behörde in seinen verfassungsmäßigen Rechten verletzt fühlt, kann den Schutz des Bayerischen Verfassungsgerichtshofes anrufen.</a:t>
            </a:r>
          </a:p>
        </p:txBody>
      </p:sp>
    </p:spTree>
    <p:extLst>
      <p:ext uri="{BB962C8B-B14F-4D97-AF65-F5344CB8AC3E}">
        <p14:creationId xmlns:p14="http://schemas.microsoft.com/office/powerpoint/2010/main" val="393290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D11880B-079A-4F17-A911-85CF72ECAB88}"/>
              </a:ext>
            </a:extLst>
          </p:cNvPr>
          <p:cNvSpPr txBox="1"/>
          <p:nvPr/>
        </p:nvSpPr>
        <p:spPr>
          <a:xfrm>
            <a:off x="892594" y="1231980"/>
            <a:ext cx="10110651"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und 3 Screenshot Deutscher Bundestag – Petitionen</a:t>
            </a:r>
          </a:p>
          <a:p>
            <a:endParaRPr lang="de-DE" sz="14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848CB093-8839-423B-B079-ADCCD36187D8}"/>
              </a:ext>
            </a:extLst>
          </p:cNvPr>
          <p:cNvSpPr txBox="1"/>
          <p:nvPr/>
        </p:nvSpPr>
        <p:spPr>
          <a:xfrm>
            <a:off x="857249" y="488797"/>
            <a:ext cx="10181493" cy="58477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Bildverzeichnis</a:t>
            </a:r>
          </a:p>
        </p:txBody>
      </p:sp>
      <p:sp>
        <p:nvSpPr>
          <p:cNvPr id="5" name="Textfeld 4">
            <a:extLst>
              <a:ext uri="{FF2B5EF4-FFF2-40B4-BE49-F238E27FC236}">
                <a16:creationId xmlns:a16="http://schemas.microsoft.com/office/drawing/2014/main" id="{596C6026-6D67-47F8-BBED-223ACA9C8E2C}"/>
              </a:ext>
            </a:extLst>
          </p:cNvPr>
          <p:cNvSpPr txBox="1"/>
          <p:nvPr/>
        </p:nvSpPr>
        <p:spPr>
          <a:xfrm>
            <a:off x="892594" y="2461204"/>
            <a:ext cx="10181493" cy="58477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Verwendete Quellen</a:t>
            </a:r>
          </a:p>
        </p:txBody>
      </p:sp>
      <p:sp>
        <p:nvSpPr>
          <p:cNvPr id="6" name="Textfeld 5">
            <a:extLst>
              <a:ext uri="{FF2B5EF4-FFF2-40B4-BE49-F238E27FC236}">
                <a16:creationId xmlns:a16="http://schemas.microsoft.com/office/drawing/2014/main" id="{C0A1D044-DD73-436E-95DC-00F463018547}"/>
              </a:ext>
            </a:extLst>
          </p:cNvPr>
          <p:cNvSpPr txBox="1"/>
          <p:nvPr/>
        </p:nvSpPr>
        <p:spPr>
          <a:xfrm>
            <a:off x="892594" y="3057087"/>
            <a:ext cx="10110651"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Petition zum Kinder- und Jugendmedienschutz, in: </a:t>
            </a:r>
            <a:r>
              <a:rPr lang="de-DE" sz="1400" dirty="0">
                <a:latin typeface="Arial" panose="020B0604020202020204" pitchFamily="34" charset="0"/>
                <a:cs typeface="Arial" panose="020B0604020202020204" pitchFamily="34" charset="0"/>
                <a:hlinkClick r:id="rId2"/>
              </a:rPr>
              <a:t>Petitionen: Petition 175492</a:t>
            </a:r>
            <a:r>
              <a:rPr lang="de-DE" sz="1400" dirty="0">
                <a:latin typeface="Arial" panose="020B0604020202020204" pitchFamily="34" charset="0"/>
                <a:cs typeface="Arial" panose="020B0604020202020204" pitchFamily="34" charset="0"/>
              </a:rPr>
              <a:t> (DL vom 21.2.2025)</a:t>
            </a:r>
          </a:p>
        </p:txBody>
      </p:sp>
    </p:spTree>
    <p:extLst>
      <p:ext uri="{BB962C8B-B14F-4D97-AF65-F5344CB8AC3E}">
        <p14:creationId xmlns:p14="http://schemas.microsoft.com/office/powerpoint/2010/main" val="289360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Words>
  <Application>Microsoft Office PowerPoint</Application>
  <PresentationFormat>Breitbild</PresentationFormat>
  <Paragraphs>22</Paragraphs>
  <Slides>6</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6</vt:i4>
      </vt:variant>
    </vt:vector>
  </HeadingPairs>
  <TitlesOfParts>
    <vt:vector size="9" baseType="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41</cp:revision>
  <dcterms:created xsi:type="dcterms:W3CDTF">2024-06-12T15:52:19Z</dcterms:created>
  <dcterms:modified xsi:type="dcterms:W3CDTF">2025-02-21T15:15:48Z</dcterms:modified>
</cp:coreProperties>
</file>