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8" r:id="rId3"/>
    <p:sldId id="277" r:id="rId4"/>
    <p:sldId id="275" r:id="rId5"/>
    <p:sldId id="276" r:id="rId6"/>
    <p:sldId id="283" r:id="rId7"/>
    <p:sldId id="280" r:id="rId8"/>
    <p:sldId id="285" r:id="rId9"/>
    <p:sldId id="281" r:id="rId10"/>
    <p:sldId id="282" r:id="rId11"/>
    <p:sldId id="273" r:id="rId12"/>
    <p:sldId id="274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9B097-F822-43D5-8733-42AEAC7C7B73}" type="datetimeFigureOut">
              <a:rPr lang="de-DE" smtClean="0"/>
              <a:t>25.08.2025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4F518-7122-457D-BD6A-6EA390BE50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78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Lehrkraft nimmt noch einmal Bezug zum Impulsvideo von Frau Münch und Art. 23 GG:</a:t>
            </a:r>
          </a:p>
          <a:p>
            <a:pPr marL="171450" indent="-171450">
              <a:buFontTx/>
              <a:buChar char="-"/>
            </a:pPr>
            <a:r>
              <a:rPr lang="de-DE" dirty="0"/>
              <a:t>Staatsziel: Die Bundesrepublik Deutschland wirkt bei der Verwirklichung eines vereinten Europas mit. </a:t>
            </a:r>
            <a:r>
              <a:rPr lang="de-DE" dirty="0">
                <a:sym typeface="Wingdings" panose="05000000000000000000" pitchFamily="2" charset="2"/>
              </a:rPr>
              <a:t> Was bedeutet dies?</a:t>
            </a:r>
          </a:p>
          <a:p>
            <a:pPr marL="171450" indent="-171450">
              <a:buFontTx/>
              <a:buChar char="-"/>
            </a:pPr>
            <a:r>
              <a:rPr lang="de-DE" dirty="0">
                <a:sym typeface="Wingdings" panose="05000000000000000000" pitchFamily="2" charset="2"/>
              </a:rPr>
              <a:t>Hervorgehoben werden auch bestimmte Charakteristika der EU: Europäische Union, die demokratischen, rechtsstaatlichen, sozialen und föderativen Grundsätzen verpflichtet ist sowie dem Grundrechtsschutz  Verweis auf Europa als Wertegemeinschaft und zentrale Grundprinzipien</a:t>
            </a:r>
          </a:p>
          <a:p>
            <a:pPr marL="171450" indent="-171450">
              <a:buFontTx/>
              <a:buChar char="-"/>
            </a:pPr>
            <a:r>
              <a:rPr lang="de-DE" dirty="0">
                <a:sym typeface="Wingdings" panose="05000000000000000000" pitchFamily="2" charset="2"/>
              </a:rPr>
              <a:t>Übertragung von Hoheitsrechten  Verweis auf Gesetzgebung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68A6B-B0F9-4AFA-AE11-1D6F9EAB979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85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9AFAA-9BBE-47EE-BC62-46FF2FF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52B30-99BE-477D-859B-7E833BDE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A791FF-ABFC-42B0-890B-000BBA4C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5091C5-ED85-481D-827A-0F8B76C05C06}" type="datetimeFigureOut">
              <a:rPr lang="de-DE" smtClean="0"/>
              <a:t>25.08.2025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929F7-1BA9-4B28-B4CA-BB1F70B8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E23B97-D320-4598-B2FE-753F17C8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EE1BBA-F88F-4D44-8D8D-8BC0C6D210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75306-EFD4-4D54-AF33-1632B827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5D1008-A0C8-4790-972A-2B2A6ECD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91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934D2-AAFC-4114-9CDC-3828731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2A0235-45BC-440E-AAF4-723CC0A54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36CD9D-B741-44C8-8E35-1BC3D57C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33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27AC-9839-4219-9A0F-73207DE9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89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24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7008F972-9B76-4015-868C-BBE8F604C2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4137197" y="6088478"/>
            <a:ext cx="3590234" cy="9443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F0C98-E287-4848-A344-09F890479653}"/>
              </a:ext>
            </a:extLst>
          </p:cNvPr>
          <p:cNvSpPr txBox="1"/>
          <p:nvPr userDrawn="1"/>
        </p:nvSpPr>
        <p:spPr bwMode="auto">
          <a:xfrm>
            <a:off x="4498462" y="6466152"/>
            <a:ext cx="2212789" cy="188964"/>
          </a:xfrm>
          <a:prstGeom prst="rect">
            <a:avLst/>
          </a:prstGeom>
          <a:grp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100">
                <a:solidFill>
                  <a:srgbClr val="8C98C5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 b="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www.politischebildung.schule.bayern.de</a:t>
            </a:r>
            <a:endParaRPr sz="1050" dirty="0"/>
          </a:p>
        </p:txBody>
      </p:sp>
      <p:pic>
        <p:nvPicPr>
          <p:cNvPr id="9" name="Grafik 8" descr="Ein Pinselstrich">
            <a:extLst>
              <a:ext uri="{FF2B5EF4-FFF2-40B4-BE49-F238E27FC236}">
                <a16:creationId xmlns:a16="http://schemas.microsoft.com/office/drawing/2014/main" id="{7FDA39BC-BE98-435A-BC33-E85D11D127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338983" y="6281628"/>
            <a:ext cx="4244335" cy="466878"/>
          </a:xfrm>
          <a:prstGeom prst="rect">
            <a:avLst/>
          </a:prstGeom>
        </p:spPr>
      </p:pic>
      <p:pic>
        <p:nvPicPr>
          <p:cNvPr id="10" name="Grafik 9" descr="Ein Pinselstrich">
            <a:extLst>
              <a:ext uri="{FF2B5EF4-FFF2-40B4-BE49-F238E27FC236}">
                <a16:creationId xmlns:a16="http://schemas.microsoft.com/office/drawing/2014/main" id="{0C2AAF5E-8FF3-4D66-8639-03C692917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940684" y="6327194"/>
            <a:ext cx="4912333" cy="466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8CF5A1-5613-4C54-B25E-8A34897FCE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" y="6358056"/>
            <a:ext cx="390450" cy="3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469676-6126-4408-83BC-0E3E5F2B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6" y="1242204"/>
            <a:ext cx="9784548" cy="41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7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9299355-3312-422E-8D9B-BC1086042715}"/>
              </a:ext>
            </a:extLst>
          </p:cNvPr>
          <p:cNvSpPr txBox="1"/>
          <p:nvPr/>
        </p:nvSpPr>
        <p:spPr>
          <a:xfrm>
            <a:off x="1000664" y="723737"/>
            <a:ext cx="10041147" cy="1200329"/>
          </a:xfrm>
          <a:prstGeom prst="rect">
            <a:avLst/>
          </a:prstGeom>
          <a:solidFill>
            <a:srgbClr val="652483"/>
          </a:solidFill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gefällt dir besonders an Europa – und warum? 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2489B0-AC1E-44A9-8226-00F02B90DEA3}"/>
              </a:ext>
            </a:extLst>
          </p:cNvPr>
          <p:cNvSpPr txBox="1"/>
          <p:nvPr/>
        </p:nvSpPr>
        <p:spPr>
          <a:xfrm>
            <a:off x="1843699" y="2563906"/>
            <a:ext cx="9198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Wähle </a:t>
            </a:r>
            <a:r>
              <a:rPr lang="de-DE" sz="4000" b="1" dirty="0"/>
              <a:t>ein Bild, einen Begriff oder einen Gedanken</a:t>
            </a:r>
            <a:r>
              <a:rPr lang="de-DE" sz="4000" dirty="0"/>
              <a:t> zu Europa, das oder der dir besonders wichtig ist.</a:t>
            </a:r>
          </a:p>
        </p:txBody>
      </p:sp>
    </p:spTree>
    <p:extLst>
      <p:ext uri="{BB962C8B-B14F-4D97-AF65-F5344CB8AC3E}">
        <p14:creationId xmlns:p14="http://schemas.microsoft.com/office/powerpoint/2010/main" val="335062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16D20-CA53-49A5-B434-41CC377F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326"/>
            <a:ext cx="10515600" cy="1325563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Bildquellen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1048FF9-02BE-4CDB-AC43-7FA6630461C1}"/>
              </a:ext>
            </a:extLst>
          </p:cNvPr>
          <p:cNvSpPr txBox="1"/>
          <p:nvPr/>
        </p:nvSpPr>
        <p:spPr>
          <a:xfrm>
            <a:off x="838200" y="1046097"/>
            <a:ext cx="1021944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3 	Brandenburger Tor,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Ayadi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Ghaith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25.5.2025)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3	Kolosseum in Rom, ©clipdealer.com/A62484524-photo_jpg_s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3	Eiffelturm, Paris, Anthony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Delanoix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25.5.2025)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3	Schiefer Turm von Pisa, Heidi Kaden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25.5.2025)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4	Baguette, Markus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Spiske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25.5.2025)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4	Brezeln, Sven Mieke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24.5.2025)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4	Pizza,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Shayan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Ramesht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25.5.2025)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5	Pass/Reisedokumente, Markus Winkler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25.5.2025)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5	Europäische Flaggen, Sebastiano Piazzi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25.5.205)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5	©istockphoto.com/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tofumax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5 	Euroscheine, Christian Dubovan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25.5.2025)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6	Europameisterschaft UEFA,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Deflin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Emek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25.05.25)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6	Europaflagge, Antoine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Schibler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(DL vom 25.05.2025)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0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EAC8428-AEA9-4B82-8EC6-909ACC209338}"/>
              </a:ext>
            </a:extLst>
          </p:cNvPr>
          <p:cNvSpPr txBox="1"/>
          <p:nvPr/>
        </p:nvSpPr>
        <p:spPr>
          <a:xfrm>
            <a:off x="1280160" y="3949469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Dieses Material wurde im Arbeitskreis Politische Bildung erstellt.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B9CFC1-2BEE-46AB-A5B4-19D5CC44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54" y="2650848"/>
            <a:ext cx="510889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5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4619C9B-AB13-4103-A269-8E97FC9A7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3"/>
          <a:stretch/>
        </p:blipFill>
        <p:spPr>
          <a:xfrm>
            <a:off x="5822831" y="313518"/>
            <a:ext cx="5158597" cy="31151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61C604E-5B70-4EBB-A980-C138C1B6D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8"/>
          <a:stretch/>
        </p:blipFill>
        <p:spPr>
          <a:xfrm>
            <a:off x="875892" y="3519577"/>
            <a:ext cx="4836002" cy="28294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D9DEFD2-ED75-40EA-99B1-16E127407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6"/>
          <a:stretch/>
        </p:blipFill>
        <p:spPr>
          <a:xfrm>
            <a:off x="5822830" y="3519578"/>
            <a:ext cx="5158598" cy="282946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481F08-8E3F-4199-8BDE-BBD6084CE9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t="7117" r="839" b="22174"/>
          <a:stretch/>
        </p:blipFill>
        <p:spPr>
          <a:xfrm>
            <a:off x="875893" y="313518"/>
            <a:ext cx="4836002" cy="31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46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F676057-B21D-492A-9CD9-5D1BE9596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2"/>
          <a:stretch/>
        </p:blipFill>
        <p:spPr>
          <a:xfrm>
            <a:off x="771835" y="520821"/>
            <a:ext cx="3390181" cy="54389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6422D6C-5429-43EF-922D-56D3F12D2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2940"/>
          <a:stretch/>
        </p:blipFill>
        <p:spPr>
          <a:xfrm>
            <a:off x="4278704" y="520045"/>
            <a:ext cx="3390181" cy="54397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31577F6-B6D8-4170-9E79-BF31D825FE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r="2747"/>
          <a:stretch/>
        </p:blipFill>
        <p:spPr>
          <a:xfrm>
            <a:off x="7783901" y="520045"/>
            <a:ext cx="3390181" cy="54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7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7F517BE-1AFF-4578-A71B-8049744B5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/>
          <a:stretch/>
        </p:blipFill>
        <p:spPr>
          <a:xfrm>
            <a:off x="1327866" y="556909"/>
            <a:ext cx="4719251" cy="278051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A3FD212-0CD5-4AB5-9B7B-83471B4EF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/>
          <a:stretch/>
        </p:blipFill>
        <p:spPr>
          <a:xfrm>
            <a:off x="6187160" y="550720"/>
            <a:ext cx="4337066" cy="27805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A7EC3A-53F0-4868-9BD8-58B11FD1D7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>
            <a:off x="1327866" y="3467813"/>
            <a:ext cx="4719251" cy="27716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C6F8F64-3A52-438C-AC2B-021F9D670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60" y="3467813"/>
            <a:ext cx="4337066" cy="27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3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F19D073-27C4-4977-B4E3-6BBFCF963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549"/>
          <a:stretch/>
        </p:blipFill>
        <p:spPr>
          <a:xfrm>
            <a:off x="880039" y="594768"/>
            <a:ext cx="5215962" cy="54005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6A9B28D-3614-48A6-8934-C9E04A7524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r="29802"/>
          <a:stretch/>
        </p:blipFill>
        <p:spPr>
          <a:xfrm>
            <a:off x="5891842" y="594769"/>
            <a:ext cx="5193102" cy="54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24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0F1EB65-0023-4172-B46F-B4AE7D2A973F}"/>
              </a:ext>
            </a:extLst>
          </p:cNvPr>
          <p:cNvSpPr txBox="1"/>
          <p:nvPr/>
        </p:nvSpPr>
        <p:spPr>
          <a:xfrm>
            <a:off x="4226944" y="2755620"/>
            <a:ext cx="5607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latin typeface="Arial" panose="020B0604020202020204" pitchFamily="34" charset="0"/>
                <a:cs typeface="Arial" panose="020B0604020202020204" pitchFamily="34" charset="0"/>
              </a:rPr>
              <a:t>„EUROPA“</a:t>
            </a:r>
          </a:p>
        </p:txBody>
      </p:sp>
    </p:spTree>
    <p:extLst>
      <p:ext uri="{BB962C8B-B14F-4D97-AF65-F5344CB8AC3E}">
        <p14:creationId xmlns:p14="http://schemas.microsoft.com/office/powerpoint/2010/main" val="3922692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14BA6DE-9352-4E23-AAA5-8F4738F2BAE6}"/>
              </a:ext>
            </a:extLst>
          </p:cNvPr>
          <p:cNvSpPr txBox="1"/>
          <p:nvPr/>
        </p:nvSpPr>
        <p:spPr>
          <a:xfrm>
            <a:off x="1026767" y="526498"/>
            <a:ext cx="4831773" cy="830997"/>
          </a:xfrm>
          <a:prstGeom prst="rect">
            <a:avLst/>
          </a:prstGeom>
          <a:solidFill>
            <a:srgbClr val="652483"/>
          </a:solidFill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 &amp; Orte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03C7BE0-0747-412E-B616-CF4A55D967B8}"/>
              </a:ext>
            </a:extLst>
          </p:cNvPr>
          <p:cNvSpPr txBox="1"/>
          <p:nvPr/>
        </p:nvSpPr>
        <p:spPr>
          <a:xfrm>
            <a:off x="1026768" y="1525563"/>
            <a:ext cx="4831773" cy="1569660"/>
          </a:xfrm>
          <a:prstGeom prst="rect">
            <a:avLst/>
          </a:prstGeom>
          <a:solidFill>
            <a:srgbClr val="652483"/>
          </a:solidFill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Werte &amp; Zusammenarbeit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965A7D-937E-4314-92F5-52B4DC2E858A}"/>
              </a:ext>
            </a:extLst>
          </p:cNvPr>
          <p:cNvSpPr txBox="1"/>
          <p:nvPr/>
        </p:nvSpPr>
        <p:spPr>
          <a:xfrm>
            <a:off x="1026768" y="5001018"/>
            <a:ext cx="4831773" cy="830997"/>
          </a:xfrm>
          <a:prstGeom prst="rect">
            <a:avLst/>
          </a:prstGeom>
          <a:solidFill>
            <a:srgbClr val="652483"/>
          </a:solidFill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Kultur &amp; Alltag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D858D11-CFAC-4198-BB73-07A0489D50FF}"/>
              </a:ext>
            </a:extLst>
          </p:cNvPr>
          <p:cNvSpPr txBox="1"/>
          <p:nvPr/>
        </p:nvSpPr>
        <p:spPr>
          <a:xfrm>
            <a:off x="1026768" y="3263290"/>
            <a:ext cx="4831773" cy="1569660"/>
          </a:xfrm>
          <a:prstGeom prst="rect">
            <a:avLst/>
          </a:prstGeom>
          <a:solidFill>
            <a:srgbClr val="652483"/>
          </a:solidFill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Menschen &amp; Vielfalt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C760B0E-E257-4737-B477-EA12BDD5DCE6}"/>
              </a:ext>
            </a:extLst>
          </p:cNvPr>
          <p:cNvSpPr txBox="1"/>
          <p:nvPr/>
        </p:nvSpPr>
        <p:spPr>
          <a:xfrm>
            <a:off x="6849373" y="1525563"/>
            <a:ext cx="4139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Ordnet eure Gedanken zu Europa den verschiedenen Kategorien zu!</a:t>
            </a:r>
          </a:p>
        </p:txBody>
      </p:sp>
    </p:spTree>
    <p:extLst>
      <p:ext uri="{BB962C8B-B14F-4D97-AF65-F5344CB8AC3E}">
        <p14:creationId xmlns:p14="http://schemas.microsoft.com/office/powerpoint/2010/main" val="363000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05857ED-0D5C-4F91-AF8C-97AE6DAD6555}"/>
              </a:ext>
            </a:extLst>
          </p:cNvPr>
          <p:cNvSpPr txBox="1">
            <a:spLocks/>
          </p:cNvSpPr>
          <p:nvPr/>
        </p:nvSpPr>
        <p:spPr>
          <a:xfrm>
            <a:off x="568692" y="483080"/>
            <a:ext cx="10515600" cy="802256"/>
          </a:xfrm>
          <a:prstGeom prst="rect">
            <a:avLst/>
          </a:prstGeom>
          <a:solidFill>
            <a:srgbClr val="652483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Präambel GG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175136F-F4E6-4103-9D65-FE8A8959ECEE}"/>
              </a:ext>
            </a:extLst>
          </p:cNvPr>
          <p:cNvSpPr txBox="1">
            <a:spLocks/>
          </p:cNvSpPr>
          <p:nvPr/>
        </p:nvSpPr>
        <p:spPr>
          <a:xfrm>
            <a:off x="1271419" y="1686931"/>
            <a:ext cx="8907751" cy="29627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/>
              <a:t>„Im </a:t>
            </a:r>
            <a:r>
              <a:rPr lang="de-DE" sz="3200" dirty="0" err="1"/>
              <a:t>Bewußtsein</a:t>
            </a:r>
            <a:r>
              <a:rPr lang="de-DE" sz="3200" dirty="0"/>
              <a:t> seiner Verantwortung vor Gott und den Menschen,</a:t>
            </a:r>
            <a:br>
              <a:rPr lang="de-DE" sz="3200" dirty="0"/>
            </a:br>
            <a:r>
              <a:rPr lang="de-DE" sz="3200" dirty="0"/>
              <a:t>von dem Willen beseelt, </a:t>
            </a:r>
            <a:r>
              <a:rPr lang="de-DE" sz="3200" dirty="0">
                <a:highlight>
                  <a:srgbClr val="C0C0C0"/>
                </a:highlight>
              </a:rPr>
              <a:t>als gleichberechtigtes Glied in einem vereinten Europa dem Frieden der Welt zu dienen</a:t>
            </a:r>
            <a:r>
              <a:rPr lang="de-DE" sz="3200" dirty="0"/>
              <a:t>, hat sich das Deutsche Volk kraft seiner verfassungsgebenden Gewalt dieses Grundgesetz gegeben. (…)“ </a:t>
            </a:r>
          </a:p>
        </p:txBody>
      </p:sp>
    </p:spTree>
    <p:extLst>
      <p:ext uri="{BB962C8B-B14F-4D97-AF65-F5344CB8AC3E}">
        <p14:creationId xmlns:p14="http://schemas.microsoft.com/office/powerpoint/2010/main" val="2984894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32489B0-AC1E-44A9-8226-00F02B90DEA3}"/>
              </a:ext>
            </a:extLst>
          </p:cNvPr>
          <p:cNvSpPr txBox="1"/>
          <p:nvPr/>
        </p:nvSpPr>
        <p:spPr>
          <a:xfrm>
            <a:off x="2355010" y="2650170"/>
            <a:ext cx="8074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Schreibe oder male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eine eigene Idee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, was Europa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für dich persönlich bedeutet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54DE80E-D56A-4308-9F6B-BA7752964E4E}"/>
              </a:ext>
            </a:extLst>
          </p:cNvPr>
          <p:cNvSpPr txBox="1"/>
          <p:nvPr/>
        </p:nvSpPr>
        <p:spPr>
          <a:xfrm>
            <a:off x="1018440" y="604453"/>
            <a:ext cx="10041147" cy="1200329"/>
          </a:xfrm>
          <a:prstGeom prst="rect">
            <a:avLst/>
          </a:prstGeom>
          <a:solidFill>
            <a:srgbClr val="652483"/>
          </a:solidFill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gefällt dir besonders an Europa – und warum?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03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Breitbild</PresentationFormat>
  <Paragraphs>33</Paragraphs>
  <Slides>12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Bildquellen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Staatsinstitut für Schulqualität und Bildungsforschung</dc:creator>
  <cp:lastModifiedBy>Weber, Alexandra</cp:lastModifiedBy>
  <cp:revision>29</cp:revision>
  <dcterms:created xsi:type="dcterms:W3CDTF">2024-06-12T15:52:19Z</dcterms:created>
  <dcterms:modified xsi:type="dcterms:W3CDTF">2025-08-25T12:41:32Z</dcterms:modified>
</cp:coreProperties>
</file>