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FF07F-3EAB-EBE5-3B73-9A0E751EE20B}" name="Doris Ceeh" initials="DC" userId="S::doris.ceeh@o365.musin.de::0af6a3af-2548-4ed1-826c-fd8e07f1c0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0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13" Type="http://schemas.microsoft.com/office/2018/10/relationships/authors" Target="author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1B17345-6EBB-0A42-7C0E-EBD719AF70BE}"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E56BFE-B8F3-9DEE-7196-F91CED4E6756}"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C76706-89B6-1127-68EF-EA39CF75CB8F}"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06.04.2025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 /><Relationship Id="rId13" Type="http://schemas.openxmlformats.org/officeDocument/2006/relationships/image" Target="../media/image6.png" /><Relationship Id="rId3" Type="http://schemas.openxmlformats.org/officeDocument/2006/relationships/slideLayout" Target="../slideLayouts/slideLayout3.xml" /><Relationship Id="rId7" Type="http://schemas.openxmlformats.org/officeDocument/2006/relationships/theme" Target="../theme/theme1.xml" /><Relationship Id="rId12" Type="http://schemas.openxmlformats.org/officeDocument/2006/relationships/image" Target="../media/image5.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4.svg" /><Relationship Id="rId5" Type="http://schemas.openxmlformats.org/officeDocument/2006/relationships/slideLayout" Target="../slideLayouts/slideLayout5.xml" /><Relationship Id="rId10"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image" Target="../media/image2.sv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hyperlink" Target="https://www.bmi.bund.de/SharedDocs/kurzmeldungen/DE/2020/03/eu-projekttag-schule.html" TargetMode="External"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hyperlink" Target="https://www.perspectives-in-play.com/de/spiele/contact" TargetMode="Externa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950976" y="533890"/>
            <a:ext cx="10231333" cy="5757181"/>
          </a:xfrm>
          <a:prstGeom prst="rect">
            <a:avLst/>
          </a:prstGeom>
        </p:spPr>
      </p:pic>
      <p:sp>
        <p:nvSpPr>
          <p:cNvPr id="6" name="Textfeld 5"/>
          <p:cNvSpPr txBox="1"/>
          <p:nvPr/>
        </p:nvSpPr>
        <p:spPr bwMode="auto">
          <a:xfrm>
            <a:off x="4773676" y="1579847"/>
            <a:ext cx="5788152" cy="830997"/>
          </a:xfrm>
          <a:prstGeom prst="rect">
            <a:avLst/>
          </a:prstGeom>
          <a:noFill/>
        </p:spPr>
        <p:txBody>
          <a:bodyPr wrap="square" rtlCol="0">
            <a:spAutoFit/>
          </a:bodyPr>
          <a:lstStyle/>
          <a:p>
            <a:pPr>
              <a:defRPr/>
            </a:pPr>
            <a:r>
              <a:rPr lang="de-DE" sz="4800" dirty="0">
                <a:solidFill>
                  <a:schemeClr val="bg1"/>
                </a:solidFill>
              </a:rPr>
              <a:t>EUROPA</a:t>
            </a:r>
            <a:endParaRPr dirty="0"/>
          </a:p>
        </p:txBody>
      </p:sp>
      <p:sp>
        <p:nvSpPr>
          <p:cNvPr id="4" name="Titel 1">
            <a:extLst>
              <a:ext uri="{FF2B5EF4-FFF2-40B4-BE49-F238E27FC236}">
                <a16:creationId xmlns:a16="http://schemas.microsoft.com/office/drawing/2014/main" id="{C140C271-CC83-420A-BFCC-53A128BD00E2}"/>
              </a:ext>
            </a:extLst>
          </p:cNvPr>
          <p:cNvSpPr txBox="1">
            <a:spLocks/>
          </p:cNvSpPr>
          <p:nvPr/>
        </p:nvSpPr>
        <p:spPr>
          <a:xfrm>
            <a:off x="808842" y="2410844"/>
            <a:ext cx="10515600" cy="802256"/>
          </a:xfrm>
          <a:prstGeom prst="rect">
            <a:avLst/>
          </a:prstGeom>
          <a:solidFill>
            <a:srgbClr val="65248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de-DE" sz="800" dirty="0">
              <a:solidFill>
                <a:schemeClr val="bg1"/>
              </a:solidFill>
              <a:latin typeface="Arial" panose="020B0604020202020204" pitchFamily="34" charset="0"/>
              <a:cs typeface="Arial" panose="020B0604020202020204" pitchFamily="34" charset="0"/>
            </a:endParaRPr>
          </a:p>
          <a:p>
            <a:pPr algn="ctr">
              <a:spcBef>
                <a:spcPts val="600"/>
              </a:spcBef>
            </a:pPr>
            <a:r>
              <a:rPr lang="de-DE" sz="3200" dirty="0">
                <a:solidFill>
                  <a:schemeClr val="bg1"/>
                </a:solidFill>
                <a:latin typeface="Arial" panose="020B0604020202020204" pitchFamily="34" charset="0"/>
                <a:cs typeface="Arial" panose="020B0604020202020204" pitchFamily="34" charset="0"/>
              </a:rPr>
              <a:t>Art. 23 I GG</a:t>
            </a:r>
          </a:p>
        </p:txBody>
      </p:sp>
      <p:sp>
        <p:nvSpPr>
          <p:cNvPr id="2" name="Rechteck 1">
            <a:extLst>
              <a:ext uri="{FF2B5EF4-FFF2-40B4-BE49-F238E27FC236}">
                <a16:creationId xmlns:a16="http://schemas.microsoft.com/office/drawing/2014/main" id="{5ECA4CDE-9DA0-4054-8FFA-D48EA7D37250}"/>
              </a:ext>
            </a:extLst>
          </p:cNvPr>
          <p:cNvSpPr/>
          <p:nvPr/>
        </p:nvSpPr>
        <p:spPr>
          <a:xfrm>
            <a:off x="808842" y="3155950"/>
            <a:ext cx="10515600" cy="3168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a16="http://schemas.microsoft.com/office/drawing/2014/main" id="{CE003BA6-DDF4-4114-95F1-692C2874F80C}"/>
              </a:ext>
            </a:extLst>
          </p:cNvPr>
          <p:cNvSpPr txBox="1">
            <a:spLocks/>
          </p:cNvSpPr>
          <p:nvPr/>
        </p:nvSpPr>
        <p:spPr>
          <a:xfrm>
            <a:off x="1216045" y="3344883"/>
            <a:ext cx="9759909" cy="29627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800" dirty="0"/>
              <a:t>Zur </a:t>
            </a:r>
            <a:r>
              <a:rPr lang="de-DE" sz="2800" dirty="0">
                <a:highlight>
                  <a:srgbClr val="C0C0C0"/>
                </a:highlight>
              </a:rPr>
              <a:t>Verwirklichung eines vereinten Europas </a:t>
            </a:r>
            <a:r>
              <a:rPr lang="de-DE" sz="2800" dirty="0"/>
              <a:t>wirkt die Bundesrepublik Deutschland bei der Entwicklung der </a:t>
            </a:r>
            <a:r>
              <a:rPr lang="de-DE" sz="2800" dirty="0">
                <a:highlight>
                  <a:srgbClr val="C0C0C0"/>
                </a:highlight>
              </a:rPr>
              <a:t>Europäischen Union mit, die demokratischen, rechtsstaatlichen, sozialen und föderativen Grundsätzen und dem Grundsatz der Subsidiarität verpflichtet ist und einen diesem Grundgesetz im wesentlichen vergleichbaren Grundrechtsschutz gewährleistet</a:t>
            </a:r>
            <a:r>
              <a:rPr lang="de-DE" sz="2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740664" y="301752"/>
            <a:ext cx="10259568" cy="584775"/>
          </a:xfrm>
          <a:prstGeom prst="rect">
            <a:avLst/>
          </a:prstGeom>
          <a:noFill/>
        </p:spPr>
        <p:txBody>
          <a:bodyPr wrap="square" rtlCol="0">
            <a:spAutoFit/>
          </a:bodyPr>
          <a:lstStyle/>
          <a:p>
            <a:pPr algn="ctr">
              <a:defRPr/>
            </a:pPr>
            <a:r>
              <a:rPr lang="de-DE" sz="3200">
                <a:latin typeface="Arial"/>
                <a:cs typeface="Arial"/>
              </a:rPr>
              <a:t>Spielregeln</a:t>
            </a:r>
            <a:endParaRPr/>
          </a:p>
        </p:txBody>
      </p:sp>
      <p:sp>
        <p:nvSpPr>
          <p:cNvPr id="3" name="Textfeld 2"/>
          <p:cNvSpPr txBox="1"/>
          <p:nvPr/>
        </p:nvSpPr>
        <p:spPr bwMode="auto">
          <a:xfrm>
            <a:off x="734568" y="1014543"/>
            <a:ext cx="10716768" cy="5401479"/>
          </a:xfrm>
          <a:prstGeom prst="rect">
            <a:avLst/>
          </a:prstGeom>
          <a:noFill/>
        </p:spPr>
        <p:txBody>
          <a:bodyPr wrap="square" rtlCol="0">
            <a:spAutoFit/>
          </a:bodyPr>
          <a:lstStyle/>
          <a:p>
            <a:pPr marL="342900" indent="-342900">
              <a:buAutoNum type="arabicPeriod"/>
              <a:defRPr/>
            </a:pPr>
            <a:r>
              <a:rPr lang="de-DE" sz="2300" dirty="0">
                <a:latin typeface="Arial"/>
                <a:cs typeface="Arial"/>
              </a:rPr>
              <a:t>Jedes Team erhält </a:t>
            </a:r>
            <a:r>
              <a:rPr lang="de-DE" sz="2300" b="1" dirty="0">
                <a:latin typeface="Arial"/>
                <a:cs typeface="Arial"/>
              </a:rPr>
              <a:t>4 Informationskarten </a:t>
            </a:r>
            <a:r>
              <a:rPr lang="de-DE" sz="2300" dirty="0">
                <a:latin typeface="Arial"/>
                <a:cs typeface="Arial"/>
              </a:rPr>
              <a:t>und </a:t>
            </a:r>
            <a:r>
              <a:rPr lang="de-DE" sz="2300" b="1" dirty="0">
                <a:latin typeface="Arial"/>
                <a:cs typeface="Arial"/>
              </a:rPr>
              <a:t>6 Länderkarten</a:t>
            </a:r>
            <a:r>
              <a:rPr lang="de-DE" sz="2300" dirty="0">
                <a:latin typeface="Arial"/>
                <a:cs typeface="Arial"/>
              </a:rPr>
              <a:t>. Die Informationskarten werden offen vor sich ausgelegt, die Länderkarten bleiben verdeckt auf der Hand.</a:t>
            </a:r>
            <a:endParaRPr dirty="0"/>
          </a:p>
          <a:p>
            <a:pPr marL="342900" indent="-342900">
              <a:buAutoNum type="arabicPeriod"/>
              <a:defRPr/>
            </a:pPr>
            <a:r>
              <a:rPr lang="de-DE" sz="2300" dirty="0">
                <a:latin typeface="Arial"/>
                <a:cs typeface="Arial"/>
              </a:rPr>
              <a:t>Bestimmt, wer anfängt. Gespielt wird im Uhrzeigersinn. Der Startspieler zieht eine weitere Informationskarte und legt diese offen in der Spielflächenmitte aus. Alle weiteren Karten werden in einen Beutel gegeben.</a:t>
            </a:r>
            <a:endParaRPr dirty="0"/>
          </a:p>
          <a:p>
            <a:pPr marL="342900" indent="-342900">
              <a:buAutoNum type="arabicPeriod"/>
              <a:defRPr/>
            </a:pPr>
            <a:r>
              <a:rPr lang="de-DE" sz="2300" dirty="0">
                <a:latin typeface="Arial"/>
                <a:cs typeface="Arial"/>
              </a:rPr>
              <a:t>Jeder Spielzug besteht aus folgenden Aktionsmöglichkeiten:</a:t>
            </a:r>
            <a:endParaRPr dirty="0"/>
          </a:p>
          <a:p>
            <a:pPr marL="800100" lvl="1" indent="-342900">
              <a:buAutoNum type="alphaLcParenR"/>
              <a:defRPr/>
            </a:pPr>
            <a:r>
              <a:rPr lang="de-DE" sz="2300" b="1" dirty="0">
                <a:latin typeface="Arial"/>
                <a:cs typeface="Arial"/>
              </a:rPr>
              <a:t>Eine Karte anlegen</a:t>
            </a:r>
            <a:r>
              <a:rPr lang="de-DE" sz="2300" dirty="0">
                <a:latin typeface="Arial"/>
                <a:cs typeface="Arial"/>
              </a:rPr>
              <a:t>: Lege eine Informationskarte an eine passende Länderkarte oder umgekehrt an einer Seite an.</a:t>
            </a:r>
            <a:endParaRPr dirty="0"/>
          </a:p>
          <a:p>
            <a:pPr marL="800100" lvl="1" indent="-342900">
              <a:buAutoNum type="alphaLcParenR"/>
              <a:defRPr/>
            </a:pPr>
            <a:r>
              <a:rPr lang="de-DE" sz="2300" b="1" dirty="0">
                <a:latin typeface="Arial"/>
                <a:cs typeface="Arial"/>
              </a:rPr>
              <a:t>Zwei Felder verbinden</a:t>
            </a:r>
            <a:r>
              <a:rPr lang="de-DE" sz="2300" dirty="0">
                <a:latin typeface="Arial"/>
                <a:cs typeface="Arial"/>
              </a:rPr>
              <a:t>: Schiebt (Spiel-)Felder zusammen, von denen ihr glaubt, dass sie eine Gemeinsamkeit besitzen. </a:t>
            </a:r>
            <a:endParaRPr dirty="0"/>
          </a:p>
          <a:p>
            <a:pPr marL="800100" lvl="1" indent="-342900">
              <a:buAutoNum type="alphaLcParenR"/>
              <a:defRPr/>
            </a:pPr>
            <a:r>
              <a:rPr lang="de-DE" sz="2300" b="1" dirty="0">
                <a:latin typeface="Arial"/>
                <a:cs typeface="Arial"/>
              </a:rPr>
              <a:t>Ein neues Feld eröffnen</a:t>
            </a:r>
            <a:r>
              <a:rPr lang="de-DE" sz="2300" dirty="0">
                <a:latin typeface="Arial"/>
                <a:cs typeface="Arial"/>
              </a:rPr>
              <a:t>: Legt eine Informationskarte mit einer passenden Länderkarte ab. Ziehe eine Karte aus dem Beutel nach.</a:t>
            </a:r>
            <a:endParaRPr dirty="0"/>
          </a:p>
          <a:p>
            <a:pPr lvl="1">
              <a:defRPr/>
            </a:pPr>
            <a:endParaRPr lang="de-DE" sz="2300" dirty="0">
              <a:latin typeface="Arial"/>
              <a:cs typeface="Arial"/>
            </a:endParaRPr>
          </a:p>
          <a:p>
            <a:pPr lvl="1">
              <a:defRPr/>
            </a:pPr>
            <a:r>
              <a:rPr lang="de-DE" sz="2300" dirty="0">
                <a:latin typeface="Arial"/>
                <a:cs typeface="Arial"/>
              </a:rPr>
              <a:t>Ist keine Aktion möglich: 1 Karte nachziehen.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hteck 1"/>
          <p:cNvSpPr/>
          <p:nvPr/>
        </p:nvSpPr>
        <p:spPr bwMode="auto">
          <a:xfrm>
            <a:off x="905256" y="933349"/>
            <a:ext cx="9985248" cy="1938992"/>
          </a:xfrm>
          <a:prstGeom prst="rect">
            <a:avLst/>
          </a:prstGeom>
        </p:spPr>
        <p:txBody>
          <a:bodyPr wrap="square">
            <a:spAutoFit/>
          </a:bodyPr>
          <a:lstStyle/>
          <a:p>
            <a:pPr>
              <a:defRPr/>
            </a:pPr>
            <a:r>
              <a:rPr lang="de-DE" sz="2400">
                <a:latin typeface="Arial"/>
                <a:cs typeface="Arial"/>
              </a:rPr>
              <a:t>4. </a:t>
            </a:r>
            <a:r>
              <a:rPr lang="de-DE" sz="2400" b="1">
                <a:latin typeface="Arial"/>
                <a:cs typeface="Arial"/>
              </a:rPr>
              <a:t>Anzweifeln</a:t>
            </a:r>
            <a:r>
              <a:rPr lang="de-DE" sz="2400">
                <a:latin typeface="Arial"/>
                <a:cs typeface="Arial"/>
              </a:rPr>
              <a:t>: Der nachfolgende Spieler kann den Zug anzweifeln, indem er eine Informationskarte aufdeckt. Hat er Recht, gibt er eine Karte an den vorherigen Spieler ab. Die Informationskarte ist „entwertet“, d. h. es kann keine weitere Karte an die Informationskarte angelegt werden.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Bildquellen</a:t>
            </a:r>
            <a:endParaRPr/>
          </a:p>
        </p:txBody>
      </p:sp>
      <p:sp>
        <p:nvSpPr>
          <p:cNvPr id="4" name="Textfeld 3"/>
          <p:cNvSpPr txBox="1"/>
          <p:nvPr/>
        </p:nvSpPr>
        <p:spPr bwMode="auto">
          <a:xfrm>
            <a:off x="838200" y="1127218"/>
            <a:ext cx="10219441" cy="523220"/>
          </a:xfrm>
          <a:prstGeom prst="rect">
            <a:avLst/>
          </a:prstGeom>
          <a:noFill/>
        </p:spPr>
        <p:txBody>
          <a:bodyPr wrap="square" rtlCol="0">
            <a:spAutoFit/>
          </a:bodyPr>
          <a:lstStyle/>
          <a:p>
            <a:pPr>
              <a:defRPr/>
            </a:pPr>
            <a:r>
              <a:rPr lang="de-DE" sz="1400">
                <a:latin typeface="Arial"/>
                <a:cs typeface="Arial"/>
              </a:rPr>
              <a:t>Folie 3 BMI – EU-Projekttag, Europa kommt in die Schule, in: </a:t>
            </a:r>
            <a:r>
              <a:rPr lang="de-DE" sz="1400" u="sng">
                <a:latin typeface="Arial"/>
                <a:cs typeface="Arial"/>
                <a:hlinkClick r:id="rId3" tooltip="https://www.bmi.bund.de/SharedDocs/kurzmeldungen/DE/2020/03/eu-projekttag-schule.html"/>
              </a:rPr>
              <a:t>https://www.bmi.bund.de/SharedDocs/kurzmeldungen/DE/2020/03/eu-projekttag-schule.html</a:t>
            </a:r>
            <a:r>
              <a:rPr lang="de-DE" sz="1400">
                <a:latin typeface="Arial"/>
                <a:cs typeface="Arial"/>
              </a:rPr>
              <a:t> </a:t>
            </a:r>
            <a:endParaRPr/>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a:p>
        </p:txBody>
      </p:sp>
      <p:sp>
        <p:nvSpPr>
          <p:cNvPr id="6" name="Titel 1"/>
          <p:cNvSpPr txBox="1"/>
          <p:nvPr/>
        </p:nvSpPr>
        <p:spPr bwMode="auto">
          <a:xfrm>
            <a:off x="838200" y="3588549"/>
            <a:ext cx="10515600" cy="1325563"/>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r>
              <a:rPr lang="de-DE" sz="2400"/>
              <a:t>Verwendete Literatur</a:t>
            </a:r>
            <a:endParaRPr/>
          </a:p>
        </p:txBody>
      </p:sp>
      <p:sp>
        <p:nvSpPr>
          <p:cNvPr id="3" name="Textfeld 2"/>
          <p:cNvSpPr txBox="1"/>
          <p:nvPr/>
        </p:nvSpPr>
        <p:spPr bwMode="auto">
          <a:xfrm>
            <a:off x="838200" y="4043424"/>
            <a:ext cx="10151113" cy="307777"/>
          </a:xfrm>
          <a:prstGeom prst="rect">
            <a:avLst/>
          </a:prstGeom>
          <a:noFill/>
        </p:spPr>
        <p:txBody>
          <a:bodyPr wrap="square" rtlCol="0">
            <a:spAutoFit/>
          </a:bodyPr>
          <a:lstStyle/>
          <a:p>
            <a:pPr>
              <a:defRPr/>
            </a:pPr>
            <a:r>
              <a:rPr lang="de-DE" sz="1400">
                <a:latin typeface="Arial"/>
                <a:cs typeface="Arial"/>
              </a:rPr>
              <a:t>Jana Horst, Contact. Europäische Identität, in: </a:t>
            </a:r>
            <a:r>
              <a:rPr lang="de-DE" sz="1400" u="sng">
                <a:latin typeface="Arial"/>
                <a:cs typeface="Arial"/>
                <a:hlinkClick r:id="rId4" tooltip="https://www.perspectives-in-play.com/de/spiele/contact"/>
              </a:rPr>
              <a:t>https://www.perspectives-in-play.com/de/spiele/contact</a:t>
            </a:r>
            <a:r>
              <a:rPr lang="de-DE" sz="1400">
                <a:latin typeface="Arial"/>
                <a:cs typeface="Arial"/>
              </a:rPr>
              <a:t>  </a:t>
            </a:r>
            <a:endParaRPr lang="de-DE"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316</Words>
  <Application>Microsoft Office PowerPoint</Application>
  <DocSecurity>0</DocSecurity>
  <PresentationFormat>Breitbild</PresentationFormat>
  <Paragraphs>25</Paragraphs>
  <Slides>6</Slides>
  <Notes>6</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vt:lpstr>
      <vt:lpstr>PowerPoint-Präsentation</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Alexandra Weber</cp:lastModifiedBy>
  <cp:revision>25</cp:revision>
  <dcterms:created xsi:type="dcterms:W3CDTF">2024-06-12T15:52:19Z</dcterms:created>
  <dcterms:modified xsi:type="dcterms:W3CDTF">2025-04-06T16:52:20Z</dcterms:modified>
  <cp:category/>
  <dc:identifier/>
  <cp:contentStatus/>
  <dc:language/>
  <cp:version/>
</cp:coreProperties>
</file>