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5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7" d="100"/>
          <a:sy n="77" d="100"/>
        </p:scale>
        <p:origin x="30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57250" y="5202944"/>
            <a:ext cx="5143500" cy="2391656"/>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de-DE"/>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3077682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de-DE"/>
              <a:t>Mastertitelformat bearbeiten</a:t>
            </a:r>
            <a:endParaRPr lang="en-US" dirty="0"/>
          </a:p>
        </p:txBody>
      </p:sp>
      <p:sp>
        <p:nvSpPr>
          <p:cNvPr id="3" name="Vertical Text Placeholder 2"/>
          <p:cNvSpPr>
            <a:spLocks noGrp="1"/>
          </p:cNvSpPr>
          <p:nvPr>
            <p:ph type="body" orient="vert" idx="1"/>
          </p:nvPr>
        </p:nvSpPr>
        <p:spPr>
          <a:xfrm>
            <a:off x="471488" y="2637014"/>
            <a:ext cx="5915025" cy="6285266"/>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de-DE"/>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2948810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a:prstGeom prst="rect">
            <a:avLst/>
          </a:prstGeo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471488" y="527403"/>
            <a:ext cx="4350544" cy="8394877"/>
          </a:xfrm>
          <a:prstGeom prst="rect">
            <a:avLst/>
          </a:prstGeo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de-DE"/>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221375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de-DE"/>
              <a:t>Mastertitelformat bearbeiten</a:t>
            </a:r>
            <a:endParaRPr lang="en-US" dirty="0"/>
          </a:p>
        </p:txBody>
      </p:sp>
      <p:sp>
        <p:nvSpPr>
          <p:cNvPr id="3" name="Content Placeholder 2"/>
          <p:cNvSpPr>
            <a:spLocks noGrp="1"/>
          </p:cNvSpPr>
          <p:nvPr>
            <p:ph idx="1"/>
          </p:nvPr>
        </p:nvSpPr>
        <p:spPr>
          <a:xfrm>
            <a:off x="471488" y="2637014"/>
            <a:ext cx="5915025" cy="6285266"/>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de-DE"/>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72841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a:prstGeom prst="rect">
            <a:avLst/>
          </a:prstGeom>
        </p:spPr>
        <p:txBody>
          <a:bodyPr anchor="b"/>
          <a:lstStyle>
            <a:lvl1pPr>
              <a:defRPr sz="4500"/>
            </a:lvl1pPr>
          </a:lstStyle>
          <a:p>
            <a:r>
              <a:rPr lang="de-DE"/>
              <a:t>Mastertitelformat bearbeiten</a:t>
            </a:r>
            <a:endParaRPr lang="en-US" dirty="0"/>
          </a:p>
        </p:txBody>
      </p:sp>
      <p:sp>
        <p:nvSpPr>
          <p:cNvPr id="3" name="Text Placeholder 2"/>
          <p:cNvSpPr>
            <a:spLocks noGrp="1"/>
          </p:cNvSpPr>
          <p:nvPr>
            <p:ph type="body" idx="1"/>
          </p:nvPr>
        </p:nvSpPr>
        <p:spPr>
          <a:xfrm>
            <a:off x="467916" y="6629226"/>
            <a:ext cx="5915025" cy="2166937"/>
          </a:xfrm>
          <a:prstGeom prst="rect">
            <a:avLst/>
          </a:prstGeo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5" name="Footer Placeholder 4"/>
          <p:cNvSpPr>
            <a:spLocks noGrp="1"/>
          </p:cNvSpPr>
          <p:nvPr>
            <p:ph type="ftr" sz="quarter" idx="11"/>
          </p:nvPr>
        </p:nvSpPr>
        <p:spPr>
          <a:xfrm>
            <a:off x="2271713" y="9181397"/>
            <a:ext cx="2314575" cy="527403"/>
          </a:xfrm>
          <a:prstGeom prst="rect">
            <a:avLst/>
          </a:prstGeom>
        </p:spPr>
        <p:txBody>
          <a:bodyPr/>
          <a:lstStyle/>
          <a:p>
            <a:endParaRPr lang="de-DE"/>
          </a:p>
        </p:txBody>
      </p:sp>
      <p:sp>
        <p:nvSpPr>
          <p:cNvPr id="6" name="Slide Number Placeholder 5"/>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2665545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de-DE"/>
              <a:t>Mastertitelformat bearbeiten</a:t>
            </a:r>
            <a:endParaRPr lang="en-US" dirty="0"/>
          </a:p>
        </p:txBody>
      </p:sp>
      <p:sp>
        <p:nvSpPr>
          <p:cNvPr id="3" name="Content Placeholder 2"/>
          <p:cNvSpPr>
            <a:spLocks noGrp="1"/>
          </p:cNvSpPr>
          <p:nvPr>
            <p:ph sz="half" idx="1"/>
          </p:nvPr>
        </p:nvSpPr>
        <p:spPr>
          <a:xfrm>
            <a:off x="471488" y="2637014"/>
            <a:ext cx="2914650" cy="6285266"/>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de-DE"/>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655210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a:prstGeom prst="rect">
            <a:avLst/>
          </a:prstGeom>
        </p:spPr>
        <p:txBody>
          <a:bodyPr/>
          <a:lstStyle/>
          <a:p>
            <a:r>
              <a:rPr lang="de-DE"/>
              <a:t>Mastertitelformat bearbeiten</a:t>
            </a:r>
            <a:endParaRPr lang="en-US" dirty="0"/>
          </a:p>
        </p:txBody>
      </p:sp>
      <p:sp>
        <p:nvSpPr>
          <p:cNvPr id="3" name="Text Placeholder 2"/>
          <p:cNvSpPr>
            <a:spLocks noGrp="1"/>
          </p:cNvSpPr>
          <p:nvPr>
            <p:ph type="body" idx="1"/>
          </p:nvPr>
        </p:nvSpPr>
        <p:spPr>
          <a:xfrm>
            <a:off x="472381" y="2428347"/>
            <a:ext cx="2901255" cy="119009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Content Placeholder 3"/>
          <p:cNvSpPr>
            <a:spLocks noGrp="1"/>
          </p:cNvSpPr>
          <p:nvPr>
            <p:ph sz="half" idx="2"/>
          </p:nvPr>
        </p:nvSpPr>
        <p:spPr>
          <a:xfrm>
            <a:off x="472381" y="3618442"/>
            <a:ext cx="2901255" cy="532218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Content Placeholder 5"/>
          <p:cNvSpPr>
            <a:spLocks noGrp="1"/>
          </p:cNvSpPr>
          <p:nvPr>
            <p:ph sz="quarter" idx="4"/>
          </p:nvPr>
        </p:nvSpPr>
        <p:spPr>
          <a:xfrm>
            <a:off x="3471863" y="3618442"/>
            <a:ext cx="2915543" cy="5322183"/>
          </a:xfrm>
          <a:prstGeom prst="rect">
            <a:avLst/>
          </a:prstGeo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8" name="Footer Placeholder 7"/>
          <p:cNvSpPr>
            <a:spLocks noGrp="1"/>
          </p:cNvSpPr>
          <p:nvPr>
            <p:ph type="ftr" sz="quarter" idx="11"/>
          </p:nvPr>
        </p:nvSpPr>
        <p:spPr>
          <a:xfrm>
            <a:off x="2271713" y="9181397"/>
            <a:ext cx="2314575" cy="527403"/>
          </a:xfrm>
          <a:prstGeom prst="rect">
            <a:avLst/>
          </a:prstGeom>
        </p:spPr>
        <p:txBody>
          <a:bodyPr/>
          <a:lstStyle/>
          <a:p>
            <a:endParaRPr lang="de-DE"/>
          </a:p>
        </p:txBody>
      </p:sp>
      <p:sp>
        <p:nvSpPr>
          <p:cNvPr id="9" name="Slide Number Placeholder 8"/>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1515296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a:xfrm>
            <a:off x="471488" y="527405"/>
            <a:ext cx="5915025" cy="1914702"/>
          </a:xfrm>
          <a:prstGeom prst="rect">
            <a:avLst/>
          </a:prstGeom>
        </p:spPr>
        <p:txBody>
          <a:bodyPr/>
          <a:lstStyle/>
          <a:p>
            <a:r>
              <a:rPr lang="de-DE"/>
              <a:t>Mastertitelformat bearbeiten</a:t>
            </a:r>
            <a:endParaRPr lang="en-US" dirty="0"/>
          </a:p>
        </p:txBody>
      </p:sp>
      <p:sp>
        <p:nvSpPr>
          <p:cNvPr id="3" name="Date Placeholder 2"/>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4" name="Footer Placeholder 3"/>
          <p:cNvSpPr>
            <a:spLocks noGrp="1"/>
          </p:cNvSpPr>
          <p:nvPr>
            <p:ph type="ftr" sz="quarter" idx="11"/>
          </p:nvPr>
        </p:nvSpPr>
        <p:spPr>
          <a:xfrm>
            <a:off x="2271713" y="9181397"/>
            <a:ext cx="2314575" cy="527403"/>
          </a:xfrm>
          <a:prstGeom prst="rect">
            <a:avLst/>
          </a:prstGeom>
        </p:spPr>
        <p:txBody>
          <a:bodyPr/>
          <a:lstStyle/>
          <a:p>
            <a:endParaRPr lang="de-DE"/>
          </a:p>
        </p:txBody>
      </p:sp>
      <p:sp>
        <p:nvSpPr>
          <p:cNvPr id="5" name="Slide Number Placeholder 4"/>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3414681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3" name="Footer Placeholder 2"/>
          <p:cNvSpPr>
            <a:spLocks noGrp="1"/>
          </p:cNvSpPr>
          <p:nvPr>
            <p:ph type="ftr" sz="quarter" idx="11"/>
          </p:nvPr>
        </p:nvSpPr>
        <p:spPr>
          <a:xfrm>
            <a:off x="2271713" y="9181397"/>
            <a:ext cx="2314575" cy="527403"/>
          </a:xfrm>
          <a:prstGeom prst="rect">
            <a:avLst/>
          </a:prstGeom>
        </p:spPr>
        <p:txBody>
          <a:bodyPr/>
          <a:lstStyle/>
          <a:p>
            <a:endParaRPr lang="de-DE"/>
          </a:p>
        </p:txBody>
      </p:sp>
      <p:sp>
        <p:nvSpPr>
          <p:cNvPr id="4" name="Slide Number Placeholder 3"/>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2114232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de-DE"/>
              <a:t>Mastertitelformat bearbeiten</a:t>
            </a:r>
            <a:endParaRPr lang="en-US" dirty="0"/>
          </a:p>
        </p:txBody>
      </p:sp>
      <p:sp>
        <p:nvSpPr>
          <p:cNvPr id="3" name="Content Placeholder 2"/>
          <p:cNvSpPr>
            <a:spLocks noGrp="1"/>
          </p:cNvSpPr>
          <p:nvPr>
            <p:ph idx="1"/>
          </p:nvPr>
        </p:nvSpPr>
        <p:spPr>
          <a:xfrm>
            <a:off x="2915543" y="1426283"/>
            <a:ext cx="3471863" cy="7039681"/>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de-DE"/>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3596651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a:prstGeom prst="rect">
            <a:avLst/>
          </a:prstGeom>
        </p:spPr>
        <p:txBody>
          <a:bodyPr anchor="b"/>
          <a:lstStyle>
            <a:lvl1pPr>
              <a:defRPr sz="2400"/>
            </a:lvl1pPr>
          </a:lstStyle>
          <a:p>
            <a:r>
              <a:rPr lang="de-DE"/>
              <a:t>Mastertitelformat bearbeiten</a:t>
            </a:r>
            <a:endParaRPr lang="en-US" dirty="0"/>
          </a:p>
        </p:txBody>
      </p:sp>
      <p:sp>
        <p:nvSpPr>
          <p:cNvPr id="3" name="Picture Placeholder 2"/>
          <p:cNvSpPr>
            <a:spLocks noGrp="1" noChangeAspect="1"/>
          </p:cNvSpPr>
          <p:nvPr>
            <p:ph type="pic" idx="1"/>
          </p:nvPr>
        </p:nvSpPr>
        <p:spPr>
          <a:xfrm>
            <a:off x="2915543" y="1426283"/>
            <a:ext cx="3471863" cy="7039681"/>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e Placeholder 4"/>
          <p:cNvSpPr>
            <a:spLocks noGrp="1"/>
          </p:cNvSpPr>
          <p:nvPr>
            <p:ph type="dt" sz="half" idx="10"/>
          </p:nvPr>
        </p:nvSpPr>
        <p:spPr>
          <a:xfrm>
            <a:off x="471488" y="9181397"/>
            <a:ext cx="1543050" cy="527403"/>
          </a:xfrm>
          <a:prstGeom prst="rect">
            <a:avLst/>
          </a:prstGeom>
        </p:spPr>
        <p:txBody>
          <a:bodyPr/>
          <a:lstStyle/>
          <a:p>
            <a:fld id="{FE1C103E-1DDA-4116-9627-CCAF69CDFD92}" type="datetimeFigureOut">
              <a:rPr lang="de-DE" smtClean="0"/>
              <a:t>22.07.2025</a:t>
            </a:fld>
            <a:endParaRPr lang="de-DE"/>
          </a:p>
        </p:txBody>
      </p:sp>
      <p:sp>
        <p:nvSpPr>
          <p:cNvPr id="6" name="Footer Placeholder 5"/>
          <p:cNvSpPr>
            <a:spLocks noGrp="1"/>
          </p:cNvSpPr>
          <p:nvPr>
            <p:ph type="ftr" sz="quarter" idx="11"/>
          </p:nvPr>
        </p:nvSpPr>
        <p:spPr>
          <a:xfrm>
            <a:off x="2271713" y="9181397"/>
            <a:ext cx="2314575" cy="527403"/>
          </a:xfrm>
          <a:prstGeom prst="rect">
            <a:avLst/>
          </a:prstGeom>
        </p:spPr>
        <p:txBody>
          <a:bodyPr/>
          <a:lstStyle/>
          <a:p>
            <a:endParaRPr lang="de-DE"/>
          </a:p>
        </p:txBody>
      </p:sp>
      <p:sp>
        <p:nvSpPr>
          <p:cNvPr id="7" name="Slide Number Placeholder 6"/>
          <p:cNvSpPr>
            <a:spLocks noGrp="1"/>
          </p:cNvSpPr>
          <p:nvPr>
            <p:ph type="sldNum" sz="quarter" idx="12"/>
          </p:nvPr>
        </p:nvSpPr>
        <p:spPr>
          <a:xfrm>
            <a:off x="4843463" y="9181397"/>
            <a:ext cx="1543050" cy="527403"/>
          </a:xfrm>
          <a:prstGeom prst="rect">
            <a:avLst/>
          </a:prstGeom>
        </p:spPr>
        <p:txBody>
          <a:bodyPr/>
          <a:lstStyle/>
          <a:p>
            <a:fld id="{9CA06F29-C347-4EEC-830F-345C120CA638}" type="slidenum">
              <a:rPr lang="de-DE" smtClean="0"/>
              <a:t>‹Nr.›</a:t>
            </a:fld>
            <a:endParaRPr lang="de-DE"/>
          </a:p>
        </p:txBody>
      </p:sp>
    </p:spTree>
    <p:extLst>
      <p:ext uri="{BB962C8B-B14F-4D97-AF65-F5344CB8AC3E}">
        <p14:creationId xmlns:p14="http://schemas.microsoft.com/office/powerpoint/2010/main" val="30139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CC7801E-23AA-4D78-B723-093A0F8C649F}"/>
              </a:ext>
            </a:extLst>
          </p:cNvPr>
          <p:cNvPicPr>
            <a:picLocks noChangeAspect="1"/>
          </p:cNvPicPr>
          <p:nvPr userDrawn="1"/>
        </p:nvPicPr>
        <p:blipFill>
          <a:blip r:embed="rId13">
            <a:extLst>
              <a:ext uri="{96DAC541-7B7A-43D3-8B79-37D633B846F1}">
                <asvg:svgBlip xmlns:asvg="http://schemas.microsoft.com/office/drawing/2016/SVG/main" r:embed="rId14"/>
              </a:ext>
            </a:extLst>
          </a:blip>
          <a:stretch/>
        </p:blipFill>
        <p:spPr bwMode="auto">
          <a:xfrm>
            <a:off x="1633883" y="9155313"/>
            <a:ext cx="3590234" cy="944310"/>
          </a:xfrm>
          <a:prstGeom prst="rect">
            <a:avLst/>
          </a:prstGeom>
        </p:spPr>
      </p:pic>
      <p:pic>
        <p:nvPicPr>
          <p:cNvPr id="8" name="Grafik 7" descr="Ein Pinselstrich">
            <a:extLst>
              <a:ext uri="{FF2B5EF4-FFF2-40B4-BE49-F238E27FC236}">
                <a16:creationId xmlns:a16="http://schemas.microsoft.com/office/drawing/2014/main" id="{46B8431C-9A91-492D-8409-EFF7AAC2409F}"/>
              </a:ext>
            </a:extLst>
          </p:cNvPr>
          <p:cNvPicPr>
            <a:picLocks noChangeAspect="1"/>
          </p:cNvPicPr>
          <p:nvPr userDrawn="1"/>
        </p:nvPicPr>
        <p:blipFill>
          <a:blip r:embed="rId15">
            <a:extLst>
              <a:ext uri="{96DAC541-7B7A-43D3-8B79-37D633B846F1}">
                <asvg:svgBlip xmlns:asvg="http://schemas.microsoft.com/office/drawing/2016/SVG/main" r:embed="rId16"/>
              </a:ext>
            </a:extLst>
          </a:blip>
          <a:stretch/>
        </p:blipFill>
        <p:spPr bwMode="auto">
          <a:xfrm flipV="1">
            <a:off x="0" y="9508149"/>
            <a:ext cx="2169439" cy="238639"/>
          </a:xfrm>
          <a:prstGeom prst="rect">
            <a:avLst/>
          </a:prstGeom>
        </p:spPr>
      </p:pic>
      <p:pic>
        <p:nvPicPr>
          <p:cNvPr id="10" name="Grafik 9">
            <a:extLst>
              <a:ext uri="{FF2B5EF4-FFF2-40B4-BE49-F238E27FC236}">
                <a16:creationId xmlns:a16="http://schemas.microsoft.com/office/drawing/2014/main" id="{8B278D13-1E64-483C-BB8C-5CB22166E831}"/>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417912" y="9512301"/>
            <a:ext cx="251570" cy="251570"/>
          </a:xfrm>
          <a:prstGeom prst="rect">
            <a:avLst/>
          </a:prstGeom>
        </p:spPr>
      </p:pic>
      <p:pic>
        <p:nvPicPr>
          <p:cNvPr id="11" name="Grafik 10" descr="Ein Pinselstrich">
            <a:extLst>
              <a:ext uri="{FF2B5EF4-FFF2-40B4-BE49-F238E27FC236}">
                <a16:creationId xmlns:a16="http://schemas.microsoft.com/office/drawing/2014/main" id="{339871D9-C2F6-445C-ABAB-5CCC3D08614A}"/>
              </a:ext>
            </a:extLst>
          </p:cNvPr>
          <p:cNvPicPr>
            <a:picLocks noChangeAspect="1"/>
          </p:cNvPicPr>
          <p:nvPr userDrawn="1"/>
        </p:nvPicPr>
        <p:blipFill>
          <a:blip r:embed="rId15">
            <a:extLst>
              <a:ext uri="{96DAC541-7B7A-43D3-8B79-37D633B846F1}">
                <asvg:svgBlip xmlns:asvg="http://schemas.microsoft.com/office/drawing/2016/SVG/main" r:embed="rId16"/>
              </a:ext>
            </a:extLst>
          </a:blip>
          <a:stretch/>
        </p:blipFill>
        <p:spPr bwMode="auto">
          <a:xfrm rot="10800000" flipV="1">
            <a:off x="4688561" y="9508148"/>
            <a:ext cx="2169439" cy="238639"/>
          </a:xfrm>
          <a:prstGeom prst="rect">
            <a:avLst/>
          </a:prstGeom>
        </p:spPr>
      </p:pic>
      <p:sp>
        <p:nvSpPr>
          <p:cNvPr id="12" name="Slide Number Placeholder 5">
            <a:extLst>
              <a:ext uri="{FF2B5EF4-FFF2-40B4-BE49-F238E27FC236}">
                <a16:creationId xmlns:a16="http://schemas.microsoft.com/office/drawing/2014/main" id="{9E2C0918-2FB5-4472-A605-30DF4E6746C3}"/>
              </a:ext>
            </a:extLst>
          </p:cNvPr>
          <p:cNvSpPr txBox="1"/>
          <p:nvPr userDrawn="1"/>
        </p:nvSpPr>
        <p:spPr bwMode="auto">
          <a:xfrm>
            <a:off x="2054827" y="9532985"/>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1" dirty="0">
                <a:solidFill>
                  <a:schemeClr val="bg1"/>
                </a:solidFill>
                <a:latin typeface="Arial"/>
                <a:ea typeface="Calibri"/>
                <a:cs typeface="Arial"/>
              </a:rPr>
              <a:t>www.politischebildung.schule.bayern.de</a:t>
            </a:r>
            <a:endParaRPr sz="1050" b="1" dirty="0"/>
          </a:p>
        </p:txBody>
      </p:sp>
    </p:spTree>
    <p:extLst>
      <p:ext uri="{BB962C8B-B14F-4D97-AF65-F5344CB8AC3E}">
        <p14:creationId xmlns:p14="http://schemas.microsoft.com/office/powerpoint/2010/main" val="3522151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uropa.eu/youreurope/business/dealing-with-customers/data-protection/data-protection-gdpr/index_de.htm" TargetMode="External"/><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nabu.de/umwelt-und-ressourcen/ressourcenschonung/kunststoffe-und-bioplastik/30215.html?utm_source=chatgpt.com"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hat-europe-does-for-me.europarl.europa.eu/de/social/F14" TargetMode="External"/><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hyperlink" Target="https://what-europe-does-for-me.europarl.europa.eu/de/social/H23" TargetMode="Externa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hyperlink" Target="https://what-europe-does-for-me.europarl.europa.eu/de/social/B31" TargetMode="External"/><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hyperlink" Target="https://what-europe-does-for-me.europarl.europa.eu/de/social/H23"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hyperlink" Target="https://www.europarl.europa.eu/topics/de/article/20200618STO81513/gruner-deal-schlussel-zu-einer-klimaneutralen-und-nachhaltigen-eu" TargetMode="External"/><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hyperlink" Target="https://what-europe-does-for-me.europarl.europa.eu/de/social/L11" TargetMode="Externa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hyperlink" Target="https://agriculture.ec.europa.eu/farming/geographical-indications-and-quality-schemes/geographical-indications-and-quality-schemes-explained_de" TargetMode="External"/><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hyperlink" Target="https://germany.representation.ec.europa.eu/document/download/5e80e996-37ee-4773-bc5c-878ef495ad15_de?filename=F%C3%B6rdermittel%20Bayern_0.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Kugel, Screenshot, Kunst enthält.&#10;&#10;Automatisch generierte Beschreibung">
            <a:extLst>
              <a:ext uri="{FF2B5EF4-FFF2-40B4-BE49-F238E27FC236}">
                <a16:creationId xmlns:a16="http://schemas.microsoft.com/office/drawing/2014/main" id="{C0C885C1-9787-4845-A88E-319CB86F1A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1484" y="894924"/>
            <a:ext cx="1585217" cy="1585217"/>
          </a:xfrm>
          <a:prstGeom prst="rect">
            <a:avLst/>
          </a:prstGeom>
          <a:effectLst>
            <a:softEdge rad="31750"/>
          </a:effectLst>
        </p:spPr>
      </p:pic>
      <p:sp>
        <p:nvSpPr>
          <p:cNvPr id="8" name="Rechteck 7">
            <a:extLst>
              <a:ext uri="{FF2B5EF4-FFF2-40B4-BE49-F238E27FC236}">
                <a16:creationId xmlns:a16="http://schemas.microsoft.com/office/drawing/2014/main" id="{3FD42836-E1E3-4FEA-B653-082051A593B3}"/>
              </a:ext>
            </a:extLst>
          </p:cNvPr>
          <p:cNvSpPr/>
          <p:nvPr/>
        </p:nvSpPr>
        <p:spPr>
          <a:xfrm>
            <a:off x="781299" y="1327266"/>
            <a:ext cx="5017463" cy="2893100"/>
          </a:xfrm>
          <a:prstGeom prst="rect">
            <a:avLst/>
          </a:prstGeom>
        </p:spPr>
        <p:txBody>
          <a:bodyPr wrap="square">
            <a:spAutoFit/>
          </a:bodyPr>
          <a:lstStyle/>
          <a:p>
            <a:pPr algn="just"/>
            <a:r>
              <a:rPr lang="de-DE" sz="1400" dirty="0">
                <a:solidFill>
                  <a:sysClr val="windowText" lastClr="000000"/>
                </a:solidFill>
                <a:latin typeface="Arial" panose="020B0604020202020204" pitchFamily="34" charset="0"/>
                <a:cs typeface="Arial" panose="020B0604020202020204" pitchFamily="34" charset="0"/>
              </a:rPr>
              <a:t>Die DSGVO soll dich und deine </a:t>
            </a:r>
          </a:p>
          <a:p>
            <a:pPr algn="just"/>
            <a:r>
              <a:rPr lang="de-DE" sz="1400" dirty="0">
                <a:solidFill>
                  <a:sysClr val="windowText" lastClr="000000"/>
                </a:solidFill>
                <a:latin typeface="Arial" panose="020B0604020202020204" pitchFamily="34" charset="0"/>
                <a:cs typeface="Arial" panose="020B0604020202020204" pitchFamily="34" charset="0"/>
              </a:rPr>
              <a:t>Daten schützen.</a:t>
            </a:r>
          </a:p>
          <a:p>
            <a:pPr algn="just"/>
            <a:r>
              <a:rPr lang="de-DE" sz="1400" dirty="0">
                <a:solidFill>
                  <a:sysClr val="windowText" lastClr="000000"/>
                </a:solidFill>
                <a:latin typeface="Arial" panose="020B0604020202020204" pitchFamily="34" charset="0"/>
                <a:cs typeface="Arial" panose="020B0604020202020204" pitchFamily="34" charset="0"/>
              </a:rPr>
              <a:t>Sie gewährt Rechte auf Auskunft, Löschung </a:t>
            </a:r>
          </a:p>
          <a:p>
            <a:pPr algn="just"/>
            <a:r>
              <a:rPr lang="de-DE" sz="1400" dirty="0">
                <a:solidFill>
                  <a:sysClr val="windowText" lastClr="000000"/>
                </a:solidFill>
                <a:latin typeface="Arial" panose="020B0604020202020204" pitchFamily="34" charset="0"/>
                <a:cs typeface="Arial" panose="020B0604020202020204" pitchFamily="34" charset="0"/>
              </a:rPr>
              <a:t>und Mitnahme von Daten und verpflichtet </a:t>
            </a:r>
          </a:p>
          <a:p>
            <a:pPr algn="just"/>
            <a:r>
              <a:rPr lang="de-DE" sz="1400" dirty="0">
                <a:solidFill>
                  <a:sysClr val="windowText" lastClr="000000"/>
                </a:solidFill>
                <a:latin typeface="Arial" panose="020B0604020202020204" pitchFamily="34" charset="0"/>
                <a:cs typeface="Arial" panose="020B0604020202020204" pitchFamily="34" charset="0"/>
              </a:rPr>
              <a:t>Betreiber darüber zu informieren, wenn es </a:t>
            </a:r>
          </a:p>
          <a:p>
            <a:pPr algn="just"/>
            <a:r>
              <a:rPr lang="de-DE" sz="1400" dirty="0">
                <a:solidFill>
                  <a:sysClr val="windowText" lastClr="000000"/>
                </a:solidFill>
                <a:latin typeface="Arial" panose="020B0604020202020204" pitchFamily="34" charset="0"/>
                <a:cs typeface="Arial" panose="020B0604020202020204" pitchFamily="34" charset="0"/>
              </a:rPr>
              <a:t>Datenpannen gibt. </a:t>
            </a:r>
          </a:p>
          <a:p>
            <a:pPr algn="just"/>
            <a:r>
              <a:rPr lang="de-DE" sz="1400" dirty="0">
                <a:solidFill>
                  <a:sysClr val="windowText" lastClr="000000"/>
                </a:solidFill>
                <a:latin typeface="Arial" panose="020B0604020202020204" pitchFamily="34" charset="0"/>
                <a:cs typeface="Arial" panose="020B0604020202020204" pitchFamily="34" charset="0"/>
              </a:rPr>
              <a:t>Firmen müssen sorgfältig arbeiten und </a:t>
            </a:r>
          </a:p>
          <a:p>
            <a:pPr algn="just"/>
            <a:r>
              <a:rPr lang="de-DE" sz="1400" dirty="0">
                <a:solidFill>
                  <a:sysClr val="windowText" lastClr="000000"/>
                </a:solidFill>
                <a:latin typeface="Arial" panose="020B0604020202020204" pitchFamily="34" charset="0"/>
                <a:cs typeface="Arial" panose="020B0604020202020204" pitchFamily="34" charset="0"/>
              </a:rPr>
              <a:t>Datenschutz von Anfang an planen. Die praktische Umsetzung der vielen Regeln stellt vor allem kleinere Unternehmen, Vereine und Verbände vor große Probleme. Sie kämpfen mit viel Bürokratie, es drohen hohen Strafen und manche Dinge sind rechtlich nicht eindeutig zu interpretieren. </a:t>
            </a:r>
          </a:p>
        </p:txBody>
      </p:sp>
      <p:sp>
        <p:nvSpPr>
          <p:cNvPr id="9" name="Textfeld 8">
            <a:extLst>
              <a:ext uri="{FF2B5EF4-FFF2-40B4-BE49-F238E27FC236}">
                <a16:creationId xmlns:a16="http://schemas.microsoft.com/office/drawing/2014/main" id="{231D31D1-24F0-4380-B822-93E56F9C89BA}"/>
              </a:ext>
            </a:extLst>
          </p:cNvPr>
          <p:cNvSpPr txBox="1"/>
          <p:nvPr/>
        </p:nvSpPr>
        <p:spPr>
          <a:xfrm>
            <a:off x="781299" y="801666"/>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Datenschutzgrundverordnung</a:t>
            </a:r>
          </a:p>
        </p:txBody>
      </p:sp>
      <p:sp>
        <p:nvSpPr>
          <p:cNvPr id="10" name="Textfeld 9">
            <a:extLst>
              <a:ext uri="{FF2B5EF4-FFF2-40B4-BE49-F238E27FC236}">
                <a16:creationId xmlns:a16="http://schemas.microsoft.com/office/drawing/2014/main" id="{B0116851-1E3A-4309-8B60-614CD508A31E}"/>
              </a:ext>
            </a:extLst>
          </p:cNvPr>
          <p:cNvSpPr txBox="1"/>
          <p:nvPr/>
        </p:nvSpPr>
        <p:spPr>
          <a:xfrm>
            <a:off x="781299" y="4314154"/>
            <a:ext cx="5131472" cy="338554"/>
          </a:xfrm>
          <a:prstGeom prst="rect">
            <a:avLst/>
          </a:prstGeom>
          <a:noFill/>
        </p:spPr>
        <p:txBody>
          <a:bodyPr wrap="square">
            <a:spAutoFit/>
          </a:bodyPr>
          <a:lstStyle/>
          <a:p>
            <a:pPr algn="just"/>
            <a:r>
              <a:rPr lang="de-DE" sz="800" dirty="0">
                <a:hlinkClick r:id="rId3"/>
              </a:rPr>
              <a:t>https://europa.eu/youreurope/business/dealing-with-customers/data-protection/data-protection-gdpr/index_de.htm</a:t>
            </a:r>
            <a:r>
              <a:rPr lang="de-DE" sz="800" dirty="0"/>
              <a:t> </a:t>
            </a:r>
          </a:p>
        </p:txBody>
      </p:sp>
      <p:sp>
        <p:nvSpPr>
          <p:cNvPr id="11" name="Rechteck 10">
            <a:extLst>
              <a:ext uri="{FF2B5EF4-FFF2-40B4-BE49-F238E27FC236}">
                <a16:creationId xmlns:a16="http://schemas.microsoft.com/office/drawing/2014/main" id="{7D3A86AE-A63E-496C-8B2C-CB47D79B637E}"/>
              </a:ext>
            </a:extLst>
          </p:cNvPr>
          <p:cNvSpPr/>
          <p:nvPr/>
        </p:nvSpPr>
        <p:spPr>
          <a:xfrm>
            <a:off x="815095" y="6054379"/>
            <a:ext cx="5131472" cy="3108543"/>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Früher mussten EU-Bürgerinnen und Bürger </a:t>
            </a:r>
          </a:p>
          <a:p>
            <a:r>
              <a:rPr lang="de-DE" sz="1400" dirty="0">
                <a:solidFill>
                  <a:sysClr val="windowText" lastClr="000000"/>
                </a:solidFill>
                <a:latin typeface="Arial" panose="020B0604020202020204" pitchFamily="34" charset="0"/>
                <a:cs typeface="Arial" panose="020B0604020202020204" pitchFamily="34" charset="0"/>
              </a:rPr>
              <a:t>beim Telefonieren, für das Versenden von </a:t>
            </a:r>
          </a:p>
          <a:p>
            <a:r>
              <a:rPr lang="de-DE" sz="1400" dirty="0">
                <a:solidFill>
                  <a:sysClr val="windowText" lastClr="000000"/>
                </a:solidFill>
                <a:latin typeface="Arial" panose="020B0604020202020204" pitchFamily="34" charset="0"/>
                <a:cs typeface="Arial" panose="020B0604020202020204" pitchFamily="34" charset="0"/>
              </a:rPr>
              <a:t>SMS oder den Datenverbrauch im EU-Ausland</a:t>
            </a:r>
          </a:p>
          <a:p>
            <a:r>
              <a:rPr lang="de-DE" sz="1400" dirty="0">
                <a:solidFill>
                  <a:sysClr val="windowText" lastClr="000000"/>
                </a:solidFill>
                <a:latin typeface="Arial" panose="020B0604020202020204" pitchFamily="34" charset="0"/>
                <a:cs typeface="Arial" panose="020B0604020202020204" pitchFamily="34" charset="0"/>
              </a:rPr>
              <a:t>deutlich höhere Gebühren bezahlen. Seit dem </a:t>
            </a:r>
          </a:p>
          <a:p>
            <a:r>
              <a:rPr lang="de-DE" sz="1400" dirty="0">
                <a:solidFill>
                  <a:sysClr val="windowText" lastClr="000000"/>
                </a:solidFill>
                <a:latin typeface="Arial" panose="020B0604020202020204" pitchFamily="34" charset="0"/>
                <a:cs typeface="Arial" panose="020B0604020202020204" pitchFamily="34" charset="0"/>
              </a:rPr>
              <a:t>15. Juni 2017 fallen diese Gebühren innerhalb der EU (plus Island, Liechtenstein, Norwegen) weg. Es gilt der abgeschlossene Inlandstarif. Zudem ist Transparenz bei anfallenden Zusatzkosten vorgeschrieben. Sollten also bei der Nutzung besonderer Dienste (z. B. Anrufe von Hotlines,…) Zusatzkosten entstehen, müssen Sie die Anbieter darüber vorher per SMS informieren.</a:t>
            </a:r>
          </a:p>
          <a:p>
            <a:r>
              <a:rPr lang="de-DE" sz="1400" dirty="0">
                <a:solidFill>
                  <a:sysClr val="windowText" lastClr="000000"/>
                </a:solidFill>
                <a:latin typeface="Arial" panose="020B0604020202020204" pitchFamily="34" charset="0"/>
                <a:cs typeface="Arial" panose="020B0604020202020204" pitchFamily="34" charset="0"/>
              </a:rPr>
              <a:t>Zunächst war dieses System nur bis 30. Juni 2022 geplant. Im Jahr 2022 wurde beschlossen, 10 Jahre dranzuhängen, also mindestens bis 2032.</a:t>
            </a:r>
          </a:p>
        </p:txBody>
      </p:sp>
      <p:sp>
        <p:nvSpPr>
          <p:cNvPr id="12" name="Textfeld 11">
            <a:extLst>
              <a:ext uri="{FF2B5EF4-FFF2-40B4-BE49-F238E27FC236}">
                <a16:creationId xmlns:a16="http://schemas.microsoft.com/office/drawing/2014/main" id="{CA1D84ED-3A72-4A92-B6CF-E042DD9B5F27}"/>
              </a:ext>
            </a:extLst>
          </p:cNvPr>
          <p:cNvSpPr txBox="1"/>
          <p:nvPr/>
        </p:nvSpPr>
        <p:spPr>
          <a:xfrm>
            <a:off x="815095" y="5528191"/>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Roaming-Gebühren</a:t>
            </a:r>
          </a:p>
        </p:txBody>
      </p:sp>
      <p:pic>
        <p:nvPicPr>
          <p:cNvPr id="13" name="Grafik 12">
            <a:extLst>
              <a:ext uri="{FF2B5EF4-FFF2-40B4-BE49-F238E27FC236}">
                <a16:creationId xmlns:a16="http://schemas.microsoft.com/office/drawing/2014/main" id="{54DA9D73-8A43-4975-9B66-44B607F4A8E7}"/>
              </a:ext>
            </a:extLst>
          </p:cNvPr>
          <p:cNvPicPr>
            <a:picLocks noChangeAspect="1"/>
          </p:cNvPicPr>
          <p:nvPr/>
        </p:nvPicPr>
        <p:blipFill>
          <a:blip r:embed="rId4"/>
          <a:stretch>
            <a:fillRect/>
          </a:stretch>
        </p:blipFill>
        <p:spPr>
          <a:xfrm>
            <a:off x="4706004" y="5528191"/>
            <a:ext cx="1370697" cy="1370697"/>
          </a:xfrm>
          <a:prstGeom prst="rect">
            <a:avLst/>
          </a:prstGeom>
        </p:spPr>
      </p:pic>
      <p:sp>
        <p:nvSpPr>
          <p:cNvPr id="14" name="Textfeld 13">
            <a:extLst>
              <a:ext uri="{FF2B5EF4-FFF2-40B4-BE49-F238E27FC236}">
                <a16:creationId xmlns:a16="http://schemas.microsoft.com/office/drawing/2014/main" id="{BAD0A517-9DAE-4AF6-AA08-6F89B6363385}"/>
              </a:ext>
            </a:extLst>
          </p:cNvPr>
          <p:cNvSpPr txBox="1"/>
          <p:nvPr/>
        </p:nvSpPr>
        <p:spPr>
          <a:xfrm>
            <a:off x="5442175" y="2250974"/>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
        <p:nvSpPr>
          <p:cNvPr id="15" name="Textfeld 14">
            <a:extLst>
              <a:ext uri="{FF2B5EF4-FFF2-40B4-BE49-F238E27FC236}">
                <a16:creationId xmlns:a16="http://schemas.microsoft.com/office/drawing/2014/main" id="{6BFE7BB9-75D9-4850-8706-B697923CE750}"/>
              </a:ext>
            </a:extLst>
          </p:cNvPr>
          <p:cNvSpPr txBox="1"/>
          <p:nvPr/>
        </p:nvSpPr>
        <p:spPr>
          <a:xfrm>
            <a:off x="5442801" y="6693065"/>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3351019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CFAB670E-0658-42E2-BA1B-F9D8E06DB30A}"/>
              </a:ext>
            </a:extLst>
          </p:cNvPr>
          <p:cNvSpPr txBox="1"/>
          <p:nvPr/>
        </p:nvSpPr>
        <p:spPr>
          <a:xfrm>
            <a:off x="781299" y="801666"/>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Passagierrechte</a:t>
            </a:r>
          </a:p>
        </p:txBody>
      </p:sp>
      <p:pic>
        <p:nvPicPr>
          <p:cNvPr id="7" name="Grafik 6">
            <a:extLst>
              <a:ext uri="{FF2B5EF4-FFF2-40B4-BE49-F238E27FC236}">
                <a16:creationId xmlns:a16="http://schemas.microsoft.com/office/drawing/2014/main" id="{5DEFB152-0DA5-4EEF-B03E-BC63AFB0AEF9}"/>
              </a:ext>
            </a:extLst>
          </p:cNvPr>
          <p:cNvPicPr>
            <a:picLocks noChangeAspect="1"/>
          </p:cNvPicPr>
          <p:nvPr/>
        </p:nvPicPr>
        <p:blipFill>
          <a:blip r:embed="rId2"/>
          <a:stretch>
            <a:fillRect/>
          </a:stretch>
        </p:blipFill>
        <p:spPr>
          <a:xfrm>
            <a:off x="4498422" y="801666"/>
            <a:ext cx="1578279" cy="1578279"/>
          </a:xfrm>
          <a:prstGeom prst="rect">
            <a:avLst/>
          </a:prstGeom>
        </p:spPr>
      </p:pic>
      <p:sp>
        <p:nvSpPr>
          <p:cNvPr id="2" name="Rechteck 1">
            <a:extLst>
              <a:ext uri="{FF2B5EF4-FFF2-40B4-BE49-F238E27FC236}">
                <a16:creationId xmlns:a16="http://schemas.microsoft.com/office/drawing/2014/main" id="{7B59E751-3F66-4B8C-B8A9-FB6414E5976E}"/>
              </a:ext>
            </a:extLst>
          </p:cNvPr>
          <p:cNvSpPr/>
          <p:nvPr/>
        </p:nvSpPr>
        <p:spPr>
          <a:xfrm>
            <a:off x="781299" y="1247796"/>
            <a:ext cx="5295402" cy="2246769"/>
          </a:xfrm>
          <a:prstGeom prst="rect">
            <a:avLst/>
          </a:prstGeom>
        </p:spPr>
        <p:txBody>
          <a:bodyPr wrap="square">
            <a:spAutoFit/>
          </a:bodyPr>
          <a:lstStyle/>
          <a:p>
            <a:pPr algn="just"/>
            <a:r>
              <a:rPr lang="de-DE" sz="1400" dirty="0">
                <a:solidFill>
                  <a:sysClr val="windowText" lastClr="000000"/>
                </a:solidFill>
                <a:latin typeface="Arial" panose="020B0604020202020204" pitchFamily="34" charset="0"/>
                <a:cs typeface="Arial" panose="020B0604020202020204" pitchFamily="34" charset="0"/>
              </a:rPr>
              <a:t>Du reist innerhalb der EU mit dem Zug, </a:t>
            </a:r>
          </a:p>
          <a:p>
            <a:pPr algn="just"/>
            <a:r>
              <a:rPr lang="de-DE" sz="1400" dirty="0">
                <a:solidFill>
                  <a:sysClr val="windowText" lastClr="000000"/>
                </a:solidFill>
                <a:latin typeface="Arial" panose="020B0604020202020204" pitchFamily="34" charset="0"/>
                <a:cs typeface="Arial" panose="020B0604020202020204" pitchFamily="34" charset="0"/>
              </a:rPr>
              <a:t>Flugzeug, Bus  oder Schiff?</a:t>
            </a:r>
          </a:p>
          <a:p>
            <a:pPr algn="just"/>
            <a:endParaRPr lang="de-DE" sz="1400" dirty="0">
              <a:solidFill>
                <a:sysClr val="windowText" lastClr="000000"/>
              </a:solidFill>
              <a:latin typeface="Arial" panose="020B0604020202020204" pitchFamily="34" charset="0"/>
              <a:cs typeface="Arial" panose="020B0604020202020204" pitchFamily="34" charset="0"/>
            </a:endParaRPr>
          </a:p>
          <a:p>
            <a:r>
              <a:rPr lang="de-DE" sz="1400" dirty="0">
                <a:solidFill>
                  <a:sysClr val="windowText" lastClr="000000"/>
                </a:solidFill>
                <a:latin typeface="Arial" panose="020B0604020202020204" pitchFamily="34" charset="0"/>
                <a:cs typeface="Arial" panose="020B0604020202020204" pitchFamily="34" charset="0"/>
              </a:rPr>
              <a:t>Dann seid ihr auf unterschiedlichste Weise </a:t>
            </a:r>
          </a:p>
          <a:p>
            <a:r>
              <a:rPr lang="de-DE" sz="1400" dirty="0">
                <a:solidFill>
                  <a:sysClr val="windowText" lastClr="000000"/>
                </a:solidFill>
                <a:latin typeface="Arial" panose="020B0604020202020204" pitchFamily="34" charset="0"/>
                <a:cs typeface="Arial" panose="020B0604020202020204" pitchFamily="34" charset="0"/>
              </a:rPr>
              <a:t>von den EU-Passagierrechten geschützt! </a:t>
            </a:r>
          </a:p>
          <a:p>
            <a:r>
              <a:rPr lang="de-DE" sz="1400" dirty="0">
                <a:solidFill>
                  <a:sysClr val="windowText" lastClr="000000"/>
                </a:solidFill>
                <a:latin typeface="Arial" panose="020B0604020202020204" pitchFamily="34" charset="0"/>
                <a:cs typeface="Arial" panose="020B0604020202020204" pitchFamily="34" charset="0"/>
              </a:rPr>
              <a:t>Ihr habt Rechte auf Information, Betreuung </a:t>
            </a:r>
          </a:p>
          <a:p>
            <a:r>
              <a:rPr lang="de-DE" sz="1400" dirty="0">
                <a:solidFill>
                  <a:sysClr val="windowText" lastClr="000000"/>
                </a:solidFill>
                <a:latin typeface="Arial" panose="020B0604020202020204" pitchFamily="34" charset="0"/>
                <a:cs typeface="Arial" panose="020B0604020202020204" pitchFamily="34" charset="0"/>
              </a:rPr>
              <a:t>und Entschädigung. </a:t>
            </a:r>
          </a:p>
          <a:p>
            <a:pPr algn="just"/>
            <a:endParaRPr lang="de-DE" sz="1400" dirty="0">
              <a:solidFill>
                <a:sysClr val="windowText" lastClr="000000"/>
              </a:solidFill>
              <a:latin typeface="Arial" panose="020B0604020202020204" pitchFamily="34" charset="0"/>
              <a:cs typeface="Arial" panose="020B0604020202020204" pitchFamily="34" charset="0"/>
            </a:endParaRPr>
          </a:p>
          <a:p>
            <a:pPr algn="just"/>
            <a:r>
              <a:rPr lang="de-DE" sz="1400" dirty="0">
                <a:solidFill>
                  <a:sysClr val="windowText" lastClr="000000"/>
                </a:solidFill>
                <a:latin typeface="Arial" panose="020B0604020202020204" pitchFamily="34" charset="0"/>
                <a:cs typeface="Arial" panose="020B0604020202020204" pitchFamily="34" charset="0"/>
              </a:rPr>
              <a:t>Die Umsetzung erfolgt über nationale Durchsetzungsstellen, Beschwerdeverfahren und in letzter Instanz Gerichte.</a:t>
            </a:r>
          </a:p>
        </p:txBody>
      </p:sp>
      <p:pic>
        <p:nvPicPr>
          <p:cNvPr id="8" name="Grafik 7">
            <a:extLst>
              <a:ext uri="{FF2B5EF4-FFF2-40B4-BE49-F238E27FC236}">
                <a16:creationId xmlns:a16="http://schemas.microsoft.com/office/drawing/2014/main" id="{CB65BF77-1BC3-4752-B856-265FFF262BAC}"/>
              </a:ext>
            </a:extLst>
          </p:cNvPr>
          <p:cNvPicPr>
            <a:picLocks noChangeAspect="1"/>
          </p:cNvPicPr>
          <p:nvPr/>
        </p:nvPicPr>
        <p:blipFill>
          <a:blip r:embed="rId3"/>
          <a:stretch>
            <a:fillRect/>
          </a:stretch>
        </p:blipFill>
        <p:spPr>
          <a:xfrm>
            <a:off x="4498715" y="5574376"/>
            <a:ext cx="1577986" cy="1577986"/>
          </a:xfrm>
          <a:prstGeom prst="rect">
            <a:avLst/>
          </a:prstGeom>
        </p:spPr>
      </p:pic>
      <p:sp>
        <p:nvSpPr>
          <p:cNvPr id="9" name="Textfeld 8">
            <a:extLst>
              <a:ext uri="{FF2B5EF4-FFF2-40B4-BE49-F238E27FC236}">
                <a16:creationId xmlns:a16="http://schemas.microsoft.com/office/drawing/2014/main" id="{CED31DAA-F068-444E-8F90-4F8D501F000A}"/>
              </a:ext>
            </a:extLst>
          </p:cNvPr>
          <p:cNvSpPr txBox="1"/>
          <p:nvPr/>
        </p:nvSpPr>
        <p:spPr>
          <a:xfrm>
            <a:off x="833005" y="5587254"/>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Normvorgabe bei Ladekabel</a:t>
            </a:r>
          </a:p>
        </p:txBody>
      </p:sp>
      <p:sp>
        <p:nvSpPr>
          <p:cNvPr id="10" name="Rechteck 9">
            <a:extLst>
              <a:ext uri="{FF2B5EF4-FFF2-40B4-BE49-F238E27FC236}">
                <a16:creationId xmlns:a16="http://schemas.microsoft.com/office/drawing/2014/main" id="{933B98A1-0A07-4BFC-9C94-D572FAF7118B}"/>
              </a:ext>
            </a:extLst>
          </p:cNvPr>
          <p:cNvSpPr/>
          <p:nvPr/>
        </p:nvSpPr>
        <p:spPr>
          <a:xfrm>
            <a:off x="833005" y="6028977"/>
            <a:ext cx="5295402" cy="2462213"/>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Seit 28. Dezember 2024 (für Mobilgeräte) </a:t>
            </a:r>
          </a:p>
          <a:p>
            <a:r>
              <a:rPr lang="de-DE" sz="1400" dirty="0">
                <a:solidFill>
                  <a:sysClr val="windowText" lastClr="000000"/>
                </a:solidFill>
                <a:latin typeface="Arial" panose="020B0604020202020204" pitchFamily="34" charset="0"/>
                <a:cs typeface="Arial" panose="020B0604020202020204" pitchFamily="34" charset="0"/>
              </a:rPr>
              <a:t>und ab 28. April 2026 (für Laptops)  gilt in </a:t>
            </a:r>
          </a:p>
          <a:p>
            <a:r>
              <a:rPr lang="de-DE" sz="1400" dirty="0">
                <a:solidFill>
                  <a:sysClr val="windowText" lastClr="000000"/>
                </a:solidFill>
                <a:latin typeface="Arial" panose="020B0604020202020204" pitchFamily="34" charset="0"/>
                <a:cs typeface="Arial" panose="020B0604020202020204" pitchFamily="34" charset="0"/>
              </a:rPr>
              <a:t>der gesamten EU die Pflicht zur USB‑C</a:t>
            </a:r>
          </a:p>
          <a:p>
            <a:r>
              <a:rPr lang="de-DE" sz="1400" dirty="0">
                <a:solidFill>
                  <a:sysClr val="windowText" lastClr="000000"/>
                </a:solidFill>
                <a:latin typeface="Arial" panose="020B0604020202020204" pitchFamily="34" charset="0"/>
                <a:cs typeface="Arial" panose="020B0604020202020204" pitchFamily="34" charset="0"/>
              </a:rPr>
              <a:t>Nutzung. Das bedeutet, dass alle neu </a:t>
            </a:r>
          </a:p>
          <a:p>
            <a:r>
              <a:rPr lang="de-DE" sz="1400" dirty="0">
                <a:solidFill>
                  <a:sysClr val="windowText" lastClr="000000"/>
                </a:solidFill>
                <a:latin typeface="Arial" panose="020B0604020202020204" pitchFamily="34" charset="0"/>
                <a:cs typeface="Arial" panose="020B0604020202020204" pitchFamily="34" charset="0"/>
              </a:rPr>
              <a:t>auf den EU-Markt kommenden mobilen </a:t>
            </a:r>
          </a:p>
          <a:p>
            <a:r>
              <a:rPr lang="de-DE" sz="1400" dirty="0">
                <a:solidFill>
                  <a:sysClr val="windowText" lastClr="000000"/>
                </a:solidFill>
                <a:latin typeface="Arial" panose="020B0604020202020204" pitchFamily="34" charset="0"/>
                <a:cs typeface="Arial" panose="020B0604020202020204" pitchFamily="34" charset="0"/>
              </a:rPr>
              <a:t>Geräte, wie Smartphones, Tablets, Kameras, </a:t>
            </a:r>
          </a:p>
          <a:p>
            <a:r>
              <a:rPr lang="de-DE" sz="1400" dirty="0">
                <a:solidFill>
                  <a:sysClr val="windowText" lastClr="000000"/>
                </a:solidFill>
                <a:latin typeface="Arial" panose="020B0604020202020204" pitchFamily="34" charset="0"/>
                <a:cs typeface="Arial" panose="020B0604020202020204" pitchFamily="34" charset="0"/>
              </a:rPr>
              <a:t>Kopfhörer, Konsolen oder Lautsprecher einen USB‑C Anschluss zum Aufladen haben müssen.</a:t>
            </a:r>
          </a:p>
          <a:p>
            <a:r>
              <a:rPr lang="de-DE" sz="1400" dirty="0">
                <a:solidFill>
                  <a:sysClr val="windowText" lastClr="000000"/>
                </a:solidFill>
                <a:latin typeface="Arial" panose="020B0604020202020204" pitchFamily="34" charset="0"/>
                <a:cs typeface="Arial" panose="020B0604020202020204" pitchFamily="34" charset="0"/>
              </a:rPr>
              <a:t>Hersteller dürfen zwar auch andere Anschlüsse verbauen, müssen jedoch parallel mindestens einen USB‑C Port an den Geräten anbieten.</a:t>
            </a:r>
          </a:p>
        </p:txBody>
      </p:sp>
      <p:sp>
        <p:nvSpPr>
          <p:cNvPr id="11" name="Textfeld 10">
            <a:extLst>
              <a:ext uri="{FF2B5EF4-FFF2-40B4-BE49-F238E27FC236}">
                <a16:creationId xmlns:a16="http://schemas.microsoft.com/office/drawing/2014/main" id="{ED598DED-4D9C-413E-9D9D-FD6ECC235B4B}"/>
              </a:ext>
            </a:extLst>
          </p:cNvPr>
          <p:cNvSpPr txBox="1"/>
          <p:nvPr/>
        </p:nvSpPr>
        <p:spPr>
          <a:xfrm>
            <a:off x="5459679" y="2171125"/>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
        <p:nvSpPr>
          <p:cNvPr id="12" name="Textfeld 11">
            <a:extLst>
              <a:ext uri="{FF2B5EF4-FFF2-40B4-BE49-F238E27FC236}">
                <a16:creationId xmlns:a16="http://schemas.microsoft.com/office/drawing/2014/main" id="{D9933533-EE64-476C-9ECC-3AA8BBC5CE60}"/>
              </a:ext>
            </a:extLst>
          </p:cNvPr>
          <p:cNvSpPr txBox="1"/>
          <p:nvPr/>
        </p:nvSpPr>
        <p:spPr>
          <a:xfrm>
            <a:off x="5334533" y="6927875"/>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988665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60539" y="601248"/>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8FFA9AF-D858-478E-9375-F2F37F664DFC}"/>
              </a:ext>
            </a:extLst>
          </p:cNvPr>
          <p:cNvSpPr txBox="1"/>
          <p:nvPr/>
        </p:nvSpPr>
        <p:spPr>
          <a:xfrm>
            <a:off x="748744" y="792491"/>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Verbot von Einwegplastik</a:t>
            </a:r>
          </a:p>
        </p:txBody>
      </p:sp>
      <p:pic>
        <p:nvPicPr>
          <p:cNvPr id="7" name="Grafik 6">
            <a:extLst>
              <a:ext uri="{FF2B5EF4-FFF2-40B4-BE49-F238E27FC236}">
                <a16:creationId xmlns:a16="http://schemas.microsoft.com/office/drawing/2014/main" id="{E7B0BE53-1C88-4AC6-A6DE-937E64A64B72}"/>
              </a:ext>
            </a:extLst>
          </p:cNvPr>
          <p:cNvPicPr>
            <a:picLocks noChangeAspect="1"/>
          </p:cNvPicPr>
          <p:nvPr/>
        </p:nvPicPr>
        <p:blipFill>
          <a:blip r:embed="rId2"/>
          <a:stretch>
            <a:fillRect/>
          </a:stretch>
        </p:blipFill>
        <p:spPr>
          <a:xfrm>
            <a:off x="4597673" y="877468"/>
            <a:ext cx="1364691" cy="1364691"/>
          </a:xfrm>
          <a:prstGeom prst="rect">
            <a:avLst/>
          </a:prstGeom>
        </p:spPr>
      </p:pic>
      <p:sp>
        <p:nvSpPr>
          <p:cNvPr id="8" name="Rechteck 7">
            <a:extLst>
              <a:ext uri="{FF2B5EF4-FFF2-40B4-BE49-F238E27FC236}">
                <a16:creationId xmlns:a16="http://schemas.microsoft.com/office/drawing/2014/main" id="{A4435547-82C4-4BFA-9F24-0D02FF07108F}"/>
              </a:ext>
            </a:extLst>
          </p:cNvPr>
          <p:cNvSpPr/>
          <p:nvPr/>
        </p:nvSpPr>
        <p:spPr>
          <a:xfrm>
            <a:off x="781299" y="1167967"/>
            <a:ext cx="5295402" cy="3108543"/>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Seit 3. Juli 2021 sind Einweg-Plastikprodukte </a:t>
            </a:r>
          </a:p>
          <a:p>
            <a:r>
              <a:rPr lang="de-DE" sz="1400" dirty="0">
                <a:solidFill>
                  <a:sysClr val="windowText" lastClr="000000"/>
                </a:solidFill>
                <a:latin typeface="Arial" panose="020B0604020202020204" pitchFamily="34" charset="0"/>
                <a:cs typeface="Arial" panose="020B0604020202020204" pitchFamily="34" charset="0"/>
              </a:rPr>
              <a:t>wie Besteck, Teller, Strohhalme, Watte-</a:t>
            </a:r>
          </a:p>
          <a:p>
            <a:r>
              <a:rPr lang="de-DE" sz="1400" dirty="0" err="1">
                <a:solidFill>
                  <a:sysClr val="windowText" lastClr="000000"/>
                </a:solidFill>
                <a:latin typeface="Arial" panose="020B0604020202020204" pitchFamily="34" charset="0"/>
                <a:cs typeface="Arial" panose="020B0604020202020204" pitchFamily="34" charset="0"/>
              </a:rPr>
              <a:t>stäbchen</a:t>
            </a:r>
            <a:r>
              <a:rPr lang="de-DE" sz="1400" dirty="0">
                <a:solidFill>
                  <a:sysClr val="windowText" lastClr="000000"/>
                </a:solidFill>
                <a:latin typeface="Arial" panose="020B0604020202020204" pitchFamily="34" charset="0"/>
                <a:cs typeface="Arial" panose="020B0604020202020204" pitchFamily="34" charset="0"/>
              </a:rPr>
              <a:t>, Luftballonstäbe oder Rührstäbchen, </a:t>
            </a:r>
          </a:p>
          <a:p>
            <a:r>
              <a:rPr lang="de-DE" sz="1400" dirty="0">
                <a:solidFill>
                  <a:sysClr val="windowText" lastClr="000000"/>
                </a:solidFill>
                <a:latin typeface="Arial" panose="020B0604020202020204" pitchFamily="34" charset="0"/>
                <a:cs typeface="Arial" panose="020B0604020202020204" pitchFamily="34" charset="0"/>
              </a:rPr>
              <a:t>in der gesamten EU verboten. </a:t>
            </a:r>
          </a:p>
          <a:p>
            <a:r>
              <a:rPr lang="de-DE" sz="1400" dirty="0">
                <a:solidFill>
                  <a:sysClr val="windowText" lastClr="000000"/>
                </a:solidFill>
                <a:latin typeface="Arial" panose="020B0604020202020204" pitchFamily="34" charset="0"/>
                <a:cs typeface="Arial" panose="020B0604020202020204" pitchFamily="34" charset="0"/>
              </a:rPr>
              <a:t>Ein weiteres Gesetz schreibt vor, dass </a:t>
            </a:r>
          </a:p>
          <a:p>
            <a:r>
              <a:rPr lang="de-DE" sz="1400" dirty="0">
                <a:solidFill>
                  <a:sysClr val="windowText" lastClr="000000"/>
                </a:solidFill>
                <a:latin typeface="Arial" panose="020B0604020202020204" pitchFamily="34" charset="0"/>
                <a:cs typeface="Arial" panose="020B0604020202020204" pitchFamily="34" charset="0"/>
              </a:rPr>
              <a:t>Getränkeverschlüsse fest am Behälter bleiben müssen. („</a:t>
            </a:r>
            <a:r>
              <a:rPr lang="de-DE" sz="1400" dirty="0" err="1">
                <a:solidFill>
                  <a:sysClr val="windowText" lastClr="000000"/>
                </a:solidFill>
                <a:latin typeface="Arial" panose="020B0604020202020204" pitchFamily="34" charset="0"/>
                <a:cs typeface="Arial" panose="020B0604020202020204" pitchFamily="34" charset="0"/>
              </a:rPr>
              <a:t>tethered</a:t>
            </a:r>
            <a:r>
              <a:rPr lang="de-DE" sz="1400" dirty="0">
                <a:solidFill>
                  <a:sysClr val="windowText" lastClr="000000"/>
                </a:solidFill>
                <a:latin typeface="Arial" panose="020B0604020202020204" pitchFamily="34" charset="0"/>
                <a:cs typeface="Arial" panose="020B0604020202020204" pitchFamily="34" charset="0"/>
              </a:rPr>
              <a:t> </a:t>
            </a:r>
            <a:r>
              <a:rPr lang="de-DE" sz="1400" dirty="0" err="1">
                <a:solidFill>
                  <a:sysClr val="windowText" lastClr="000000"/>
                </a:solidFill>
                <a:latin typeface="Arial" panose="020B0604020202020204" pitchFamily="34" charset="0"/>
                <a:cs typeface="Arial" panose="020B0604020202020204" pitchFamily="34" charset="0"/>
              </a:rPr>
              <a:t>caps</a:t>
            </a:r>
            <a:r>
              <a:rPr lang="de-DE" sz="1400" dirty="0">
                <a:solidFill>
                  <a:sysClr val="windowText" lastClr="000000"/>
                </a:solidFill>
                <a:latin typeface="Arial" panose="020B0604020202020204" pitchFamily="34" charset="0"/>
                <a:cs typeface="Arial" panose="020B0604020202020204" pitchFamily="34" charset="0"/>
              </a:rPr>
              <a:t>“). Ziel ist es damit die Menge an Plastikmüll, besonders in den Meeren, zu reduzieren. </a:t>
            </a:r>
          </a:p>
          <a:p>
            <a:r>
              <a:rPr lang="de-DE" sz="1400" dirty="0">
                <a:solidFill>
                  <a:sysClr val="windowText" lastClr="000000"/>
                </a:solidFill>
                <a:latin typeface="Arial" panose="020B0604020202020204" pitchFamily="34" charset="0"/>
                <a:cs typeface="Arial" panose="020B0604020202020204" pitchFamily="34" charset="0"/>
              </a:rPr>
              <a:t>Allerdings gibt es keine verbindlichen Ziele Einwegprodukte grundsätzlich zu reduzieren. Die Ersatzstoffe können oft ähnlich umweltbelastend sein wie Plastik. Ausnahmereglungen für manche Industriebereiche und nationaler Ermessensspielraum bei der Umsetzung des Gesetzes kann zudem zu ungleichen Regelungen in der EU führen.</a:t>
            </a:r>
          </a:p>
        </p:txBody>
      </p:sp>
      <p:sp>
        <p:nvSpPr>
          <p:cNvPr id="9" name="Textfeld 8">
            <a:extLst>
              <a:ext uri="{FF2B5EF4-FFF2-40B4-BE49-F238E27FC236}">
                <a16:creationId xmlns:a16="http://schemas.microsoft.com/office/drawing/2014/main" id="{F4F3DE9C-1C78-4A93-B588-AE97CD0CCEE5}"/>
              </a:ext>
            </a:extLst>
          </p:cNvPr>
          <p:cNvSpPr txBox="1"/>
          <p:nvPr/>
        </p:nvSpPr>
        <p:spPr>
          <a:xfrm>
            <a:off x="785840" y="4239589"/>
            <a:ext cx="7623665" cy="369332"/>
          </a:xfrm>
          <a:prstGeom prst="rect">
            <a:avLst/>
          </a:prstGeom>
          <a:noFill/>
        </p:spPr>
        <p:txBody>
          <a:bodyPr wrap="square">
            <a:spAutoFit/>
          </a:bodyPr>
          <a:lstStyle/>
          <a:p>
            <a:pPr algn="just"/>
            <a:endParaRPr lang="de-DE" sz="600" dirty="0">
              <a:solidFill>
                <a:sysClr val="windowText" lastClr="000000"/>
              </a:solidFill>
              <a:latin typeface="Arial" panose="020B0604020202020204" pitchFamily="34" charset="0"/>
              <a:cs typeface="Arial" panose="020B0604020202020204" pitchFamily="34" charset="0"/>
            </a:endParaRPr>
          </a:p>
          <a:p>
            <a:pPr algn="just"/>
            <a:r>
              <a:rPr lang="de-DE" sz="600" dirty="0">
                <a:solidFill>
                  <a:sysClr val="windowText" lastClr="000000"/>
                </a:solidFill>
                <a:latin typeface="Arial" panose="020B0604020202020204" pitchFamily="34" charset="0"/>
                <a:cs typeface="Arial" panose="020B0604020202020204" pitchFamily="34" charset="0"/>
                <a:hlinkClick r:id="rId3"/>
              </a:rPr>
              <a:t>(Quelle: https://www.nabu.de/umwelt-und-ressourcen/ressourcenschonung/kunststoffe-und-bioplastik/30215.html?utm_source=chatgpt.com</a:t>
            </a:r>
            <a:r>
              <a:rPr lang="de-DE" sz="600" dirty="0">
                <a:solidFill>
                  <a:sysClr val="windowText" lastClr="000000"/>
                </a:solidFill>
                <a:latin typeface="Arial" panose="020B0604020202020204" pitchFamily="34" charset="0"/>
                <a:cs typeface="Arial" panose="020B0604020202020204" pitchFamily="34" charset="0"/>
              </a:rPr>
              <a:t>)</a:t>
            </a:r>
          </a:p>
          <a:p>
            <a:endParaRPr lang="de-DE" sz="600" b="1" dirty="0">
              <a:solidFill>
                <a:sysClr val="windowText" lastClr="000000"/>
              </a:solidFill>
              <a:latin typeface="Arial" panose="020B0604020202020204" pitchFamily="34" charset="0"/>
              <a:cs typeface="Arial" panose="020B0604020202020204" pitchFamily="34" charset="0"/>
            </a:endParaRPr>
          </a:p>
        </p:txBody>
      </p:sp>
      <p:pic>
        <p:nvPicPr>
          <p:cNvPr id="10" name="Grafik 9">
            <a:extLst>
              <a:ext uri="{FF2B5EF4-FFF2-40B4-BE49-F238E27FC236}">
                <a16:creationId xmlns:a16="http://schemas.microsoft.com/office/drawing/2014/main" id="{2CBA552C-6277-4695-BFF2-A5AD079AD5B6}"/>
              </a:ext>
            </a:extLst>
          </p:cNvPr>
          <p:cNvPicPr>
            <a:picLocks noChangeAspect="1"/>
          </p:cNvPicPr>
          <p:nvPr/>
        </p:nvPicPr>
        <p:blipFill rotWithShape="1">
          <a:blip r:embed="rId4"/>
          <a:srcRect l="11482" t="3147" r="30239" b="41714"/>
          <a:stretch/>
        </p:blipFill>
        <p:spPr>
          <a:xfrm>
            <a:off x="4691413" y="5607454"/>
            <a:ext cx="1315167" cy="1244283"/>
          </a:xfrm>
          <a:prstGeom prst="rect">
            <a:avLst/>
          </a:prstGeom>
        </p:spPr>
      </p:pic>
      <p:sp>
        <p:nvSpPr>
          <p:cNvPr id="11" name="Textfeld 10">
            <a:extLst>
              <a:ext uri="{FF2B5EF4-FFF2-40B4-BE49-F238E27FC236}">
                <a16:creationId xmlns:a16="http://schemas.microsoft.com/office/drawing/2014/main" id="{2C89CED3-D911-4777-9366-222124FB9DC5}"/>
              </a:ext>
            </a:extLst>
          </p:cNvPr>
          <p:cNvSpPr txBox="1"/>
          <p:nvPr/>
        </p:nvSpPr>
        <p:spPr>
          <a:xfrm>
            <a:off x="781299" y="5459659"/>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EU-</a:t>
            </a:r>
            <a:r>
              <a:rPr lang="de-DE" sz="1600" b="1" dirty="0" err="1">
                <a:latin typeface="Arial" panose="020B0604020202020204" pitchFamily="34" charset="0"/>
                <a:cs typeface="Arial" panose="020B0604020202020204" pitchFamily="34" charset="0"/>
              </a:rPr>
              <a:t>Accessibility</a:t>
            </a:r>
            <a:r>
              <a:rPr lang="de-DE" sz="1600" b="1" dirty="0">
                <a:latin typeface="Arial" panose="020B0604020202020204" pitchFamily="34" charset="0"/>
                <a:cs typeface="Arial" panose="020B0604020202020204" pitchFamily="34" charset="0"/>
              </a:rPr>
              <a:t>-Act</a:t>
            </a:r>
          </a:p>
        </p:txBody>
      </p:sp>
      <p:sp>
        <p:nvSpPr>
          <p:cNvPr id="12" name="Rechteck 11">
            <a:extLst>
              <a:ext uri="{FF2B5EF4-FFF2-40B4-BE49-F238E27FC236}">
                <a16:creationId xmlns:a16="http://schemas.microsoft.com/office/drawing/2014/main" id="{C2647B22-B936-4BBD-8490-0EB9229E4AB1}"/>
              </a:ext>
            </a:extLst>
          </p:cNvPr>
          <p:cNvSpPr/>
          <p:nvPr/>
        </p:nvSpPr>
        <p:spPr>
          <a:xfrm>
            <a:off x="781299" y="5848715"/>
            <a:ext cx="5295402" cy="3293209"/>
          </a:xfrm>
          <a:prstGeom prst="rect">
            <a:avLst/>
          </a:prstGeom>
        </p:spPr>
        <p:txBody>
          <a:bodyPr wrap="square">
            <a:spAutoFit/>
          </a:bodyPr>
          <a:lstStyle/>
          <a:p>
            <a:r>
              <a:rPr lang="de-DE" sz="1300" dirty="0">
                <a:solidFill>
                  <a:sysClr val="windowText" lastClr="000000"/>
                </a:solidFill>
                <a:latin typeface="Arial" panose="020B0604020202020204" pitchFamily="34" charset="0"/>
                <a:cs typeface="Arial" panose="020B0604020202020204" pitchFamily="34" charset="0"/>
              </a:rPr>
              <a:t>Ab Juni 2025, müssen Suchmaschinen, </a:t>
            </a:r>
          </a:p>
          <a:p>
            <a:r>
              <a:rPr lang="de-DE" sz="1300" dirty="0">
                <a:solidFill>
                  <a:sysClr val="windowText" lastClr="000000"/>
                </a:solidFill>
                <a:latin typeface="Arial" panose="020B0604020202020204" pitchFamily="34" charset="0"/>
                <a:cs typeface="Arial" panose="020B0604020202020204" pitchFamily="34" charset="0"/>
              </a:rPr>
              <a:t>Homepages oder Self-Service-Terminals, </a:t>
            </a:r>
          </a:p>
          <a:p>
            <a:r>
              <a:rPr lang="de-DE" sz="1300" dirty="0">
                <a:solidFill>
                  <a:sysClr val="windowText" lastClr="000000"/>
                </a:solidFill>
                <a:latin typeface="Arial" panose="020B0604020202020204" pitchFamily="34" charset="0"/>
                <a:cs typeface="Arial" panose="020B0604020202020204" pitchFamily="34" charset="0"/>
              </a:rPr>
              <a:t>wie Geld oder-Fahrkartenautomaten barrierefrei, </a:t>
            </a:r>
          </a:p>
          <a:p>
            <a:r>
              <a:rPr lang="de-DE" sz="1300" dirty="0">
                <a:solidFill>
                  <a:sysClr val="windowText" lastClr="000000"/>
                </a:solidFill>
                <a:latin typeface="Arial" panose="020B0604020202020204" pitchFamily="34" charset="0"/>
                <a:cs typeface="Arial" panose="020B0604020202020204" pitchFamily="34" charset="0"/>
              </a:rPr>
              <a:t>also für alle Personen gleichermaßen nutzbar sein.</a:t>
            </a:r>
          </a:p>
          <a:p>
            <a:r>
              <a:rPr lang="de-DE" sz="1300" dirty="0">
                <a:solidFill>
                  <a:sysClr val="windowText" lastClr="000000"/>
                </a:solidFill>
                <a:latin typeface="Arial" panose="020B0604020202020204" pitchFamily="34" charset="0"/>
                <a:cs typeface="Arial" panose="020B0604020202020204" pitchFamily="34" charset="0"/>
              </a:rPr>
              <a:t>Etwa 100 Mio. Menschen mit körperlichen und </a:t>
            </a:r>
          </a:p>
          <a:p>
            <a:r>
              <a:rPr lang="de-DE" sz="1300" dirty="0">
                <a:solidFill>
                  <a:sysClr val="windowText" lastClr="000000"/>
                </a:solidFill>
                <a:latin typeface="Arial" panose="020B0604020202020204" pitchFamily="34" charset="0"/>
                <a:cs typeface="Arial" panose="020B0604020202020204" pitchFamily="34" charset="0"/>
              </a:rPr>
              <a:t>geistigen Einschränkungen sollen davon profitieren.</a:t>
            </a:r>
          </a:p>
          <a:p>
            <a:r>
              <a:rPr lang="de-DE" sz="1300" dirty="0">
                <a:solidFill>
                  <a:sysClr val="windowText" lastClr="000000"/>
                </a:solidFill>
                <a:latin typeface="Arial" panose="020B0604020202020204" pitchFamily="34" charset="0"/>
                <a:cs typeface="Arial" panose="020B0604020202020204" pitchFamily="34" charset="0"/>
              </a:rPr>
              <a:t>Manche Länder verhängen hohe Strafen für Unternehmen, die diese Regel nicht umsetzen. Wie hoch die Strafen sind und wie die Regeln umgesetzt werden müssen, können die Staaten jedoch selbst festlegen, was zu einer ungleichen Behandlung innerhalb der EU führen kann.</a:t>
            </a:r>
          </a:p>
          <a:p>
            <a:r>
              <a:rPr lang="de-DE" sz="1300" dirty="0">
                <a:solidFill>
                  <a:sysClr val="windowText" lastClr="000000"/>
                </a:solidFill>
                <a:latin typeface="Arial" panose="020B0604020202020204" pitchFamily="34" charset="0"/>
                <a:cs typeface="Arial" panose="020B0604020202020204" pitchFamily="34" charset="0"/>
              </a:rPr>
              <a:t>Kleinunternehmer (unter 10 Mitarbeiter und &lt; 2 M€ Umsatz) sind von den Regeln ausgenommen. Fachleute bezeichnen das Gesetz als bürokratisch und kompliziert umzusetzen. Außerdem würden viele Webseiten mit dem Layout nur so tun als seien Sie barrierefrei, aber beeinträchtigten Menschen nicht wirklich helfen. </a:t>
            </a:r>
          </a:p>
        </p:txBody>
      </p:sp>
      <p:sp>
        <p:nvSpPr>
          <p:cNvPr id="13" name="Textfeld 12">
            <a:extLst>
              <a:ext uri="{FF2B5EF4-FFF2-40B4-BE49-F238E27FC236}">
                <a16:creationId xmlns:a16="http://schemas.microsoft.com/office/drawing/2014/main" id="{BCAF5C3A-700A-4D91-87EB-8A90F50F3249}"/>
              </a:ext>
            </a:extLst>
          </p:cNvPr>
          <p:cNvSpPr txBox="1"/>
          <p:nvPr/>
        </p:nvSpPr>
        <p:spPr>
          <a:xfrm>
            <a:off x="5348996" y="2023491"/>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
        <p:nvSpPr>
          <p:cNvPr id="14" name="Textfeld 13">
            <a:extLst>
              <a:ext uri="{FF2B5EF4-FFF2-40B4-BE49-F238E27FC236}">
                <a16:creationId xmlns:a16="http://schemas.microsoft.com/office/drawing/2014/main" id="{8A671755-ED86-4A2E-9B1B-39CFFAC927CD}"/>
              </a:ext>
            </a:extLst>
          </p:cNvPr>
          <p:cNvSpPr txBox="1"/>
          <p:nvPr/>
        </p:nvSpPr>
        <p:spPr>
          <a:xfrm>
            <a:off x="5280018" y="6639870"/>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2238927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008CE891-F165-493B-9744-B9366AE32DCD}"/>
              </a:ext>
            </a:extLst>
          </p:cNvPr>
          <p:cNvPicPr>
            <a:picLocks noChangeAspect="1"/>
          </p:cNvPicPr>
          <p:nvPr/>
        </p:nvPicPr>
        <p:blipFill>
          <a:blip r:embed="rId2"/>
          <a:stretch>
            <a:fillRect/>
          </a:stretch>
        </p:blipFill>
        <p:spPr>
          <a:xfrm>
            <a:off x="4853732" y="867906"/>
            <a:ext cx="1248992" cy="1248992"/>
          </a:xfrm>
          <a:prstGeom prst="rect">
            <a:avLst/>
          </a:prstGeom>
        </p:spPr>
      </p:pic>
      <p:sp>
        <p:nvSpPr>
          <p:cNvPr id="7" name="Textfeld 6">
            <a:extLst>
              <a:ext uri="{FF2B5EF4-FFF2-40B4-BE49-F238E27FC236}">
                <a16:creationId xmlns:a16="http://schemas.microsoft.com/office/drawing/2014/main" id="{12D40800-1B4F-4124-A98A-407137284EB5}"/>
              </a:ext>
            </a:extLst>
          </p:cNvPr>
          <p:cNvSpPr txBox="1"/>
          <p:nvPr/>
        </p:nvSpPr>
        <p:spPr>
          <a:xfrm>
            <a:off x="748744" y="792491"/>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Sicher sparen</a:t>
            </a:r>
          </a:p>
        </p:txBody>
      </p:sp>
      <p:sp>
        <p:nvSpPr>
          <p:cNvPr id="8" name="Rechteck 7">
            <a:extLst>
              <a:ext uri="{FF2B5EF4-FFF2-40B4-BE49-F238E27FC236}">
                <a16:creationId xmlns:a16="http://schemas.microsoft.com/office/drawing/2014/main" id="{4E3CC712-A365-4273-BC83-F13CFABFA1A7}"/>
              </a:ext>
            </a:extLst>
          </p:cNvPr>
          <p:cNvSpPr/>
          <p:nvPr/>
        </p:nvSpPr>
        <p:spPr>
          <a:xfrm>
            <a:off x="781299" y="1167967"/>
            <a:ext cx="5295402" cy="2893100"/>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Während der Finanzkrise 2008 mussten viele </a:t>
            </a:r>
          </a:p>
          <a:p>
            <a:r>
              <a:rPr lang="de-DE" sz="1400" dirty="0">
                <a:solidFill>
                  <a:sysClr val="windowText" lastClr="000000"/>
                </a:solidFill>
                <a:latin typeface="Arial" panose="020B0604020202020204" pitchFamily="34" charset="0"/>
                <a:cs typeface="Arial" panose="020B0604020202020204" pitchFamily="34" charset="0"/>
              </a:rPr>
              <a:t>EU-Staaten mit Steuergeldern Banken vor dem </a:t>
            </a:r>
          </a:p>
          <a:p>
            <a:r>
              <a:rPr lang="de-DE" sz="1400" dirty="0">
                <a:solidFill>
                  <a:sysClr val="windowText" lastClr="000000"/>
                </a:solidFill>
                <a:latin typeface="Arial" panose="020B0604020202020204" pitchFamily="34" charset="0"/>
                <a:cs typeface="Arial" panose="020B0604020202020204" pitchFamily="34" charset="0"/>
              </a:rPr>
              <a:t>Aus retten. </a:t>
            </a:r>
          </a:p>
          <a:p>
            <a:r>
              <a:rPr lang="de-DE" sz="1400" dirty="0">
                <a:solidFill>
                  <a:sysClr val="windowText" lastClr="000000"/>
                </a:solidFill>
                <a:latin typeface="Arial" panose="020B0604020202020204" pitchFamily="34" charset="0"/>
                <a:cs typeface="Arial" panose="020B0604020202020204" pitchFamily="34" charset="0"/>
              </a:rPr>
              <a:t>Damit sich das nicht wiederholen kann, führte </a:t>
            </a:r>
          </a:p>
          <a:p>
            <a:r>
              <a:rPr lang="de-DE" sz="1400" dirty="0">
                <a:solidFill>
                  <a:sysClr val="windowText" lastClr="000000"/>
                </a:solidFill>
                <a:latin typeface="Arial" panose="020B0604020202020204" pitchFamily="34" charset="0"/>
                <a:cs typeface="Arial" panose="020B0604020202020204" pitchFamily="34" charset="0"/>
              </a:rPr>
              <a:t>die EU die sogenannten Einlagesicherung ein.</a:t>
            </a:r>
          </a:p>
          <a:p>
            <a:r>
              <a:rPr lang="de-DE" sz="1400" dirty="0">
                <a:solidFill>
                  <a:sysClr val="windowText" lastClr="000000"/>
                </a:solidFill>
                <a:latin typeface="Arial" panose="020B0604020202020204" pitchFamily="34" charset="0"/>
                <a:cs typeface="Arial" panose="020B0604020202020204" pitchFamily="34" charset="0"/>
              </a:rPr>
              <a:t>Damit sollen die Ersparnisse der EU-Bevölkerung geschützt und das Bankensystem insgesamt stabiler gemacht werden. </a:t>
            </a:r>
          </a:p>
          <a:p>
            <a:r>
              <a:rPr lang="de-DE" sz="1400" dirty="0">
                <a:solidFill>
                  <a:sysClr val="windowText" lastClr="000000"/>
                </a:solidFill>
                <a:latin typeface="Arial" panose="020B0604020202020204" pitchFamily="34" charset="0"/>
                <a:cs typeface="Arial" panose="020B0604020202020204" pitchFamily="34" charset="0"/>
              </a:rPr>
              <a:t>Kommt es zu einem Bankausfall, bekommen Privatpersonen und Unternehmen bis zu 100 000 Euro der verlorenen Ersparnisse aus ihren Giro- oder Sparkonten zurück. Das Ganze muss vollständig mit dem Geld der anderen Banken finanziert werden, ohne dass Staaten und somit Steuerzahlende einspringen müssen.</a:t>
            </a:r>
          </a:p>
        </p:txBody>
      </p:sp>
      <p:sp>
        <p:nvSpPr>
          <p:cNvPr id="9" name="Textfeld 8">
            <a:extLst>
              <a:ext uri="{FF2B5EF4-FFF2-40B4-BE49-F238E27FC236}">
                <a16:creationId xmlns:a16="http://schemas.microsoft.com/office/drawing/2014/main" id="{34C080CF-6505-46CA-ABD9-40CA1C629EEB}"/>
              </a:ext>
            </a:extLst>
          </p:cNvPr>
          <p:cNvSpPr txBox="1"/>
          <p:nvPr/>
        </p:nvSpPr>
        <p:spPr>
          <a:xfrm>
            <a:off x="781299" y="4208811"/>
            <a:ext cx="4283509" cy="215444"/>
          </a:xfrm>
          <a:prstGeom prst="rect">
            <a:avLst/>
          </a:prstGeom>
          <a:noFill/>
        </p:spPr>
        <p:txBody>
          <a:bodyPr wrap="square">
            <a:spAutoFit/>
          </a:bodyPr>
          <a:lstStyle/>
          <a:p>
            <a:r>
              <a:rPr lang="de-DE" sz="800" dirty="0">
                <a:hlinkClick r:id="rId3"/>
              </a:rPr>
              <a:t>https://what-europe-does-for-me.europarl.europa.eu/de/social/F14</a:t>
            </a:r>
            <a:r>
              <a:rPr lang="de-DE" sz="800" dirty="0"/>
              <a:t> </a:t>
            </a:r>
          </a:p>
        </p:txBody>
      </p:sp>
      <p:pic>
        <p:nvPicPr>
          <p:cNvPr id="10" name="Grafik 9">
            <a:extLst>
              <a:ext uri="{FF2B5EF4-FFF2-40B4-BE49-F238E27FC236}">
                <a16:creationId xmlns:a16="http://schemas.microsoft.com/office/drawing/2014/main" id="{872570A6-DB34-4F68-9144-A594733E7173}"/>
              </a:ext>
            </a:extLst>
          </p:cNvPr>
          <p:cNvPicPr>
            <a:picLocks noChangeAspect="1"/>
          </p:cNvPicPr>
          <p:nvPr/>
        </p:nvPicPr>
        <p:blipFill>
          <a:blip r:embed="rId4"/>
          <a:stretch>
            <a:fillRect/>
          </a:stretch>
        </p:blipFill>
        <p:spPr>
          <a:xfrm>
            <a:off x="4877917" y="5540220"/>
            <a:ext cx="1236362" cy="1236362"/>
          </a:xfrm>
          <a:prstGeom prst="rect">
            <a:avLst/>
          </a:prstGeom>
        </p:spPr>
      </p:pic>
      <p:sp>
        <p:nvSpPr>
          <p:cNvPr id="11" name="Textfeld 10">
            <a:extLst>
              <a:ext uri="{FF2B5EF4-FFF2-40B4-BE49-F238E27FC236}">
                <a16:creationId xmlns:a16="http://schemas.microsoft.com/office/drawing/2014/main" id="{D50547B1-E5E3-44AF-B6AD-A2420F486620}"/>
              </a:ext>
            </a:extLst>
          </p:cNvPr>
          <p:cNvSpPr txBox="1"/>
          <p:nvPr/>
        </p:nvSpPr>
        <p:spPr>
          <a:xfrm>
            <a:off x="748744" y="5558185"/>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Grenzen überqueren</a:t>
            </a:r>
          </a:p>
        </p:txBody>
      </p:sp>
      <p:sp>
        <p:nvSpPr>
          <p:cNvPr id="12" name="Rechteck 11">
            <a:extLst>
              <a:ext uri="{FF2B5EF4-FFF2-40B4-BE49-F238E27FC236}">
                <a16:creationId xmlns:a16="http://schemas.microsoft.com/office/drawing/2014/main" id="{D6AA633B-9915-4EE9-A99B-28DF2FD769FC}"/>
              </a:ext>
            </a:extLst>
          </p:cNvPr>
          <p:cNvSpPr/>
          <p:nvPr/>
        </p:nvSpPr>
        <p:spPr>
          <a:xfrm>
            <a:off x="748744" y="5916319"/>
            <a:ext cx="5295402" cy="3108543"/>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Für viele Europäerinnen und Europäer ist es </a:t>
            </a:r>
          </a:p>
          <a:p>
            <a:r>
              <a:rPr lang="de-DE" sz="1400" dirty="0">
                <a:solidFill>
                  <a:sysClr val="windowText" lastClr="000000"/>
                </a:solidFill>
                <a:latin typeface="Arial" panose="020B0604020202020204" pitchFamily="34" charset="0"/>
                <a:cs typeface="Arial" panose="020B0604020202020204" pitchFamily="34" charset="0"/>
              </a:rPr>
              <a:t>inzwischen selbstverständlich, im Ausland Familie </a:t>
            </a:r>
          </a:p>
          <a:p>
            <a:r>
              <a:rPr lang="de-DE" sz="1400" dirty="0">
                <a:solidFill>
                  <a:sysClr val="windowText" lastClr="000000"/>
                </a:solidFill>
                <a:latin typeface="Arial" panose="020B0604020202020204" pitchFamily="34" charset="0"/>
                <a:cs typeface="Arial" panose="020B0604020202020204" pitchFamily="34" charset="0"/>
              </a:rPr>
              <a:t>und Freunde zu besuchen, Sehenswürdigkeiten </a:t>
            </a:r>
          </a:p>
          <a:p>
            <a:r>
              <a:rPr lang="de-DE" sz="1400" dirty="0">
                <a:solidFill>
                  <a:sysClr val="windowText" lastClr="000000"/>
                </a:solidFill>
                <a:latin typeface="Arial" panose="020B0604020202020204" pitchFamily="34" charset="0"/>
                <a:cs typeface="Arial" panose="020B0604020202020204" pitchFamily="34" charset="0"/>
              </a:rPr>
              <a:t>zu bestaunen oder Einkäufe zu erledigen. Als </a:t>
            </a:r>
          </a:p>
          <a:p>
            <a:r>
              <a:rPr lang="de-DE" sz="1400" dirty="0">
                <a:solidFill>
                  <a:sysClr val="windowText" lastClr="000000"/>
                </a:solidFill>
                <a:latin typeface="Arial" panose="020B0604020202020204" pitchFamily="34" charset="0"/>
                <a:cs typeface="Arial" panose="020B0604020202020204" pitchFamily="34" charset="0"/>
              </a:rPr>
              <a:t>Unionsbürger dürfen Sie überall in der EU leben, arbeiten, studieren und Urlaub machen – oder einfach so in einen anderen EU-Staat reisen. EU-Bürgerinnen und -Bürger werden normalerweise nicht an den Grenzen aufgehalten oder kontrolliert.</a:t>
            </a:r>
          </a:p>
          <a:p>
            <a:endParaRPr lang="de-DE" sz="1400" dirty="0">
              <a:solidFill>
                <a:sysClr val="windowText" lastClr="000000"/>
              </a:solidFill>
              <a:latin typeface="Arial" panose="020B0604020202020204" pitchFamily="34" charset="0"/>
              <a:cs typeface="Arial" panose="020B0604020202020204" pitchFamily="34" charset="0"/>
            </a:endParaRPr>
          </a:p>
          <a:p>
            <a:r>
              <a:rPr lang="de-DE" sz="1400" dirty="0">
                <a:solidFill>
                  <a:sysClr val="windowText" lastClr="000000"/>
                </a:solidFill>
                <a:latin typeface="Arial" panose="020B0604020202020204" pitchFamily="34" charset="0"/>
                <a:cs typeface="Arial" panose="020B0604020202020204" pitchFamily="34" charset="0"/>
              </a:rPr>
              <a:t>Sie können sich bis zu drei Monate in einem anderen EU-Staat aufhalten, ohne dafür Behördengänge erledigen oder Bedingungen erfüllen zu müssen – vorausgesetzt, Sie haben einen gültigen Personalausweis oder Reisepass.</a:t>
            </a:r>
          </a:p>
        </p:txBody>
      </p:sp>
      <p:sp>
        <p:nvSpPr>
          <p:cNvPr id="13" name="Textfeld 12">
            <a:extLst>
              <a:ext uri="{FF2B5EF4-FFF2-40B4-BE49-F238E27FC236}">
                <a16:creationId xmlns:a16="http://schemas.microsoft.com/office/drawing/2014/main" id="{768270F1-C750-4313-9D9B-1FCFF50AD668}"/>
              </a:ext>
            </a:extLst>
          </p:cNvPr>
          <p:cNvSpPr txBox="1"/>
          <p:nvPr/>
        </p:nvSpPr>
        <p:spPr>
          <a:xfrm>
            <a:off x="748744" y="8991376"/>
            <a:ext cx="4283509" cy="215444"/>
          </a:xfrm>
          <a:prstGeom prst="rect">
            <a:avLst/>
          </a:prstGeom>
          <a:noFill/>
        </p:spPr>
        <p:txBody>
          <a:bodyPr wrap="square">
            <a:spAutoFit/>
          </a:bodyPr>
          <a:lstStyle/>
          <a:p>
            <a:r>
              <a:rPr lang="de-DE" sz="800" dirty="0">
                <a:hlinkClick r:id="rId5"/>
              </a:rPr>
              <a:t>https://what-europe-does-for-me.europarl.europa.eu/de/social/H23</a:t>
            </a:r>
            <a:r>
              <a:rPr lang="de-DE" sz="800" dirty="0"/>
              <a:t> </a:t>
            </a:r>
          </a:p>
        </p:txBody>
      </p:sp>
      <p:sp>
        <p:nvSpPr>
          <p:cNvPr id="14" name="Textfeld 13">
            <a:extLst>
              <a:ext uri="{FF2B5EF4-FFF2-40B4-BE49-F238E27FC236}">
                <a16:creationId xmlns:a16="http://schemas.microsoft.com/office/drawing/2014/main" id="{FB37CF54-0C5B-4228-8A20-F367EEB950A3}"/>
              </a:ext>
            </a:extLst>
          </p:cNvPr>
          <p:cNvSpPr txBox="1"/>
          <p:nvPr/>
        </p:nvSpPr>
        <p:spPr>
          <a:xfrm>
            <a:off x="5411071" y="1839580"/>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
        <p:nvSpPr>
          <p:cNvPr id="15" name="Textfeld 14">
            <a:extLst>
              <a:ext uri="{FF2B5EF4-FFF2-40B4-BE49-F238E27FC236}">
                <a16:creationId xmlns:a16="http://schemas.microsoft.com/office/drawing/2014/main" id="{9A38E294-81A5-4290-A6A5-81FD968BE52E}"/>
              </a:ext>
            </a:extLst>
          </p:cNvPr>
          <p:cNvSpPr txBox="1"/>
          <p:nvPr/>
        </p:nvSpPr>
        <p:spPr>
          <a:xfrm>
            <a:off x="5433468" y="6567479"/>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19967561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Grafik 5">
            <a:extLst>
              <a:ext uri="{FF2B5EF4-FFF2-40B4-BE49-F238E27FC236}">
                <a16:creationId xmlns:a16="http://schemas.microsoft.com/office/drawing/2014/main" id="{D33FABA3-CEDC-4227-9E84-8CA609DCF9BB}"/>
              </a:ext>
            </a:extLst>
          </p:cNvPr>
          <p:cNvPicPr>
            <a:picLocks noChangeAspect="1"/>
          </p:cNvPicPr>
          <p:nvPr/>
        </p:nvPicPr>
        <p:blipFill rotWithShape="1">
          <a:blip r:embed="rId2"/>
          <a:srcRect l="24831" t="24683" r="4413" b="3175"/>
          <a:stretch/>
        </p:blipFill>
        <p:spPr>
          <a:xfrm>
            <a:off x="4811054" y="828068"/>
            <a:ext cx="1264069" cy="1288832"/>
          </a:xfrm>
          <a:prstGeom prst="rect">
            <a:avLst/>
          </a:prstGeom>
        </p:spPr>
      </p:pic>
      <p:sp>
        <p:nvSpPr>
          <p:cNvPr id="7" name="Textfeld 6">
            <a:extLst>
              <a:ext uri="{FF2B5EF4-FFF2-40B4-BE49-F238E27FC236}">
                <a16:creationId xmlns:a16="http://schemas.microsoft.com/office/drawing/2014/main" id="{1978AEC5-182F-481C-BD19-4A778F684504}"/>
              </a:ext>
            </a:extLst>
          </p:cNvPr>
          <p:cNvSpPr txBox="1"/>
          <p:nvPr/>
        </p:nvSpPr>
        <p:spPr>
          <a:xfrm>
            <a:off x="748744" y="792491"/>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Start-up gründen?</a:t>
            </a:r>
          </a:p>
        </p:txBody>
      </p:sp>
      <p:sp>
        <p:nvSpPr>
          <p:cNvPr id="8" name="Rechteck 7">
            <a:extLst>
              <a:ext uri="{FF2B5EF4-FFF2-40B4-BE49-F238E27FC236}">
                <a16:creationId xmlns:a16="http://schemas.microsoft.com/office/drawing/2014/main" id="{AB05862D-AACF-4D10-A4C5-49F234488CFD}"/>
              </a:ext>
            </a:extLst>
          </p:cNvPr>
          <p:cNvSpPr/>
          <p:nvPr/>
        </p:nvSpPr>
        <p:spPr>
          <a:xfrm>
            <a:off x="781299" y="1167967"/>
            <a:ext cx="5295402" cy="2246769"/>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Mit der Initiative „Startup Europe“ zielt die EU </a:t>
            </a:r>
          </a:p>
          <a:p>
            <a:r>
              <a:rPr lang="de-DE" sz="1400" dirty="0">
                <a:solidFill>
                  <a:sysClr val="windowText" lastClr="000000"/>
                </a:solidFill>
                <a:latin typeface="Arial" panose="020B0604020202020204" pitchFamily="34" charset="0"/>
                <a:cs typeface="Arial" panose="020B0604020202020204" pitchFamily="34" charset="0"/>
              </a:rPr>
              <a:t>darauf ab, Start-ups aus der Digital- und </a:t>
            </a:r>
          </a:p>
          <a:p>
            <a:r>
              <a:rPr lang="de-DE" sz="1400" dirty="0">
                <a:solidFill>
                  <a:sysClr val="windowText" lastClr="000000"/>
                </a:solidFill>
                <a:latin typeface="Arial" panose="020B0604020202020204" pitchFamily="34" charset="0"/>
                <a:cs typeface="Arial" panose="020B0604020202020204" pitchFamily="34" charset="0"/>
              </a:rPr>
              <a:t>Technologiebranche mit möglichen Investoren, Unternehmensnetzen, Universitäten, Medien und </a:t>
            </a:r>
          </a:p>
          <a:p>
            <a:r>
              <a:rPr lang="de-DE" sz="1400" dirty="0">
                <a:solidFill>
                  <a:sysClr val="windowText" lastClr="000000"/>
                </a:solidFill>
                <a:latin typeface="Arial" panose="020B0604020202020204" pitchFamily="34" charset="0"/>
                <a:cs typeface="Arial" panose="020B0604020202020204" pitchFamily="34" charset="0"/>
              </a:rPr>
              <a:t>anderen nützlichen Helfern zusammenzubringen. </a:t>
            </a:r>
          </a:p>
          <a:p>
            <a:r>
              <a:rPr lang="de-DE" sz="1400" dirty="0">
                <a:solidFill>
                  <a:sysClr val="windowText" lastClr="000000"/>
                </a:solidFill>
                <a:latin typeface="Arial" panose="020B0604020202020204" pitchFamily="34" charset="0"/>
                <a:cs typeface="Arial" panose="020B0604020202020204" pitchFamily="34" charset="0"/>
              </a:rPr>
              <a:t>Im Rahmen dieser Initiative werden Start-ups gefördert, deren Tätigkeiten über Ländergrenzen hinweg gehen. Um die Gründung eines Start-ups einfacher zu machen, arbeitet die EU außerdem daran, bürokratische Hürden in den Mitgliedstaaten zu verkleinern. </a:t>
            </a:r>
          </a:p>
        </p:txBody>
      </p:sp>
      <p:sp>
        <p:nvSpPr>
          <p:cNvPr id="9" name="Textfeld 8">
            <a:extLst>
              <a:ext uri="{FF2B5EF4-FFF2-40B4-BE49-F238E27FC236}">
                <a16:creationId xmlns:a16="http://schemas.microsoft.com/office/drawing/2014/main" id="{9B156243-48AC-4DFC-9E3A-A748549C7925}"/>
              </a:ext>
            </a:extLst>
          </p:cNvPr>
          <p:cNvSpPr txBox="1"/>
          <p:nvPr/>
        </p:nvSpPr>
        <p:spPr>
          <a:xfrm>
            <a:off x="781299" y="4176737"/>
            <a:ext cx="4283509" cy="215444"/>
          </a:xfrm>
          <a:prstGeom prst="rect">
            <a:avLst/>
          </a:prstGeom>
          <a:noFill/>
        </p:spPr>
        <p:txBody>
          <a:bodyPr wrap="square">
            <a:spAutoFit/>
          </a:bodyPr>
          <a:lstStyle/>
          <a:p>
            <a:r>
              <a:rPr lang="de-DE" sz="800" dirty="0">
                <a:hlinkClick r:id="rId3"/>
              </a:rPr>
              <a:t>https://what-europe-does-for-me.europarl.europa.eu/de/social/B31</a:t>
            </a:r>
            <a:r>
              <a:rPr lang="de-DE" sz="800" dirty="0"/>
              <a:t> </a:t>
            </a:r>
          </a:p>
        </p:txBody>
      </p:sp>
      <p:pic>
        <p:nvPicPr>
          <p:cNvPr id="10" name="Grafik 9">
            <a:extLst>
              <a:ext uri="{FF2B5EF4-FFF2-40B4-BE49-F238E27FC236}">
                <a16:creationId xmlns:a16="http://schemas.microsoft.com/office/drawing/2014/main" id="{0E9F49E9-DE51-49B5-90E9-1C13CCB51647}"/>
              </a:ext>
            </a:extLst>
          </p:cNvPr>
          <p:cNvPicPr>
            <a:picLocks noChangeAspect="1"/>
          </p:cNvPicPr>
          <p:nvPr/>
        </p:nvPicPr>
        <p:blipFill>
          <a:blip r:embed="rId4"/>
          <a:stretch>
            <a:fillRect/>
          </a:stretch>
        </p:blipFill>
        <p:spPr>
          <a:xfrm>
            <a:off x="4795132" y="5546694"/>
            <a:ext cx="1279991" cy="1279991"/>
          </a:xfrm>
          <a:prstGeom prst="rect">
            <a:avLst/>
          </a:prstGeom>
        </p:spPr>
      </p:pic>
      <p:sp>
        <p:nvSpPr>
          <p:cNvPr id="11" name="Textfeld 10">
            <a:extLst>
              <a:ext uri="{FF2B5EF4-FFF2-40B4-BE49-F238E27FC236}">
                <a16:creationId xmlns:a16="http://schemas.microsoft.com/office/drawing/2014/main" id="{B86CE9DB-5CE5-454B-B46F-CD977F77A322}"/>
              </a:ext>
            </a:extLst>
          </p:cNvPr>
          <p:cNvSpPr txBox="1"/>
          <p:nvPr/>
        </p:nvSpPr>
        <p:spPr>
          <a:xfrm>
            <a:off x="748744" y="5546694"/>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Terrorismusbekämpfung</a:t>
            </a:r>
          </a:p>
        </p:txBody>
      </p:sp>
      <p:sp>
        <p:nvSpPr>
          <p:cNvPr id="12" name="Rechteck 11">
            <a:extLst>
              <a:ext uri="{FF2B5EF4-FFF2-40B4-BE49-F238E27FC236}">
                <a16:creationId xmlns:a16="http://schemas.microsoft.com/office/drawing/2014/main" id="{932D98AD-8997-4323-B329-B0AF13249E87}"/>
              </a:ext>
            </a:extLst>
          </p:cNvPr>
          <p:cNvSpPr/>
          <p:nvPr/>
        </p:nvSpPr>
        <p:spPr>
          <a:xfrm>
            <a:off x="748744" y="5917707"/>
            <a:ext cx="5295402" cy="3108543"/>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Mit dem Gesetz gegen die Verbreitung </a:t>
            </a:r>
          </a:p>
          <a:p>
            <a:r>
              <a:rPr lang="de-DE" sz="1400" dirty="0">
                <a:solidFill>
                  <a:sysClr val="windowText" lastClr="000000"/>
                </a:solidFill>
                <a:latin typeface="Arial" panose="020B0604020202020204" pitchFamily="34" charset="0"/>
                <a:cs typeface="Arial" panose="020B0604020202020204" pitchFamily="34" charset="0"/>
              </a:rPr>
              <a:t>terroristischer Inhalte im Internet verpflichtet </a:t>
            </a:r>
          </a:p>
          <a:p>
            <a:r>
              <a:rPr lang="de-DE" sz="1400" dirty="0">
                <a:solidFill>
                  <a:sysClr val="windowText" lastClr="000000"/>
                </a:solidFill>
                <a:latin typeface="Arial" panose="020B0604020202020204" pitchFamily="34" charset="0"/>
                <a:cs typeface="Arial" panose="020B0604020202020204" pitchFamily="34" charset="0"/>
              </a:rPr>
              <a:t>die EU-Anbieter von Internetdiensten, </a:t>
            </a:r>
          </a:p>
          <a:p>
            <a:r>
              <a:rPr lang="de-DE" sz="1400" dirty="0">
                <a:solidFill>
                  <a:sysClr val="windowText" lastClr="000000"/>
                </a:solidFill>
                <a:latin typeface="Arial" panose="020B0604020202020204" pitchFamily="34" charset="0"/>
                <a:cs typeface="Arial" panose="020B0604020202020204" pitchFamily="34" charset="0"/>
              </a:rPr>
              <a:t>terroristische Inhalte innerhalb einer Stunde zu </a:t>
            </a:r>
          </a:p>
          <a:p>
            <a:r>
              <a:rPr lang="de-DE" sz="1400" dirty="0">
                <a:solidFill>
                  <a:sysClr val="windowText" lastClr="000000"/>
                </a:solidFill>
                <a:latin typeface="Arial" panose="020B0604020202020204" pitchFamily="34" charset="0"/>
                <a:cs typeface="Arial" panose="020B0604020202020204" pitchFamily="34" charset="0"/>
              </a:rPr>
              <a:t>entfernen, wenn eine Strafverfolgungsbehörde sie dazu auffordert. </a:t>
            </a:r>
          </a:p>
          <a:p>
            <a:r>
              <a:rPr lang="de-DE" sz="1400" dirty="0">
                <a:solidFill>
                  <a:sysClr val="windowText" lastClr="000000"/>
                </a:solidFill>
                <a:latin typeface="Arial" panose="020B0604020202020204" pitchFamily="34" charset="0"/>
                <a:cs typeface="Arial" panose="020B0604020202020204" pitchFamily="34" charset="0"/>
              </a:rPr>
              <a:t>Mit ihrem EU-Internetforum zur Bekämpfung von terroristischer Online-Propaganda hat die EU bereits dazu beigetragen, dass weniger terroristische Inhalte im Internet veröffentlicht werden. </a:t>
            </a:r>
          </a:p>
          <a:p>
            <a:r>
              <a:rPr lang="de-DE" sz="1400" dirty="0">
                <a:solidFill>
                  <a:sysClr val="windowText" lastClr="000000"/>
                </a:solidFill>
                <a:latin typeface="Arial" panose="020B0604020202020204" pitchFamily="34" charset="0"/>
                <a:cs typeface="Arial" panose="020B0604020202020204" pitchFamily="34" charset="0"/>
              </a:rPr>
              <a:t>Über das Europäische Zentrum zur Terrorismusbekämpfung tauschen die Regierungen der Mitgliedstaaten Informationen aus, was bei den Ermittlungen gegen Terroristen hilft. Um den Terrorismus an der Wurzel zu packen, bekämpft die EU darüber hinaus etwa Radikalisierung und Anwerbung. </a:t>
            </a:r>
          </a:p>
        </p:txBody>
      </p:sp>
      <p:sp>
        <p:nvSpPr>
          <p:cNvPr id="13" name="Textfeld 12">
            <a:extLst>
              <a:ext uri="{FF2B5EF4-FFF2-40B4-BE49-F238E27FC236}">
                <a16:creationId xmlns:a16="http://schemas.microsoft.com/office/drawing/2014/main" id="{96DC3E66-AA83-4B11-9736-D6693313389D}"/>
              </a:ext>
            </a:extLst>
          </p:cNvPr>
          <p:cNvSpPr txBox="1"/>
          <p:nvPr/>
        </p:nvSpPr>
        <p:spPr>
          <a:xfrm>
            <a:off x="781299" y="8997816"/>
            <a:ext cx="4283509" cy="215444"/>
          </a:xfrm>
          <a:prstGeom prst="rect">
            <a:avLst/>
          </a:prstGeom>
          <a:noFill/>
        </p:spPr>
        <p:txBody>
          <a:bodyPr wrap="square">
            <a:spAutoFit/>
          </a:bodyPr>
          <a:lstStyle/>
          <a:p>
            <a:r>
              <a:rPr lang="de-DE" sz="800" dirty="0">
                <a:hlinkClick r:id="rId5"/>
              </a:rPr>
              <a:t>https://what-europe-does-for-me.europarl.europa.eu/de/social/H23</a:t>
            </a:r>
            <a:r>
              <a:rPr lang="de-DE" sz="800" dirty="0"/>
              <a:t> </a:t>
            </a:r>
          </a:p>
        </p:txBody>
      </p:sp>
      <p:sp>
        <p:nvSpPr>
          <p:cNvPr id="14" name="Textfeld 13">
            <a:extLst>
              <a:ext uri="{FF2B5EF4-FFF2-40B4-BE49-F238E27FC236}">
                <a16:creationId xmlns:a16="http://schemas.microsoft.com/office/drawing/2014/main" id="{F1CA9D5E-2832-4C89-9A11-0AB1677ECFB3}"/>
              </a:ext>
            </a:extLst>
          </p:cNvPr>
          <p:cNvSpPr txBox="1"/>
          <p:nvPr/>
        </p:nvSpPr>
        <p:spPr>
          <a:xfrm>
            <a:off x="5443088" y="1916845"/>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
        <p:nvSpPr>
          <p:cNvPr id="15" name="Textfeld 14">
            <a:extLst>
              <a:ext uri="{FF2B5EF4-FFF2-40B4-BE49-F238E27FC236}">
                <a16:creationId xmlns:a16="http://schemas.microsoft.com/office/drawing/2014/main" id="{B7C91C2C-D0CD-4F60-B253-C6FF46F3C6BC}"/>
              </a:ext>
            </a:extLst>
          </p:cNvPr>
          <p:cNvSpPr txBox="1"/>
          <p:nvPr/>
        </p:nvSpPr>
        <p:spPr>
          <a:xfrm>
            <a:off x="5495749" y="6765880"/>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4087108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2" descr="image preview">
            <a:extLst>
              <a:ext uri="{FF2B5EF4-FFF2-40B4-BE49-F238E27FC236}">
                <a16:creationId xmlns:a16="http://schemas.microsoft.com/office/drawing/2014/main" id="{A72289C4-1F61-4A80-AB31-86D457C90B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17" r="28980" b="50000"/>
          <a:stretch/>
        </p:blipFill>
        <p:spPr bwMode="auto">
          <a:xfrm>
            <a:off x="4836953" y="798677"/>
            <a:ext cx="1238171" cy="124306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01C37536-1E83-4177-9CB4-EA71B77EFF4D}"/>
              </a:ext>
            </a:extLst>
          </p:cNvPr>
          <p:cNvSpPr txBox="1"/>
          <p:nvPr/>
        </p:nvSpPr>
        <p:spPr>
          <a:xfrm>
            <a:off x="748744" y="792491"/>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Green Deal</a:t>
            </a:r>
          </a:p>
        </p:txBody>
      </p:sp>
      <p:sp>
        <p:nvSpPr>
          <p:cNvPr id="8" name="Rechteck 7">
            <a:extLst>
              <a:ext uri="{FF2B5EF4-FFF2-40B4-BE49-F238E27FC236}">
                <a16:creationId xmlns:a16="http://schemas.microsoft.com/office/drawing/2014/main" id="{02D9E8CB-3936-4DB3-A464-8746F4650090}"/>
              </a:ext>
            </a:extLst>
          </p:cNvPr>
          <p:cNvSpPr/>
          <p:nvPr/>
        </p:nvSpPr>
        <p:spPr>
          <a:xfrm>
            <a:off x="781299" y="1167967"/>
            <a:ext cx="5295402" cy="2893100"/>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Das EU-Klimagesetz schreibt die Ziele einer Emissionsreduzierung um 55 Prozent bis 2030 </a:t>
            </a:r>
          </a:p>
          <a:p>
            <a:r>
              <a:rPr lang="de-DE" sz="1400" dirty="0">
                <a:solidFill>
                  <a:sysClr val="windowText" lastClr="000000"/>
                </a:solidFill>
                <a:latin typeface="Arial" panose="020B0604020202020204" pitchFamily="34" charset="0"/>
                <a:cs typeface="Arial" panose="020B0604020202020204" pitchFamily="34" charset="0"/>
              </a:rPr>
              <a:t>sowie Klimaneutralität bis 2050 rechtsverbindlich </a:t>
            </a:r>
          </a:p>
          <a:p>
            <a:r>
              <a:rPr lang="de-DE" sz="1400" dirty="0">
                <a:solidFill>
                  <a:sysClr val="windowText" lastClr="000000"/>
                </a:solidFill>
                <a:latin typeface="Arial" panose="020B0604020202020204" pitchFamily="34" charset="0"/>
                <a:cs typeface="Arial" panose="020B0604020202020204" pitchFamily="34" charset="0"/>
              </a:rPr>
              <a:t>vor. Die Zielvorgaben sollen in die Gesetzgebung </a:t>
            </a:r>
          </a:p>
          <a:p>
            <a:r>
              <a:rPr lang="de-DE" sz="1400" dirty="0">
                <a:solidFill>
                  <a:sysClr val="windowText" lastClr="000000"/>
                </a:solidFill>
                <a:latin typeface="Arial" panose="020B0604020202020204" pitchFamily="34" charset="0"/>
                <a:cs typeface="Arial" panose="020B0604020202020204" pitchFamily="34" charset="0"/>
              </a:rPr>
              <a:t>der einzelnen Staaten einfließen und unter </a:t>
            </a:r>
          </a:p>
          <a:p>
            <a:r>
              <a:rPr lang="de-DE" sz="1400" dirty="0">
                <a:solidFill>
                  <a:sysClr val="windowText" lastClr="000000"/>
                </a:solidFill>
                <a:latin typeface="Arial" panose="020B0604020202020204" pitchFamily="34" charset="0"/>
                <a:cs typeface="Arial" panose="020B0604020202020204" pitchFamily="34" charset="0"/>
              </a:rPr>
              <a:t>anderem für </a:t>
            </a:r>
          </a:p>
          <a:p>
            <a:pPr marL="171450" indent="-171450">
              <a:buFontTx/>
              <a:buChar char="-"/>
            </a:pPr>
            <a:r>
              <a:rPr lang="de-DE" sz="1400" dirty="0">
                <a:solidFill>
                  <a:sysClr val="windowText" lastClr="000000"/>
                </a:solidFill>
                <a:latin typeface="Arial" panose="020B0604020202020204" pitchFamily="34" charset="0"/>
                <a:cs typeface="Arial" panose="020B0604020202020204" pitchFamily="34" charset="0"/>
              </a:rPr>
              <a:t>sauberere Luft, Wasser und Böden, </a:t>
            </a:r>
          </a:p>
          <a:p>
            <a:pPr marL="171450" indent="-171450">
              <a:buFontTx/>
              <a:buChar char="-"/>
            </a:pPr>
            <a:r>
              <a:rPr lang="de-DE" sz="1400" dirty="0">
                <a:solidFill>
                  <a:sysClr val="windowText" lastClr="000000"/>
                </a:solidFill>
                <a:latin typeface="Arial" panose="020B0604020202020204" pitchFamily="34" charset="0"/>
                <a:cs typeface="Arial" panose="020B0604020202020204" pitchFamily="34" charset="0"/>
              </a:rPr>
              <a:t>niedrigere Energiekosten, </a:t>
            </a:r>
          </a:p>
          <a:p>
            <a:pPr marL="171450" indent="-171450">
              <a:buFontTx/>
              <a:buChar char="-"/>
            </a:pPr>
            <a:r>
              <a:rPr lang="de-DE" sz="1400" dirty="0">
                <a:solidFill>
                  <a:sysClr val="windowText" lastClr="000000"/>
                </a:solidFill>
                <a:latin typeface="Arial" panose="020B0604020202020204" pitchFamily="34" charset="0"/>
                <a:cs typeface="Arial" panose="020B0604020202020204" pitchFamily="34" charset="0"/>
              </a:rPr>
              <a:t>renovierte Häuser, </a:t>
            </a:r>
          </a:p>
          <a:p>
            <a:pPr marL="171450" indent="-171450">
              <a:buFontTx/>
              <a:buChar char="-"/>
            </a:pPr>
            <a:r>
              <a:rPr lang="de-DE" sz="1400" dirty="0">
                <a:solidFill>
                  <a:sysClr val="windowText" lastClr="000000"/>
                </a:solidFill>
                <a:latin typeface="Arial" panose="020B0604020202020204" pitchFamily="34" charset="0"/>
                <a:cs typeface="Arial" panose="020B0604020202020204" pitchFamily="34" charset="0"/>
              </a:rPr>
              <a:t>bessere öffentliche Verkehrsmittel </a:t>
            </a:r>
          </a:p>
          <a:p>
            <a:pPr marL="171450" indent="-171450">
              <a:buFontTx/>
              <a:buChar char="-"/>
            </a:pPr>
            <a:r>
              <a:rPr lang="de-DE" sz="1400" dirty="0">
                <a:solidFill>
                  <a:sysClr val="windowText" lastClr="000000"/>
                </a:solidFill>
                <a:latin typeface="Arial" panose="020B0604020202020204" pitchFamily="34" charset="0"/>
                <a:cs typeface="Arial" panose="020B0604020202020204" pitchFamily="34" charset="0"/>
              </a:rPr>
              <a:t>mehr Ladestationen für E-Autos </a:t>
            </a:r>
          </a:p>
          <a:p>
            <a:pPr marL="171450" indent="-171450">
              <a:buFontTx/>
              <a:buChar char="-"/>
            </a:pPr>
            <a:r>
              <a:rPr lang="de-DE" sz="1400" dirty="0">
                <a:solidFill>
                  <a:sysClr val="windowText" lastClr="000000"/>
                </a:solidFill>
                <a:latin typeface="Arial" panose="020B0604020202020204" pitchFamily="34" charset="0"/>
                <a:cs typeface="Arial" panose="020B0604020202020204" pitchFamily="34" charset="0"/>
              </a:rPr>
              <a:t>weniger Abfall,</a:t>
            </a:r>
          </a:p>
          <a:p>
            <a:r>
              <a:rPr lang="de-DE" sz="1400" dirty="0">
                <a:solidFill>
                  <a:sysClr val="windowText" lastClr="000000"/>
                </a:solidFill>
                <a:latin typeface="Arial" panose="020B0604020202020204" pitchFamily="34" charset="0"/>
                <a:cs typeface="Arial" panose="020B0604020202020204" pitchFamily="34" charset="0"/>
              </a:rPr>
              <a:t>sorgen.</a:t>
            </a:r>
          </a:p>
        </p:txBody>
      </p:sp>
      <p:sp>
        <p:nvSpPr>
          <p:cNvPr id="9" name="Textfeld 8">
            <a:extLst>
              <a:ext uri="{FF2B5EF4-FFF2-40B4-BE49-F238E27FC236}">
                <a16:creationId xmlns:a16="http://schemas.microsoft.com/office/drawing/2014/main" id="{5B178F0B-52EE-45FD-BFE0-461990A5F0BE}"/>
              </a:ext>
            </a:extLst>
          </p:cNvPr>
          <p:cNvSpPr txBox="1"/>
          <p:nvPr/>
        </p:nvSpPr>
        <p:spPr>
          <a:xfrm>
            <a:off x="781299" y="4147256"/>
            <a:ext cx="5531819" cy="338554"/>
          </a:xfrm>
          <a:prstGeom prst="rect">
            <a:avLst/>
          </a:prstGeom>
          <a:noFill/>
        </p:spPr>
        <p:txBody>
          <a:bodyPr wrap="square">
            <a:spAutoFit/>
          </a:bodyPr>
          <a:lstStyle/>
          <a:p>
            <a:r>
              <a:rPr lang="de-DE" sz="800" dirty="0">
                <a:hlinkClick r:id="rId3"/>
              </a:rPr>
              <a:t>https://www.europarl.europa.eu/topics/de/article/20200618STO81513/gruner-deal-schlussel-zu-einer-klimaneutralen-und-nachhaltigen-eu</a:t>
            </a:r>
            <a:r>
              <a:rPr lang="de-DE" sz="800" dirty="0"/>
              <a:t> </a:t>
            </a:r>
          </a:p>
        </p:txBody>
      </p:sp>
      <p:pic>
        <p:nvPicPr>
          <p:cNvPr id="10" name="Grafik 9">
            <a:extLst>
              <a:ext uri="{FF2B5EF4-FFF2-40B4-BE49-F238E27FC236}">
                <a16:creationId xmlns:a16="http://schemas.microsoft.com/office/drawing/2014/main" id="{5BE61883-348A-4E3C-A116-D9A04212C8A0}"/>
              </a:ext>
            </a:extLst>
          </p:cNvPr>
          <p:cNvPicPr>
            <a:picLocks noChangeAspect="1"/>
          </p:cNvPicPr>
          <p:nvPr/>
        </p:nvPicPr>
        <p:blipFill>
          <a:blip r:embed="rId4"/>
          <a:stretch>
            <a:fillRect/>
          </a:stretch>
        </p:blipFill>
        <p:spPr>
          <a:xfrm>
            <a:off x="4823662" y="5587749"/>
            <a:ext cx="1251462" cy="1251462"/>
          </a:xfrm>
          <a:prstGeom prst="rect">
            <a:avLst/>
          </a:prstGeom>
        </p:spPr>
      </p:pic>
      <p:sp>
        <p:nvSpPr>
          <p:cNvPr id="11" name="Textfeld 10">
            <a:extLst>
              <a:ext uri="{FF2B5EF4-FFF2-40B4-BE49-F238E27FC236}">
                <a16:creationId xmlns:a16="http://schemas.microsoft.com/office/drawing/2014/main" id="{91DC22AC-EFED-4A78-B434-F8798B4B44E8}"/>
              </a:ext>
            </a:extLst>
          </p:cNvPr>
          <p:cNvSpPr txBox="1"/>
          <p:nvPr/>
        </p:nvSpPr>
        <p:spPr>
          <a:xfrm>
            <a:off x="781299" y="5618240"/>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Bergliebhaber</a:t>
            </a:r>
          </a:p>
        </p:txBody>
      </p:sp>
      <p:sp>
        <p:nvSpPr>
          <p:cNvPr id="12" name="Rechteck 11">
            <a:extLst>
              <a:ext uri="{FF2B5EF4-FFF2-40B4-BE49-F238E27FC236}">
                <a16:creationId xmlns:a16="http://schemas.microsoft.com/office/drawing/2014/main" id="{B2403567-87D3-4756-98B4-7569207F8FB3}"/>
              </a:ext>
            </a:extLst>
          </p:cNvPr>
          <p:cNvSpPr/>
          <p:nvPr/>
        </p:nvSpPr>
        <p:spPr>
          <a:xfrm>
            <a:off x="796956" y="5988900"/>
            <a:ext cx="5295402" cy="2462213"/>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Wussten Sie, dass Berggebiete 28,7 % der </a:t>
            </a:r>
          </a:p>
          <a:p>
            <a:r>
              <a:rPr lang="de-DE" sz="1400" dirty="0">
                <a:solidFill>
                  <a:sysClr val="windowText" lastClr="000000"/>
                </a:solidFill>
                <a:latin typeface="Arial" panose="020B0604020202020204" pitchFamily="34" charset="0"/>
                <a:cs typeface="Arial" panose="020B0604020202020204" pitchFamily="34" charset="0"/>
              </a:rPr>
              <a:t>Fläche der 27 Mitgliedstaaten ausmachen und </a:t>
            </a:r>
          </a:p>
          <a:p>
            <a:r>
              <a:rPr lang="de-DE" sz="1400" dirty="0">
                <a:solidFill>
                  <a:sysClr val="windowText" lastClr="000000"/>
                </a:solidFill>
                <a:latin typeface="Arial" panose="020B0604020202020204" pitchFamily="34" charset="0"/>
                <a:cs typeface="Arial" panose="020B0604020202020204" pitchFamily="34" charset="0"/>
              </a:rPr>
              <a:t>dass dort 16,9 % der EU-Bevölkerung leben? </a:t>
            </a:r>
          </a:p>
          <a:p>
            <a:r>
              <a:rPr lang="de-DE" sz="1400" dirty="0">
                <a:solidFill>
                  <a:sysClr val="windowText" lastClr="000000"/>
                </a:solidFill>
                <a:latin typeface="Arial" panose="020B0604020202020204" pitchFamily="34" charset="0"/>
                <a:cs typeface="Arial" panose="020B0604020202020204" pitchFamily="34" charset="0"/>
              </a:rPr>
              <a:t>Um diese wertvollen Landschaften und das </a:t>
            </a:r>
          </a:p>
          <a:p>
            <a:r>
              <a:rPr lang="de-DE" sz="1400" dirty="0">
                <a:solidFill>
                  <a:sysClr val="windowText" lastClr="000000"/>
                </a:solidFill>
                <a:latin typeface="Arial" panose="020B0604020202020204" pitchFamily="34" charset="0"/>
                <a:cs typeface="Arial" panose="020B0604020202020204" pitchFamily="34" charset="0"/>
              </a:rPr>
              <a:t>einzigartige Naturerbe Europas zu erhalten, hat die EU „Natura 2000“ ins Leben gerufen. Darunter versteht man ein Netz aus Schutzgebieten, in denen Tiere, Pflanzen und Menschen gleichermaßen ihren Platz finden sollen. Darüber hinaus sind die EU sowie acht Staaten Vertragsparteien der Alpenkonvention, einem internationalen Übereinkommen für nachhaltige Entwicklung und zum Schutz der Alpen.</a:t>
            </a:r>
          </a:p>
        </p:txBody>
      </p:sp>
      <p:sp>
        <p:nvSpPr>
          <p:cNvPr id="13" name="Textfeld 12">
            <a:extLst>
              <a:ext uri="{FF2B5EF4-FFF2-40B4-BE49-F238E27FC236}">
                <a16:creationId xmlns:a16="http://schemas.microsoft.com/office/drawing/2014/main" id="{2E2F892F-A2EC-48CD-B6A0-0F890BF4964C}"/>
              </a:ext>
            </a:extLst>
          </p:cNvPr>
          <p:cNvSpPr txBox="1"/>
          <p:nvPr/>
        </p:nvSpPr>
        <p:spPr>
          <a:xfrm>
            <a:off x="796956" y="8898065"/>
            <a:ext cx="4283509" cy="215444"/>
          </a:xfrm>
          <a:prstGeom prst="rect">
            <a:avLst/>
          </a:prstGeom>
          <a:noFill/>
        </p:spPr>
        <p:txBody>
          <a:bodyPr wrap="square">
            <a:spAutoFit/>
          </a:bodyPr>
          <a:lstStyle/>
          <a:p>
            <a:r>
              <a:rPr lang="de-DE" sz="800" dirty="0">
                <a:hlinkClick r:id="rId5"/>
              </a:rPr>
              <a:t>https://what-europe-does-for-me.europarl.europa.eu/de/social/L11</a:t>
            </a:r>
            <a:r>
              <a:rPr lang="de-DE" sz="800" dirty="0"/>
              <a:t> </a:t>
            </a:r>
          </a:p>
        </p:txBody>
      </p:sp>
      <p:sp>
        <p:nvSpPr>
          <p:cNvPr id="14" name="Textfeld 13">
            <a:extLst>
              <a:ext uri="{FF2B5EF4-FFF2-40B4-BE49-F238E27FC236}">
                <a16:creationId xmlns:a16="http://schemas.microsoft.com/office/drawing/2014/main" id="{92D1C6A5-78A6-4275-AA39-EEA15EAFE37F}"/>
              </a:ext>
            </a:extLst>
          </p:cNvPr>
          <p:cNvSpPr txBox="1"/>
          <p:nvPr/>
        </p:nvSpPr>
        <p:spPr>
          <a:xfrm>
            <a:off x="5514990" y="2009861"/>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
        <p:nvSpPr>
          <p:cNvPr id="15" name="Textfeld 14">
            <a:extLst>
              <a:ext uri="{FF2B5EF4-FFF2-40B4-BE49-F238E27FC236}">
                <a16:creationId xmlns:a16="http://schemas.microsoft.com/office/drawing/2014/main" id="{A42A44C4-236B-4900-8FA0-AF0B46867EB8}"/>
              </a:ext>
            </a:extLst>
          </p:cNvPr>
          <p:cNvSpPr txBox="1"/>
          <p:nvPr/>
        </p:nvSpPr>
        <p:spPr>
          <a:xfrm>
            <a:off x="5464897" y="6635742"/>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463032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2">
            <a:extLst>
              <a:ext uri="{FF2B5EF4-FFF2-40B4-BE49-F238E27FC236}">
                <a16:creationId xmlns:a16="http://schemas.microsoft.com/office/drawing/2014/main" id="{8C84DEC7-8925-4C72-8354-82A3F9954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818" y="724855"/>
            <a:ext cx="2217107" cy="83038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D2A2421A-3B9E-424C-8C13-6E146178049E}"/>
              </a:ext>
            </a:extLst>
          </p:cNvPr>
          <p:cNvSpPr txBox="1"/>
          <p:nvPr/>
        </p:nvSpPr>
        <p:spPr>
          <a:xfrm>
            <a:off x="4096010" y="1447459"/>
            <a:ext cx="2217108" cy="707886"/>
          </a:xfrm>
          <a:prstGeom prst="rect">
            <a:avLst/>
          </a:prstGeom>
          <a:noFill/>
        </p:spPr>
        <p:txBody>
          <a:bodyPr wrap="square">
            <a:spAutoFit/>
          </a:bodyPr>
          <a:lstStyle/>
          <a:p>
            <a:r>
              <a:rPr lang="de-DE" sz="800" dirty="0">
                <a:latin typeface="Arial" panose="020B0604020202020204" pitchFamily="34" charset="0"/>
                <a:cs typeface="Arial" panose="020B0604020202020204" pitchFamily="34" charset="0"/>
              </a:rPr>
              <a:t>Europäische Kommission, Geografische Angaben und Qualitätsregelungen erklärt, </a:t>
            </a:r>
            <a:r>
              <a:rPr lang="de-DE" sz="800" dirty="0">
                <a:latin typeface="Arial" panose="020B0604020202020204" pitchFamily="34" charset="0"/>
                <a:cs typeface="Arial" panose="020B0604020202020204" pitchFamily="34" charset="0"/>
                <a:hlinkClick r:id="rId3"/>
              </a:rPr>
              <a:t>Geografische Angaben und Qualitätsregelungen erklärt - Europäische Kommission</a:t>
            </a:r>
            <a:r>
              <a:rPr lang="de-DE" sz="800" dirty="0">
                <a:latin typeface="Arial" panose="020B0604020202020204" pitchFamily="34" charset="0"/>
                <a:cs typeface="Arial" panose="020B0604020202020204" pitchFamily="34" charset="0"/>
              </a:rPr>
              <a:t> (DL vom 25.06.2025)</a:t>
            </a:r>
          </a:p>
        </p:txBody>
      </p:sp>
      <p:sp>
        <p:nvSpPr>
          <p:cNvPr id="2" name="Rechteck 1">
            <a:extLst>
              <a:ext uri="{FF2B5EF4-FFF2-40B4-BE49-F238E27FC236}">
                <a16:creationId xmlns:a16="http://schemas.microsoft.com/office/drawing/2014/main" id="{A92F0D0D-D98F-4086-BF4D-4FD2B8D0889B}"/>
              </a:ext>
            </a:extLst>
          </p:cNvPr>
          <p:cNvSpPr/>
          <p:nvPr/>
        </p:nvSpPr>
        <p:spPr>
          <a:xfrm>
            <a:off x="720247" y="971013"/>
            <a:ext cx="5417506" cy="3600986"/>
          </a:xfrm>
          <a:prstGeom prst="rect">
            <a:avLst/>
          </a:prstGeom>
        </p:spPr>
        <p:txBody>
          <a:bodyPr wrap="square">
            <a:spAutoFit/>
          </a:bodyPr>
          <a:lstStyle/>
          <a:p>
            <a:r>
              <a:rPr lang="de-DE" sz="1200" dirty="0">
                <a:solidFill>
                  <a:sysClr val="windowText" lastClr="000000"/>
                </a:solidFill>
                <a:latin typeface="Arial" panose="020B0604020202020204" pitchFamily="34" charset="0"/>
                <a:cs typeface="Arial" panose="020B0604020202020204" pitchFamily="34" charset="0"/>
              </a:rPr>
              <a:t>Die EU schützt besondere Spezialitäten </a:t>
            </a:r>
          </a:p>
          <a:p>
            <a:r>
              <a:rPr lang="de-DE" sz="1200" dirty="0">
                <a:solidFill>
                  <a:sysClr val="windowText" lastClr="000000"/>
                </a:solidFill>
                <a:latin typeface="Arial" panose="020B0604020202020204" pitchFamily="34" charset="0"/>
                <a:cs typeface="Arial" panose="020B0604020202020204" pitchFamily="34" charset="0"/>
              </a:rPr>
              <a:t>mit 3 Siegeln.</a:t>
            </a:r>
          </a:p>
          <a:p>
            <a:endParaRPr lang="de-DE" sz="1200" dirty="0">
              <a:solidFill>
                <a:sysClr val="windowText" lastClr="000000"/>
              </a:solidFill>
              <a:latin typeface="Arial" panose="020B0604020202020204" pitchFamily="34" charset="0"/>
              <a:cs typeface="Arial" panose="020B0604020202020204" pitchFamily="34" charset="0"/>
            </a:endParaRPr>
          </a:p>
          <a:p>
            <a:r>
              <a:rPr lang="de-DE" sz="1200" b="1" dirty="0">
                <a:solidFill>
                  <a:sysClr val="windowText" lastClr="000000"/>
                </a:solidFill>
                <a:latin typeface="Arial" panose="020B0604020202020204" pitchFamily="34" charset="0"/>
                <a:cs typeface="Arial" panose="020B0604020202020204" pitchFamily="34" charset="0"/>
              </a:rPr>
              <a:t>Geschützte Ursprungsbezeichnung (g. U.): </a:t>
            </a:r>
          </a:p>
          <a:p>
            <a:r>
              <a:rPr lang="de-DE" sz="1200" dirty="0">
                <a:solidFill>
                  <a:sysClr val="windowText" lastClr="000000"/>
                </a:solidFill>
                <a:latin typeface="Arial" panose="020B0604020202020204" pitchFamily="34" charset="0"/>
                <a:cs typeface="Arial" panose="020B0604020202020204" pitchFamily="34" charset="0"/>
              </a:rPr>
              <a:t>Das Produkt kommt nur aus einer bestimmten </a:t>
            </a:r>
          </a:p>
          <a:p>
            <a:r>
              <a:rPr lang="de-DE" sz="1200" dirty="0">
                <a:solidFill>
                  <a:sysClr val="windowText" lastClr="000000"/>
                </a:solidFill>
                <a:latin typeface="Arial" panose="020B0604020202020204" pitchFamily="34" charset="0"/>
                <a:cs typeface="Arial" panose="020B0604020202020204" pitchFamily="34" charset="0"/>
              </a:rPr>
              <a:t>Region und alle Schritte, vom Anbau bis zur </a:t>
            </a:r>
          </a:p>
          <a:p>
            <a:r>
              <a:rPr lang="de-DE" sz="1200" dirty="0">
                <a:solidFill>
                  <a:sysClr val="windowText" lastClr="000000"/>
                </a:solidFill>
                <a:latin typeface="Arial" panose="020B0604020202020204" pitchFamily="34" charset="0"/>
                <a:cs typeface="Arial" panose="020B0604020202020204" pitchFamily="34" charset="0"/>
              </a:rPr>
              <a:t>Herstellung, finden genau in dieser Region statt. Beispiel: Allgäuer Emmentaler </a:t>
            </a:r>
          </a:p>
          <a:p>
            <a:endParaRPr lang="de-DE" sz="1200" dirty="0">
              <a:solidFill>
                <a:sysClr val="windowText" lastClr="000000"/>
              </a:solidFill>
              <a:latin typeface="Arial" panose="020B0604020202020204" pitchFamily="34" charset="0"/>
              <a:cs typeface="Arial" panose="020B0604020202020204" pitchFamily="34" charset="0"/>
            </a:endParaRPr>
          </a:p>
          <a:p>
            <a:r>
              <a:rPr lang="de-DE" sz="1200" b="1" dirty="0">
                <a:solidFill>
                  <a:sysClr val="windowText" lastClr="000000"/>
                </a:solidFill>
                <a:latin typeface="Arial" panose="020B0604020202020204" pitchFamily="34" charset="0"/>
                <a:cs typeface="Arial" panose="020B0604020202020204" pitchFamily="34" charset="0"/>
              </a:rPr>
              <a:t>Geschützte geografische Angabe (g. g. A.):</a:t>
            </a:r>
          </a:p>
          <a:p>
            <a:r>
              <a:rPr lang="de-DE" sz="1200" dirty="0">
                <a:solidFill>
                  <a:sysClr val="windowText" lastClr="000000"/>
                </a:solidFill>
                <a:latin typeface="Arial" panose="020B0604020202020204" pitchFamily="34" charset="0"/>
                <a:cs typeface="Arial" panose="020B0604020202020204" pitchFamily="34" charset="0"/>
              </a:rPr>
              <a:t>Das Produkt kommt aus einer bestimmten Gegend, aber nicht alles muss dort gemacht werden. Es reicht, wenn ein Schritt, zum Beispiel die Herstellung in der Region passiert. Beispiel: Münchener Weißwurst</a:t>
            </a:r>
          </a:p>
          <a:p>
            <a:endParaRPr lang="de-DE" sz="1200" dirty="0">
              <a:solidFill>
                <a:sysClr val="windowText" lastClr="000000"/>
              </a:solidFill>
              <a:latin typeface="Arial" panose="020B0604020202020204" pitchFamily="34" charset="0"/>
              <a:cs typeface="Arial" panose="020B0604020202020204" pitchFamily="34" charset="0"/>
            </a:endParaRPr>
          </a:p>
          <a:p>
            <a:r>
              <a:rPr lang="de-DE" sz="1200" b="1" dirty="0">
                <a:solidFill>
                  <a:sysClr val="windowText" lastClr="000000"/>
                </a:solidFill>
                <a:latin typeface="Arial" panose="020B0604020202020204" pitchFamily="34" charset="0"/>
                <a:cs typeface="Arial" panose="020B0604020202020204" pitchFamily="34" charset="0"/>
              </a:rPr>
              <a:t>Garantiert traditionelle Spezialität (g. t. S.): </a:t>
            </a:r>
            <a:r>
              <a:rPr lang="de-DE" sz="1200" dirty="0">
                <a:solidFill>
                  <a:sysClr val="windowText" lastClr="000000"/>
                </a:solidFill>
                <a:latin typeface="Arial" panose="020B0604020202020204" pitchFamily="34" charset="0"/>
                <a:cs typeface="Arial" panose="020B0604020202020204" pitchFamily="34" charset="0"/>
              </a:rPr>
              <a:t>Das Produkt wird nach einem traditionellen Rezept oder auf eine besondere Art gemacht, egal, wo es hergestellt wird. Beispiel: Pizza </a:t>
            </a:r>
            <a:r>
              <a:rPr lang="de-DE" sz="1200" dirty="0" err="1">
                <a:solidFill>
                  <a:sysClr val="windowText" lastClr="000000"/>
                </a:solidFill>
                <a:latin typeface="Arial" panose="020B0604020202020204" pitchFamily="34" charset="0"/>
                <a:cs typeface="Arial" panose="020B0604020202020204" pitchFamily="34" charset="0"/>
              </a:rPr>
              <a:t>Napoletana</a:t>
            </a:r>
            <a:r>
              <a:rPr lang="de-DE" sz="1200" dirty="0">
                <a:solidFill>
                  <a:sysClr val="windowText" lastClr="000000"/>
                </a:solidFill>
                <a:latin typeface="Arial" panose="020B0604020202020204" pitchFamily="34" charset="0"/>
                <a:cs typeface="Arial" panose="020B0604020202020204" pitchFamily="34" charset="0"/>
              </a:rPr>
              <a:t>. Aktuell sind über 50 bayerische Produkte geschützt. Dafür müssen allerdings komplizierte Anträge gestellt werden. </a:t>
            </a:r>
          </a:p>
        </p:txBody>
      </p:sp>
      <p:sp>
        <p:nvSpPr>
          <p:cNvPr id="8" name="Textfeld 7">
            <a:extLst>
              <a:ext uri="{FF2B5EF4-FFF2-40B4-BE49-F238E27FC236}">
                <a16:creationId xmlns:a16="http://schemas.microsoft.com/office/drawing/2014/main" id="{FDC0E8EB-652F-4EBB-8014-28FF2235A75D}"/>
              </a:ext>
            </a:extLst>
          </p:cNvPr>
          <p:cNvSpPr txBox="1"/>
          <p:nvPr/>
        </p:nvSpPr>
        <p:spPr>
          <a:xfrm>
            <a:off x="720247" y="701405"/>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Regionale Lebensmittel</a:t>
            </a:r>
          </a:p>
        </p:txBody>
      </p:sp>
      <p:pic>
        <p:nvPicPr>
          <p:cNvPr id="9" name="Picture 5" descr="image preview">
            <a:extLst>
              <a:ext uri="{FF2B5EF4-FFF2-40B4-BE49-F238E27FC236}">
                <a16:creationId xmlns:a16="http://schemas.microsoft.com/office/drawing/2014/main" id="{948DFD8D-168F-436C-9E2B-63EC69F86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3041" y="5576963"/>
            <a:ext cx="1064712" cy="10647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5E2A1905-D1C9-4944-A9AE-7F34A2F41050}"/>
              </a:ext>
            </a:extLst>
          </p:cNvPr>
          <p:cNvSpPr txBox="1"/>
          <p:nvPr/>
        </p:nvSpPr>
        <p:spPr>
          <a:xfrm>
            <a:off x="720247" y="5441772"/>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Unterstützung der Landwirtschaft</a:t>
            </a:r>
          </a:p>
        </p:txBody>
      </p:sp>
      <p:sp>
        <p:nvSpPr>
          <p:cNvPr id="3" name="Rechteck 2">
            <a:extLst>
              <a:ext uri="{FF2B5EF4-FFF2-40B4-BE49-F238E27FC236}">
                <a16:creationId xmlns:a16="http://schemas.microsoft.com/office/drawing/2014/main" id="{4FB0C762-7D48-468B-8076-CFA295903D4A}"/>
              </a:ext>
            </a:extLst>
          </p:cNvPr>
          <p:cNvSpPr/>
          <p:nvPr/>
        </p:nvSpPr>
        <p:spPr>
          <a:xfrm>
            <a:off x="720248" y="5826444"/>
            <a:ext cx="5509678" cy="3323987"/>
          </a:xfrm>
          <a:prstGeom prst="rect">
            <a:avLst/>
          </a:prstGeom>
        </p:spPr>
        <p:txBody>
          <a:bodyPr wrap="square">
            <a:spAutoFit/>
          </a:bodyPr>
          <a:lstStyle/>
          <a:p>
            <a:r>
              <a:rPr lang="de-DE" sz="1400" dirty="0">
                <a:solidFill>
                  <a:sysClr val="windowText" lastClr="000000"/>
                </a:solidFill>
                <a:latin typeface="Arial" panose="020B0604020202020204" pitchFamily="34" charset="0"/>
                <a:cs typeface="Arial" panose="020B0604020202020204" pitchFamily="34" charset="0"/>
              </a:rPr>
              <a:t>Deutsche Landwirtschaftsbetriebe erhalten jährlich </a:t>
            </a:r>
          </a:p>
          <a:p>
            <a:r>
              <a:rPr lang="de-DE" sz="1400" dirty="0">
                <a:solidFill>
                  <a:sysClr val="windowText" lastClr="000000"/>
                </a:solidFill>
                <a:latin typeface="Arial" panose="020B0604020202020204" pitchFamily="34" charset="0"/>
                <a:cs typeface="Arial" panose="020B0604020202020204" pitchFamily="34" charset="0"/>
              </a:rPr>
              <a:t>rund 6,2 Mrd. €  EU-Agrarsubventionen (2023–2027). </a:t>
            </a:r>
            <a:endParaRPr lang="de-DE" sz="1400" b="1" dirty="0">
              <a:solidFill>
                <a:sysClr val="windowText" lastClr="000000"/>
              </a:solidFill>
              <a:latin typeface="Arial" panose="020B0604020202020204" pitchFamily="34" charset="0"/>
              <a:cs typeface="Arial" panose="020B0604020202020204" pitchFamily="34" charset="0"/>
            </a:endParaRPr>
          </a:p>
          <a:p>
            <a:r>
              <a:rPr lang="de-DE" sz="1400" dirty="0">
                <a:solidFill>
                  <a:sysClr val="windowText" lastClr="000000"/>
                </a:solidFill>
                <a:latin typeface="Arial" panose="020B0604020202020204" pitchFamily="34" charset="0"/>
                <a:cs typeface="Arial" panose="020B0604020202020204" pitchFamily="34" charset="0"/>
              </a:rPr>
              <a:t>Landwirte können zum Beispiel bei der EU Direkt-</a:t>
            </a:r>
          </a:p>
          <a:p>
            <a:r>
              <a:rPr lang="de-DE" sz="1400" dirty="0" err="1">
                <a:solidFill>
                  <a:sysClr val="windowText" lastClr="000000"/>
                </a:solidFill>
                <a:latin typeface="Arial" panose="020B0604020202020204" pitchFamily="34" charset="0"/>
                <a:cs typeface="Arial" panose="020B0604020202020204" pitchFamily="34" charset="0"/>
              </a:rPr>
              <a:t>zahlungen</a:t>
            </a:r>
            <a:r>
              <a:rPr lang="de-DE" sz="1400" dirty="0">
                <a:solidFill>
                  <a:sysClr val="windowText" lastClr="000000"/>
                </a:solidFill>
                <a:latin typeface="Arial" panose="020B0604020202020204" pitchFamily="34" charset="0"/>
                <a:cs typeface="Arial" panose="020B0604020202020204" pitchFamily="34" charset="0"/>
              </a:rPr>
              <a:t> beantragen, um einen festen Betrag pro </a:t>
            </a:r>
          </a:p>
          <a:p>
            <a:r>
              <a:rPr lang="de-DE" sz="1400" dirty="0">
                <a:solidFill>
                  <a:sysClr val="windowText" lastClr="000000"/>
                </a:solidFill>
                <a:latin typeface="Arial" panose="020B0604020202020204" pitchFamily="34" charset="0"/>
                <a:cs typeface="Arial" panose="020B0604020202020204" pitchFamily="34" charset="0"/>
              </a:rPr>
              <a:t>Hektar zu erhalten. Das soll helfen schwankende Marktpreise auszugleichen und den Landwirten stabile Einnahmen sichern. Außerdem hilft die EU mit Sonderzahlungen bei Naturkatastrophen oder Tierkrankheiten und es werden Umweltschutz Maßnahmen gefördert. Kritisch kann man sehen, dass große Betriebe viel stärker profitieren als kleine Höfe, weil die meisten Fördergelder nach Flächen verteilt werden. Zudem belasten die vielen Anträge um das Geld zu bekommen die kleinen Landwirte mehr, weil Stunden im Büro verloren gehen und nicht auf dem Feld oder im Stall gearbeitet werden kann. Für kleine Betriebe mit wenigen oder keinen Angestellten ist das schwerer zu leisten.</a:t>
            </a:r>
          </a:p>
        </p:txBody>
      </p:sp>
      <p:sp>
        <p:nvSpPr>
          <p:cNvPr id="11" name="Textfeld 10">
            <a:extLst>
              <a:ext uri="{FF2B5EF4-FFF2-40B4-BE49-F238E27FC236}">
                <a16:creationId xmlns:a16="http://schemas.microsoft.com/office/drawing/2014/main" id="{F76281CC-A0E4-45CF-BBBF-350EF92C5E08}"/>
              </a:ext>
            </a:extLst>
          </p:cNvPr>
          <p:cNvSpPr txBox="1"/>
          <p:nvPr/>
        </p:nvSpPr>
        <p:spPr>
          <a:xfrm>
            <a:off x="5589355" y="6587765"/>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1640440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80F8F39C-DB4F-4BEF-B98C-77F359A5A371}"/>
              </a:ext>
            </a:extLst>
          </p:cNvPr>
          <p:cNvSpPr/>
          <p:nvPr/>
        </p:nvSpPr>
        <p:spPr>
          <a:xfrm>
            <a:off x="576197" y="601249"/>
            <a:ext cx="5736921" cy="3970751"/>
          </a:xfrm>
          <a:prstGeom prst="rect">
            <a:avLst/>
          </a:prstGeom>
          <a:solidFill>
            <a:schemeClr val="bg1"/>
          </a:solid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F7D4F121-828B-41D6-9817-2A0F8C262824}"/>
              </a:ext>
            </a:extLst>
          </p:cNvPr>
          <p:cNvSpPr/>
          <p:nvPr/>
        </p:nvSpPr>
        <p:spPr>
          <a:xfrm>
            <a:off x="576197" y="5334001"/>
            <a:ext cx="5736921" cy="3970751"/>
          </a:xfrm>
          <a:prstGeom prst="rect">
            <a:avLst/>
          </a:prstGeom>
          <a:noFill/>
          <a:ln>
            <a:solidFill>
              <a:srgbClr val="652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6" descr="image preview">
            <a:extLst>
              <a:ext uri="{FF2B5EF4-FFF2-40B4-BE49-F238E27FC236}">
                <a16:creationId xmlns:a16="http://schemas.microsoft.com/office/drawing/2014/main" id="{637C0B24-F40F-4AC8-BA8E-3831DBBD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469" y="816070"/>
            <a:ext cx="1228143" cy="1228143"/>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4D16A0BB-5C6A-4AFD-88DC-EA12854A96AC}"/>
              </a:ext>
            </a:extLst>
          </p:cNvPr>
          <p:cNvSpPr txBox="1"/>
          <p:nvPr/>
        </p:nvSpPr>
        <p:spPr>
          <a:xfrm>
            <a:off x="720247" y="701405"/>
            <a:ext cx="3473768" cy="338554"/>
          </a:xfrm>
          <a:prstGeom prst="rect">
            <a:avLst/>
          </a:prstGeom>
          <a:noFill/>
        </p:spPr>
        <p:txBody>
          <a:bodyPr wrap="square" rtlCol="0">
            <a:spAutoFit/>
          </a:bodyPr>
          <a:lstStyle/>
          <a:p>
            <a:r>
              <a:rPr lang="de-DE" sz="1600" b="1" dirty="0">
                <a:latin typeface="Arial" panose="020B0604020202020204" pitchFamily="34" charset="0"/>
                <a:cs typeface="Arial" panose="020B0604020202020204" pitchFamily="34" charset="0"/>
              </a:rPr>
              <a:t>EU-Fördermittel</a:t>
            </a:r>
          </a:p>
        </p:txBody>
      </p:sp>
      <p:sp>
        <p:nvSpPr>
          <p:cNvPr id="9" name="Rechteck 8">
            <a:extLst>
              <a:ext uri="{FF2B5EF4-FFF2-40B4-BE49-F238E27FC236}">
                <a16:creationId xmlns:a16="http://schemas.microsoft.com/office/drawing/2014/main" id="{7A326939-8658-44F6-86A0-68E059E11981}"/>
              </a:ext>
            </a:extLst>
          </p:cNvPr>
          <p:cNvSpPr/>
          <p:nvPr/>
        </p:nvSpPr>
        <p:spPr>
          <a:xfrm>
            <a:off x="720247" y="971013"/>
            <a:ext cx="5417506" cy="1384995"/>
          </a:xfrm>
          <a:prstGeom prst="rect">
            <a:avLst/>
          </a:prstGeom>
        </p:spPr>
        <p:txBody>
          <a:bodyPr wrap="square">
            <a:spAutoFit/>
          </a:bodyPr>
          <a:lstStyle/>
          <a:p>
            <a:pPr algn="just"/>
            <a:r>
              <a:rPr lang="de-DE" sz="1200" dirty="0">
                <a:solidFill>
                  <a:sysClr val="windowText" lastClr="000000"/>
                </a:solidFill>
                <a:latin typeface="Arial" panose="020B0604020202020204" pitchFamily="34" charset="0"/>
                <a:cs typeface="Arial" panose="020B0604020202020204" pitchFamily="34" charset="0"/>
              </a:rPr>
              <a:t>Die Grafik zeigt wie viel Geld Bayern aus Fördermittel </a:t>
            </a:r>
          </a:p>
          <a:p>
            <a:pPr algn="just"/>
            <a:r>
              <a:rPr lang="de-DE" sz="1200" dirty="0">
                <a:solidFill>
                  <a:sysClr val="windowText" lastClr="000000"/>
                </a:solidFill>
                <a:latin typeface="Arial" panose="020B0604020202020204" pitchFamily="34" charset="0"/>
                <a:cs typeface="Arial" panose="020B0604020202020204" pitchFamily="34" charset="0"/>
              </a:rPr>
              <a:t>von der EU erhält. Beispielsweise leistete der </a:t>
            </a:r>
          </a:p>
          <a:p>
            <a:pPr algn="just"/>
            <a:r>
              <a:rPr lang="de-DE" sz="1200" dirty="0">
                <a:solidFill>
                  <a:sysClr val="windowText" lastClr="000000"/>
                </a:solidFill>
                <a:latin typeface="Arial" panose="020B0604020202020204" pitchFamily="34" charset="0"/>
                <a:cs typeface="Arial" panose="020B0604020202020204" pitchFamily="34" charset="0"/>
              </a:rPr>
              <a:t>ESF+ Hilfe bei dem Hochwasser in Rottal In und aus dem </a:t>
            </a:r>
          </a:p>
          <a:p>
            <a:pPr algn="just"/>
            <a:r>
              <a:rPr lang="de-DE" sz="1200" dirty="0">
                <a:solidFill>
                  <a:sysClr val="windowText" lastClr="000000"/>
                </a:solidFill>
                <a:latin typeface="Arial" panose="020B0604020202020204" pitchFamily="34" charset="0"/>
                <a:cs typeface="Arial" panose="020B0604020202020204" pitchFamily="34" charset="0"/>
              </a:rPr>
              <a:t>EFRE wurden viele unterschiedliche Maßnahmen </a:t>
            </a:r>
          </a:p>
          <a:p>
            <a:pPr algn="just"/>
            <a:r>
              <a:rPr lang="de-DE" sz="1200" dirty="0">
                <a:solidFill>
                  <a:sysClr val="windowText" lastClr="000000"/>
                </a:solidFill>
                <a:latin typeface="Arial" panose="020B0604020202020204" pitchFamily="34" charset="0"/>
                <a:cs typeface="Arial" panose="020B0604020202020204" pitchFamily="34" charset="0"/>
              </a:rPr>
              <a:t>zur Stärkung der Innenstadt in kleinen Städten wie </a:t>
            </a:r>
          </a:p>
          <a:p>
            <a:pPr algn="just"/>
            <a:r>
              <a:rPr lang="de-DE" sz="1200" dirty="0">
                <a:solidFill>
                  <a:sysClr val="windowText" lastClr="000000"/>
                </a:solidFill>
                <a:latin typeface="Arial" panose="020B0604020202020204" pitchFamily="34" charset="0"/>
                <a:cs typeface="Arial" panose="020B0604020202020204" pitchFamily="34" charset="0"/>
              </a:rPr>
              <a:t>Beilngries, Landshut, Schwandorf, Kulmbach, </a:t>
            </a:r>
          </a:p>
          <a:p>
            <a:pPr algn="just"/>
            <a:r>
              <a:rPr lang="de-DE" sz="1200" dirty="0">
                <a:solidFill>
                  <a:sysClr val="windowText" lastClr="000000"/>
                </a:solidFill>
                <a:latin typeface="Arial" panose="020B0604020202020204" pitchFamily="34" charset="0"/>
                <a:cs typeface="Arial" panose="020B0604020202020204" pitchFamily="34" charset="0"/>
              </a:rPr>
              <a:t>Dinkelsbühl, Bad Kissingen oder Illertissen bezuschusst.</a:t>
            </a:r>
          </a:p>
        </p:txBody>
      </p:sp>
      <p:pic>
        <p:nvPicPr>
          <p:cNvPr id="10" name="Grafik 9">
            <a:extLst>
              <a:ext uri="{FF2B5EF4-FFF2-40B4-BE49-F238E27FC236}">
                <a16:creationId xmlns:a16="http://schemas.microsoft.com/office/drawing/2014/main" id="{8F412631-260E-4BA5-8664-3C22C9B9774D}"/>
              </a:ext>
            </a:extLst>
          </p:cNvPr>
          <p:cNvPicPr>
            <a:picLocks noChangeAspect="1"/>
          </p:cNvPicPr>
          <p:nvPr/>
        </p:nvPicPr>
        <p:blipFill>
          <a:blip r:embed="rId3"/>
          <a:stretch>
            <a:fillRect/>
          </a:stretch>
        </p:blipFill>
        <p:spPr>
          <a:xfrm>
            <a:off x="777381" y="2356008"/>
            <a:ext cx="3416634" cy="1953009"/>
          </a:xfrm>
          <a:prstGeom prst="rect">
            <a:avLst/>
          </a:prstGeom>
        </p:spPr>
      </p:pic>
      <p:sp>
        <p:nvSpPr>
          <p:cNvPr id="11" name="Textfeld 10">
            <a:extLst>
              <a:ext uri="{FF2B5EF4-FFF2-40B4-BE49-F238E27FC236}">
                <a16:creationId xmlns:a16="http://schemas.microsoft.com/office/drawing/2014/main" id="{4E2FCB56-5AD2-4B1F-95C7-4A2DDB820927}"/>
              </a:ext>
            </a:extLst>
          </p:cNvPr>
          <p:cNvSpPr txBox="1"/>
          <p:nvPr/>
        </p:nvSpPr>
        <p:spPr>
          <a:xfrm>
            <a:off x="4226831" y="3678075"/>
            <a:ext cx="2038771" cy="630942"/>
          </a:xfrm>
          <a:prstGeom prst="rect">
            <a:avLst/>
          </a:prstGeom>
          <a:noFill/>
        </p:spPr>
        <p:txBody>
          <a:bodyPr wrap="square">
            <a:spAutoFit/>
          </a:bodyPr>
          <a:lstStyle/>
          <a:p>
            <a:r>
              <a:rPr lang="de-DE" sz="700" dirty="0">
                <a:solidFill>
                  <a:schemeClr val="accent4">
                    <a:lumMod val="50000"/>
                  </a:schemeClr>
                </a:solidFill>
                <a:latin typeface="Arial Nova" panose="020B0504020202020204" pitchFamily="34" charset="0"/>
                <a:cs typeface="Arial" panose="020B0604020202020204" pitchFamily="34" charset="0"/>
                <a:hlinkClick r:id="rId4"/>
              </a:rPr>
              <a:t>https://germany.representation.ec.europa.eu/document/download/5e80e996-37ee-4773-bc5c-878ef495ad15_de?filename=F%C3%B6rdermittel%20Bayern_0.pdf</a:t>
            </a:r>
            <a:r>
              <a:rPr lang="de-DE" sz="700" dirty="0">
                <a:solidFill>
                  <a:schemeClr val="accent4">
                    <a:lumMod val="50000"/>
                  </a:schemeClr>
                </a:solidFill>
                <a:latin typeface="Arial Nova" panose="020B0504020202020204" pitchFamily="34" charset="0"/>
                <a:cs typeface="Arial" panose="020B0604020202020204" pitchFamily="34" charset="0"/>
              </a:rPr>
              <a:t> </a:t>
            </a:r>
          </a:p>
        </p:txBody>
      </p:sp>
      <p:sp>
        <p:nvSpPr>
          <p:cNvPr id="2" name="Textfeld 1">
            <a:extLst>
              <a:ext uri="{FF2B5EF4-FFF2-40B4-BE49-F238E27FC236}">
                <a16:creationId xmlns:a16="http://schemas.microsoft.com/office/drawing/2014/main" id="{90D4AE69-D8FA-4651-BC99-D2668C8F78F8}"/>
              </a:ext>
            </a:extLst>
          </p:cNvPr>
          <p:cNvSpPr txBox="1"/>
          <p:nvPr/>
        </p:nvSpPr>
        <p:spPr>
          <a:xfrm>
            <a:off x="5411071" y="1839580"/>
            <a:ext cx="1096794" cy="200055"/>
          </a:xfrm>
          <a:prstGeom prst="rect">
            <a:avLst/>
          </a:prstGeom>
          <a:noFill/>
        </p:spPr>
        <p:txBody>
          <a:bodyPr wrap="square" rtlCol="0">
            <a:spAutoFit/>
          </a:bodyPr>
          <a:lstStyle/>
          <a:p>
            <a:r>
              <a:rPr lang="de-DE" sz="700" dirty="0">
                <a:latin typeface="Arial" panose="020B0604020202020204" pitchFamily="34" charset="0"/>
                <a:cs typeface="Arial" panose="020B0604020202020204" pitchFamily="34" charset="0"/>
              </a:rPr>
              <a:t>KI-generiert</a:t>
            </a:r>
          </a:p>
        </p:txBody>
      </p:sp>
    </p:spTree>
    <p:extLst>
      <p:ext uri="{BB962C8B-B14F-4D97-AF65-F5344CB8AC3E}">
        <p14:creationId xmlns:p14="http://schemas.microsoft.com/office/powerpoint/2010/main" val="321381717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1650</Words>
  <Application>Microsoft Office PowerPoint</Application>
  <PresentationFormat>A4-Papier (210 x 297 mm)</PresentationFormat>
  <Paragraphs>153</Paragraphs>
  <Slides>8</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8</vt:i4>
      </vt:variant>
    </vt:vector>
  </HeadingPairs>
  <TitlesOfParts>
    <vt:vector size="13" baseType="lpstr">
      <vt:lpstr>Arial</vt:lpstr>
      <vt:lpstr>Arial Nova</vt:lpstr>
      <vt:lpstr>Calibri</vt:lpstr>
      <vt:lpstr>Calibri Light</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6</cp:revision>
  <dcterms:created xsi:type="dcterms:W3CDTF">2025-07-22T11:46:14Z</dcterms:created>
  <dcterms:modified xsi:type="dcterms:W3CDTF">2025-07-22T12:28:06Z</dcterms:modified>
</cp:coreProperties>
</file>