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84" r:id="rId3"/>
    <p:sldId id="264" r:id="rId4"/>
    <p:sldId id="287" r:id="rId5"/>
    <p:sldId id="288" r:id="rId6"/>
    <p:sldId id="290" r:id="rId7"/>
    <p:sldId id="289" r:id="rId8"/>
    <p:sldId id="273" r:id="rId9"/>
    <p:sldId id="274"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4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39" autoAdjust="0"/>
    <p:restoredTop sz="94660"/>
  </p:normalViewPr>
  <p:slideViewPr>
    <p:cSldViewPr snapToGrid="0">
      <p:cViewPr varScale="1">
        <p:scale>
          <a:sx n="111" d="100"/>
          <a:sy n="111" d="100"/>
        </p:scale>
        <p:origin x="1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37A92-38DF-E443-B27C-F6754D7C8199}" type="datetimeFigureOut">
              <a:rPr lang="de-DE" smtClean="0"/>
              <a:t>26.08.2025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84B60-65EA-AF4A-A260-9CC8CBD105E0}" type="slidenum">
              <a:rPr lang="de-DE" smtClean="0"/>
              <a:t>‹Nr.›</a:t>
            </a:fld>
            <a:endParaRPr lang="de-DE"/>
          </a:p>
        </p:txBody>
      </p:sp>
    </p:spTree>
    <p:extLst>
      <p:ext uri="{BB962C8B-B14F-4D97-AF65-F5344CB8AC3E}">
        <p14:creationId xmlns:p14="http://schemas.microsoft.com/office/powerpoint/2010/main" val="24786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26F6E1D-590E-33AA-FB97-299EDD4A884F}" type="slidenum">
              <a:rPr/>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26.08.2025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bayern.de/politik/bund-und-europ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descr="Ein Bild, das Kleidung, Person, Menschliches Gesicht, draußen enthält.&#10;&#10;KI-generierte Inhalte können fehlerhaft sein.">
            <a:extLst>
              <a:ext uri="{FF2B5EF4-FFF2-40B4-BE49-F238E27FC236}">
                <a16:creationId xmlns:a16="http://schemas.microsoft.com/office/drawing/2014/main" id="{BCBEE872-5853-7231-F152-2719A33D3E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29" y="1802042"/>
            <a:ext cx="5525404" cy="3121853"/>
          </a:xfrm>
          <a:prstGeom prst="rect">
            <a:avLst/>
          </a:prstGeom>
        </p:spPr>
      </p:pic>
      <p:pic>
        <p:nvPicPr>
          <p:cNvPr id="7" name="Grafik 6" descr="Ein Bild, das Flagge, Blau, Electric Blue (Farbe), Majorelle Blue enthält.&#10;&#10;KI-generierte Inhalte können fehlerhaft sein.">
            <a:extLst>
              <a:ext uri="{FF2B5EF4-FFF2-40B4-BE49-F238E27FC236}">
                <a16:creationId xmlns:a16="http://schemas.microsoft.com/office/drawing/2014/main" id="{585097F8-5CA8-EA15-A99D-86651A88C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865" y="1809242"/>
            <a:ext cx="5525404" cy="3108039"/>
          </a:xfrm>
          <a:prstGeom prst="rect">
            <a:avLst/>
          </a:prstGeom>
        </p:spPr>
      </p:pic>
    </p:spTree>
    <p:extLst>
      <p:ext uri="{BB962C8B-B14F-4D97-AF65-F5344CB8AC3E}">
        <p14:creationId xmlns:p14="http://schemas.microsoft.com/office/powerpoint/2010/main" val="3853281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Titel 1"/>
          <p:cNvSpPr txBox="1"/>
          <p:nvPr/>
        </p:nvSpPr>
        <p:spPr bwMode="auto">
          <a:xfrm>
            <a:off x="568692" y="2021757"/>
            <a:ext cx="10515600" cy="450078"/>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endParaRPr dirty="0"/>
          </a:p>
        </p:txBody>
      </p:sp>
      <p:sp>
        <p:nvSpPr>
          <p:cNvPr id="2" name="Titel 1">
            <a:extLst>
              <a:ext uri="{FF2B5EF4-FFF2-40B4-BE49-F238E27FC236}">
                <a16:creationId xmlns:a16="http://schemas.microsoft.com/office/drawing/2014/main" id="{91DF2897-B418-B18B-8B4B-660524723404}"/>
              </a:ext>
            </a:extLst>
          </p:cNvPr>
          <p:cNvSpPr txBox="1"/>
          <p:nvPr/>
        </p:nvSpPr>
        <p:spPr bwMode="auto">
          <a:xfrm>
            <a:off x="1107708" y="1488141"/>
            <a:ext cx="9772096" cy="2073206"/>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marL="457200" indent="-457200">
              <a:buAutoNum type="arabicParenBoth"/>
              <a:defRPr/>
            </a:pPr>
            <a:endParaRPr lang="de-DE" sz="1050" dirty="0"/>
          </a:p>
        </p:txBody>
      </p:sp>
      <p:sp>
        <p:nvSpPr>
          <p:cNvPr id="5" name="Titel 1">
            <a:extLst>
              <a:ext uri="{FF2B5EF4-FFF2-40B4-BE49-F238E27FC236}">
                <a16:creationId xmlns:a16="http://schemas.microsoft.com/office/drawing/2014/main" id="{103EF138-BBF3-6C84-1433-51F877E5B512}"/>
              </a:ext>
            </a:extLst>
          </p:cNvPr>
          <p:cNvSpPr txBox="1"/>
          <p:nvPr/>
        </p:nvSpPr>
        <p:spPr bwMode="auto">
          <a:xfrm>
            <a:off x="568692" y="4108122"/>
            <a:ext cx="10515600" cy="1711815"/>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endParaRPr lang="de-DE" sz="1050" dirty="0"/>
          </a:p>
        </p:txBody>
      </p:sp>
      <p:sp>
        <p:nvSpPr>
          <p:cNvPr id="7" name="Titel 1">
            <a:extLst>
              <a:ext uri="{FF2B5EF4-FFF2-40B4-BE49-F238E27FC236}">
                <a16:creationId xmlns:a16="http://schemas.microsoft.com/office/drawing/2014/main" id="{22EDFF82-F463-126D-DABB-06D2E43885AC}"/>
              </a:ext>
            </a:extLst>
          </p:cNvPr>
          <p:cNvSpPr txBox="1"/>
          <p:nvPr/>
        </p:nvSpPr>
        <p:spPr bwMode="auto">
          <a:xfrm>
            <a:off x="838200" y="4108122"/>
            <a:ext cx="10515600" cy="1711815"/>
          </a:xfrm>
          <a:prstGeom prst="rect">
            <a:avLst/>
          </a:prstGeom>
        </p:spPr>
        <p:txBody>
          <a:bodyPr/>
          <a:lstStyle>
            <a:lvl1pPr algn="l" defTabSz="914400">
              <a:lnSpc>
                <a:spcPct val="90000"/>
              </a:lnSpc>
              <a:spcBef>
                <a:spcPts val="0"/>
              </a:spcBef>
              <a:buNone/>
              <a:defRPr sz="4400">
                <a:solidFill>
                  <a:schemeClr val="tx1"/>
                </a:solidFill>
                <a:latin typeface="Arial"/>
                <a:ea typeface="+mj-ea"/>
                <a:cs typeface="Arial"/>
              </a:defRPr>
            </a:lvl1pPr>
          </a:lstStyle>
          <a:p>
            <a:pPr>
              <a:defRPr/>
            </a:pPr>
            <a:endParaRPr lang="de-DE" sz="1050" dirty="0"/>
          </a:p>
        </p:txBody>
      </p:sp>
      <p:sp>
        <p:nvSpPr>
          <p:cNvPr id="3" name="Textfeld 2">
            <a:extLst>
              <a:ext uri="{FF2B5EF4-FFF2-40B4-BE49-F238E27FC236}">
                <a16:creationId xmlns:a16="http://schemas.microsoft.com/office/drawing/2014/main" id="{9D241AE8-C09B-F408-7753-5F9A426EE8D6}"/>
              </a:ext>
            </a:extLst>
          </p:cNvPr>
          <p:cNvSpPr txBox="1"/>
          <p:nvPr/>
        </p:nvSpPr>
        <p:spPr>
          <a:xfrm>
            <a:off x="838200" y="1834495"/>
            <a:ext cx="4240404" cy="461665"/>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Achtung der Menschenwürde</a:t>
            </a:r>
          </a:p>
        </p:txBody>
      </p:sp>
      <p:sp>
        <p:nvSpPr>
          <p:cNvPr id="8" name="Textfeld 7">
            <a:extLst>
              <a:ext uri="{FF2B5EF4-FFF2-40B4-BE49-F238E27FC236}">
                <a16:creationId xmlns:a16="http://schemas.microsoft.com/office/drawing/2014/main" id="{CED189DD-CB7D-DD69-7D7C-6D9133043538}"/>
              </a:ext>
            </a:extLst>
          </p:cNvPr>
          <p:cNvSpPr txBox="1"/>
          <p:nvPr/>
        </p:nvSpPr>
        <p:spPr bwMode="auto">
          <a:xfrm>
            <a:off x="3455567" y="483993"/>
            <a:ext cx="5821345" cy="830997"/>
          </a:xfrm>
          <a:prstGeom prst="rect">
            <a:avLst/>
          </a:prstGeom>
          <a:solidFill>
            <a:srgbClr val="7030A0"/>
          </a:solidFill>
          <a:ln w="19050">
            <a:solidFill>
              <a:prstClr val="black"/>
            </a:solidFill>
          </a:ln>
        </p:spPr>
        <p:txBody>
          <a:bodyPr wrap="square" rtlCol="0">
            <a:spAutoFit/>
          </a:bodyPr>
          <a:lstStyle/>
          <a:p>
            <a:r>
              <a:rPr lang="de-DE" sz="2400" dirty="0">
                <a:solidFill>
                  <a:schemeClr val="bg1"/>
                </a:solidFill>
                <a:latin typeface="Arial" panose="020B0604020202020204" pitchFamily="34" charset="0"/>
                <a:cs typeface="Arial" panose="020B0604020202020204" pitchFamily="34" charset="0"/>
              </a:rPr>
              <a:t>Gemeinsame Werte aller EU Länder </a:t>
            </a:r>
          </a:p>
          <a:p>
            <a:pPr algn="ctr"/>
            <a:r>
              <a:rPr lang="de-DE" sz="2400" dirty="0">
                <a:solidFill>
                  <a:schemeClr val="bg1"/>
                </a:solidFill>
                <a:latin typeface="Arial" panose="020B0604020202020204" pitchFamily="34" charset="0"/>
                <a:cs typeface="Arial" panose="020B0604020202020204" pitchFamily="34" charset="0"/>
              </a:rPr>
              <a:t>-Art 2 EU-Vertrag-</a:t>
            </a:r>
          </a:p>
        </p:txBody>
      </p:sp>
      <p:sp>
        <p:nvSpPr>
          <p:cNvPr id="9" name="Textfeld 8">
            <a:extLst>
              <a:ext uri="{FF2B5EF4-FFF2-40B4-BE49-F238E27FC236}">
                <a16:creationId xmlns:a16="http://schemas.microsoft.com/office/drawing/2014/main" id="{3F5AF966-ABB3-675E-8CA9-013A521F23F7}"/>
              </a:ext>
            </a:extLst>
          </p:cNvPr>
          <p:cNvSpPr txBox="1"/>
          <p:nvPr/>
        </p:nvSpPr>
        <p:spPr bwMode="auto">
          <a:xfrm>
            <a:off x="7021956" y="4148658"/>
            <a:ext cx="4509912" cy="461665"/>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Wahrung der Menschenrechte</a:t>
            </a:r>
          </a:p>
        </p:txBody>
      </p:sp>
      <p:sp>
        <p:nvSpPr>
          <p:cNvPr id="10" name="Textfeld 9">
            <a:extLst>
              <a:ext uri="{FF2B5EF4-FFF2-40B4-BE49-F238E27FC236}">
                <a16:creationId xmlns:a16="http://schemas.microsoft.com/office/drawing/2014/main" id="{5689C951-FE28-5369-2A9B-050804803ADE}"/>
              </a:ext>
            </a:extLst>
          </p:cNvPr>
          <p:cNvSpPr txBox="1"/>
          <p:nvPr/>
        </p:nvSpPr>
        <p:spPr bwMode="auto">
          <a:xfrm>
            <a:off x="4854585" y="3131005"/>
            <a:ext cx="2749489" cy="461665"/>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Rechtsstaatlichkeit</a:t>
            </a:r>
          </a:p>
        </p:txBody>
      </p:sp>
      <p:sp>
        <p:nvSpPr>
          <p:cNvPr id="11" name="Textfeld 10">
            <a:extLst>
              <a:ext uri="{FF2B5EF4-FFF2-40B4-BE49-F238E27FC236}">
                <a16:creationId xmlns:a16="http://schemas.microsoft.com/office/drawing/2014/main" id="{D7C10B4B-41E2-A600-283A-A7590CE0A5B5}"/>
              </a:ext>
            </a:extLst>
          </p:cNvPr>
          <p:cNvSpPr txBox="1"/>
          <p:nvPr/>
        </p:nvSpPr>
        <p:spPr bwMode="auto">
          <a:xfrm>
            <a:off x="838200" y="3735833"/>
            <a:ext cx="1735183" cy="461665"/>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Gleichheit</a:t>
            </a:r>
          </a:p>
        </p:txBody>
      </p:sp>
      <p:sp>
        <p:nvSpPr>
          <p:cNvPr id="12" name="Textfeld 11">
            <a:extLst>
              <a:ext uri="{FF2B5EF4-FFF2-40B4-BE49-F238E27FC236}">
                <a16:creationId xmlns:a16="http://schemas.microsoft.com/office/drawing/2014/main" id="{36DD03C1-9CF6-64B5-DA91-C7248BB67BAA}"/>
              </a:ext>
            </a:extLst>
          </p:cNvPr>
          <p:cNvSpPr txBox="1"/>
          <p:nvPr/>
        </p:nvSpPr>
        <p:spPr bwMode="auto">
          <a:xfrm>
            <a:off x="8871429" y="2042426"/>
            <a:ext cx="1772120" cy="461665"/>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Demokratie</a:t>
            </a:r>
          </a:p>
        </p:txBody>
      </p:sp>
      <p:sp>
        <p:nvSpPr>
          <p:cNvPr id="13" name="Textfeld 12">
            <a:extLst>
              <a:ext uri="{FF2B5EF4-FFF2-40B4-BE49-F238E27FC236}">
                <a16:creationId xmlns:a16="http://schemas.microsoft.com/office/drawing/2014/main" id="{7B7E0BBF-36EA-416D-AEAF-17258D223B43}"/>
              </a:ext>
            </a:extLst>
          </p:cNvPr>
          <p:cNvSpPr txBox="1"/>
          <p:nvPr/>
        </p:nvSpPr>
        <p:spPr bwMode="auto">
          <a:xfrm>
            <a:off x="3381951" y="4767292"/>
            <a:ext cx="1472634" cy="461665"/>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Freiheit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52FD9A83-457E-421D-4088-073787CC2909}"/>
              </a:ext>
            </a:extLst>
          </p:cNvPr>
          <p:cNvSpPr txBox="1"/>
          <p:nvPr/>
        </p:nvSpPr>
        <p:spPr bwMode="auto">
          <a:xfrm>
            <a:off x="3455567" y="483993"/>
            <a:ext cx="5821345" cy="461665"/>
          </a:xfrm>
          <a:prstGeom prst="rect">
            <a:avLst/>
          </a:prstGeom>
          <a:solidFill>
            <a:srgbClr val="7030A0"/>
          </a:solidFill>
          <a:ln w="19050">
            <a:solidFill>
              <a:prstClr val="black"/>
            </a:solidFill>
          </a:ln>
        </p:spPr>
        <p:txBody>
          <a:bodyPr wrap="square" rtlCol="0">
            <a:spAutoFit/>
          </a:bodyPr>
          <a:lstStyle/>
          <a:p>
            <a:pPr algn="ctr"/>
            <a:r>
              <a:rPr lang="de-DE" sz="2400" dirty="0">
                <a:solidFill>
                  <a:schemeClr val="bg1"/>
                </a:solidFill>
                <a:latin typeface="Arial" panose="020B0604020202020204" pitchFamily="34" charset="0"/>
                <a:cs typeface="Arial" panose="020B0604020202020204" pitchFamily="34" charset="0"/>
              </a:rPr>
              <a:t>WERTETAUSCH</a:t>
            </a:r>
          </a:p>
        </p:txBody>
      </p:sp>
      <p:sp>
        <p:nvSpPr>
          <p:cNvPr id="3" name="Textfeld 2">
            <a:extLst>
              <a:ext uri="{FF2B5EF4-FFF2-40B4-BE49-F238E27FC236}">
                <a16:creationId xmlns:a16="http://schemas.microsoft.com/office/drawing/2014/main" id="{5F207D06-9B39-63AF-B7BB-D2CCFF4FEDDA}"/>
              </a:ext>
            </a:extLst>
          </p:cNvPr>
          <p:cNvSpPr txBox="1"/>
          <p:nvPr/>
        </p:nvSpPr>
        <p:spPr bwMode="auto">
          <a:xfrm>
            <a:off x="838200" y="1834495"/>
            <a:ext cx="10226040" cy="1569660"/>
          </a:xfrm>
          <a:prstGeom prst="rect">
            <a:avLst/>
          </a:prstGeom>
          <a:noFill/>
          <a:ln w="19050">
            <a:solidFill>
              <a:prstClr val="black"/>
            </a:solidFill>
          </a:ln>
        </p:spPr>
        <p:txBody>
          <a:bodyPr wrap="square" rtlCol="0">
            <a:spAutoFit/>
          </a:bodyPr>
          <a:lstStyle/>
          <a:p>
            <a:pPr algn="ctr"/>
            <a:r>
              <a:rPr lang="de-DE" sz="2400" dirty="0">
                <a:latin typeface="Arial" panose="020B0604020202020204" pitchFamily="34" charset="0"/>
                <a:cs typeface="Arial" panose="020B0604020202020204" pitchFamily="34" charset="0"/>
              </a:rPr>
              <a:t>„Überlegt, warum euch der Wert auf eurer Karte wichtig erscheint und inwieweit ihr ihm im Alltag begegnet. Sucht euch einen Partner in der Klasse und tauscht euch mit ihm/ihr aus. Im Anschluss tauscht ihr die Karten und sucht euch einen neuen Partner.“</a:t>
            </a:r>
          </a:p>
        </p:txBody>
      </p:sp>
    </p:spTree>
    <p:extLst>
      <p:ext uri="{BB962C8B-B14F-4D97-AF65-F5344CB8AC3E}">
        <p14:creationId xmlns:p14="http://schemas.microsoft.com/office/powerpoint/2010/main" val="353713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7555BB3-100B-E4CD-C1AC-576AB8117398}"/>
              </a:ext>
            </a:extLst>
          </p:cNvPr>
          <p:cNvSpPr txBox="1"/>
          <p:nvPr/>
        </p:nvSpPr>
        <p:spPr bwMode="auto">
          <a:xfrm>
            <a:off x="1209952" y="1859340"/>
            <a:ext cx="9772096" cy="1569660"/>
          </a:xfrm>
          <a:prstGeom prst="rect">
            <a:avLst/>
          </a:prstGeom>
          <a:noFill/>
        </p:spPr>
        <p:txBody>
          <a:bodyPr wrap="square">
            <a:spAutoFit/>
          </a:bodyPr>
          <a:lstStyle/>
          <a:p>
            <a:pPr algn="ctr"/>
            <a:r>
              <a:rPr lang="de-DE" sz="2400" b="0" i="0" u="none" strike="noStrike" dirty="0">
                <a:solidFill>
                  <a:srgbClr val="222222"/>
                </a:solidFill>
                <a:effectLst/>
                <a:latin typeface="Arial" panose="020B0604020202020204" pitchFamily="34" charset="0"/>
                <a:cs typeface="Arial" panose="020B0604020202020204" pitchFamily="34" charset="0"/>
              </a:rPr>
              <a:t>(1)</a:t>
            </a:r>
            <a:r>
              <a:rPr lang="de-DE" sz="2400" baseline="30000" dirty="0">
                <a:latin typeface="Arial" panose="020B0604020202020204" pitchFamily="34" charset="0"/>
                <a:cs typeface="Arial" panose="020B0604020202020204" pitchFamily="34" charset="0"/>
              </a:rPr>
              <a:t> </a:t>
            </a:r>
            <a:r>
              <a:rPr lang="de-DE" sz="2400" dirty="0">
                <a:latin typeface="Arial" panose="020B0604020202020204" pitchFamily="34" charset="0"/>
                <a:cs typeface="Arial" panose="020B0604020202020204" pitchFamily="34" charset="0"/>
              </a:rPr>
              <a:t>Bayern bekennt sich zu einem geeinten Europa, das demokratischen, rechtsstaatlichen, sozialen und föderativen Grundsätzen […] verpflichtet ist, die Eigenständigkeit der Region wahrt und deren Mitwirkung an europäischen Entscheidungen sichert.</a:t>
            </a:r>
          </a:p>
        </p:txBody>
      </p:sp>
      <p:sp>
        <p:nvSpPr>
          <p:cNvPr id="4" name="Rechteck 3">
            <a:extLst>
              <a:ext uri="{FF2B5EF4-FFF2-40B4-BE49-F238E27FC236}">
                <a16:creationId xmlns:a16="http://schemas.microsoft.com/office/drawing/2014/main" id="{DDED17D7-9CD5-4E43-98CC-AB3FB84F0A17}"/>
              </a:ext>
            </a:extLst>
          </p:cNvPr>
          <p:cNvSpPr/>
          <p:nvPr/>
        </p:nvSpPr>
        <p:spPr>
          <a:xfrm>
            <a:off x="1035170" y="862642"/>
            <a:ext cx="10110158" cy="664233"/>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 3a BV</a:t>
            </a:r>
          </a:p>
        </p:txBody>
      </p:sp>
    </p:spTree>
    <p:extLst>
      <p:ext uri="{BB962C8B-B14F-4D97-AF65-F5344CB8AC3E}">
        <p14:creationId xmlns:p14="http://schemas.microsoft.com/office/powerpoint/2010/main" val="86322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7555BB3-100B-E4CD-C1AC-576AB8117398}"/>
              </a:ext>
            </a:extLst>
          </p:cNvPr>
          <p:cNvSpPr txBox="1"/>
          <p:nvPr/>
        </p:nvSpPr>
        <p:spPr bwMode="auto">
          <a:xfrm>
            <a:off x="1209952" y="1859340"/>
            <a:ext cx="9772096" cy="2308324"/>
          </a:xfrm>
          <a:prstGeom prst="rect">
            <a:avLst/>
          </a:prstGeom>
          <a:noFill/>
        </p:spPr>
        <p:txBody>
          <a:bodyPr wrap="square">
            <a:spAutoFit/>
          </a:bodyPr>
          <a:lstStyle/>
          <a:p>
            <a:pPr algn="ctr"/>
            <a:r>
              <a:rPr lang="de-DE" sz="2400" dirty="0">
                <a:latin typeface="Arial" panose="020B0604020202020204" pitchFamily="34" charset="0"/>
                <a:cs typeface="Arial" panose="020B0604020202020204" pitchFamily="34" charset="0"/>
              </a:rPr>
              <a:t>(1) Zur Verwirklichung eines vereinten Europas wirkt die Bundesrepublik Deutschland bei der Entwicklung der Europäischen Union mit, die demokratischen, rechtsstaatlichen, sozialen und föderativen Grundsätzen und dem Grundsatz der Subsidiarität verpflichtet ist und einen diesem Grundgesetz im wesentlichen vergleichbaren Grundrechtsschutz gewährleistet.</a:t>
            </a:r>
          </a:p>
        </p:txBody>
      </p:sp>
      <p:sp>
        <p:nvSpPr>
          <p:cNvPr id="4" name="Rechteck 3">
            <a:extLst>
              <a:ext uri="{FF2B5EF4-FFF2-40B4-BE49-F238E27FC236}">
                <a16:creationId xmlns:a16="http://schemas.microsoft.com/office/drawing/2014/main" id="{DDED17D7-9CD5-4E43-98CC-AB3FB84F0A17}"/>
              </a:ext>
            </a:extLst>
          </p:cNvPr>
          <p:cNvSpPr/>
          <p:nvPr/>
        </p:nvSpPr>
        <p:spPr>
          <a:xfrm>
            <a:off x="1035170" y="862642"/>
            <a:ext cx="10110158" cy="664233"/>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a:latin typeface="Arial" panose="020B0604020202020204" pitchFamily="34" charset="0"/>
                <a:cs typeface="Arial" panose="020B0604020202020204" pitchFamily="34" charset="0"/>
              </a:rPr>
              <a:t>Art. 23 GG</a:t>
            </a:r>
          </a:p>
        </p:txBody>
      </p:sp>
    </p:spTree>
    <p:extLst>
      <p:ext uri="{BB962C8B-B14F-4D97-AF65-F5344CB8AC3E}">
        <p14:creationId xmlns:p14="http://schemas.microsoft.com/office/powerpoint/2010/main" val="3145133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19744B4B-0575-A919-A045-F364AAE4DA42}"/>
              </a:ext>
            </a:extLst>
          </p:cNvPr>
          <p:cNvSpPr txBox="1"/>
          <p:nvPr/>
        </p:nvSpPr>
        <p:spPr bwMode="auto">
          <a:xfrm>
            <a:off x="608093" y="935195"/>
            <a:ext cx="10717404" cy="830997"/>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Gleichheit: Wenn jemand ständig gegen Regeln verstößt, sollte er das Recht auf gleiche Behandlung verlieren.</a:t>
            </a:r>
          </a:p>
        </p:txBody>
      </p:sp>
      <p:sp>
        <p:nvSpPr>
          <p:cNvPr id="3" name="Textfeld 2">
            <a:extLst>
              <a:ext uri="{FF2B5EF4-FFF2-40B4-BE49-F238E27FC236}">
                <a16:creationId xmlns:a16="http://schemas.microsoft.com/office/drawing/2014/main" id="{C0B32AFE-8C65-21E1-7C6B-F07C2EE34F39}"/>
              </a:ext>
            </a:extLst>
          </p:cNvPr>
          <p:cNvSpPr txBox="1"/>
          <p:nvPr/>
        </p:nvSpPr>
        <p:spPr bwMode="auto">
          <a:xfrm>
            <a:off x="608090" y="2048162"/>
            <a:ext cx="10717404" cy="830997"/>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Demokratie: Es ist okay, wenn eine Entscheidung gegen die öffentliche Mehrheit getroffen wird, wenn sie fairer ist.</a:t>
            </a:r>
          </a:p>
        </p:txBody>
      </p:sp>
      <p:sp>
        <p:nvSpPr>
          <p:cNvPr id="4" name="Textfeld 3">
            <a:extLst>
              <a:ext uri="{FF2B5EF4-FFF2-40B4-BE49-F238E27FC236}">
                <a16:creationId xmlns:a16="http://schemas.microsoft.com/office/drawing/2014/main" id="{DFAEA6C0-AFFD-5015-4137-7BE958EA081B}"/>
              </a:ext>
            </a:extLst>
          </p:cNvPr>
          <p:cNvSpPr txBox="1"/>
          <p:nvPr/>
        </p:nvSpPr>
        <p:spPr bwMode="auto">
          <a:xfrm>
            <a:off x="608089" y="5091808"/>
            <a:ext cx="10717403" cy="830997"/>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Aktuell: Junge Menschen sollten mehr Verantwortung für den Klimaschutz übernehmen als ältere Menschen</a:t>
            </a:r>
          </a:p>
        </p:txBody>
      </p:sp>
      <p:sp>
        <p:nvSpPr>
          <p:cNvPr id="5" name="Textfeld 4">
            <a:extLst>
              <a:ext uri="{FF2B5EF4-FFF2-40B4-BE49-F238E27FC236}">
                <a16:creationId xmlns:a16="http://schemas.microsoft.com/office/drawing/2014/main" id="{BE01050F-5A2D-5BBA-2FA1-70BF61C6D186}"/>
              </a:ext>
            </a:extLst>
          </p:cNvPr>
          <p:cNvSpPr txBox="1"/>
          <p:nvPr/>
        </p:nvSpPr>
        <p:spPr bwMode="auto">
          <a:xfrm>
            <a:off x="608090" y="3161129"/>
            <a:ext cx="10717402" cy="830997"/>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Rechtsstaat: Die Polizei sollte in Krisenzeiten für die Sicherheit härter durchgreifen dürfen, auch wenn mal Unschuldige betroffen sein könnten.</a:t>
            </a:r>
          </a:p>
        </p:txBody>
      </p:sp>
      <p:sp>
        <p:nvSpPr>
          <p:cNvPr id="6" name="Textfeld 5">
            <a:extLst>
              <a:ext uri="{FF2B5EF4-FFF2-40B4-BE49-F238E27FC236}">
                <a16:creationId xmlns:a16="http://schemas.microsoft.com/office/drawing/2014/main" id="{B6AADC2C-4871-36C3-8727-81F90938E3F5}"/>
              </a:ext>
            </a:extLst>
          </p:cNvPr>
          <p:cNvSpPr txBox="1"/>
          <p:nvPr/>
        </p:nvSpPr>
        <p:spPr bwMode="auto">
          <a:xfrm>
            <a:off x="608089" y="4126164"/>
            <a:ext cx="10717401" cy="830997"/>
          </a:xfrm>
          <a:prstGeom prst="rect">
            <a:avLst/>
          </a:prstGeom>
          <a:noFill/>
          <a:ln w="19050">
            <a:solidFill>
              <a:prstClr val="black"/>
            </a:solidFill>
          </a:ln>
        </p:spPr>
        <p:txBody>
          <a:bodyPr wrap="square" rtlCol="0">
            <a:spAutoFit/>
          </a:bodyPr>
          <a:lstStyle/>
          <a:p>
            <a:r>
              <a:rPr lang="de-DE" sz="2400" dirty="0">
                <a:latin typeface="Arial" panose="020B0604020202020204" pitchFamily="34" charset="0"/>
                <a:cs typeface="Arial" panose="020B0604020202020204" pitchFamily="34" charset="0"/>
              </a:rPr>
              <a:t>Menschenrechte: Wenn jemand keine wirtschaftliche Leistung bringt, sollte er auch weniger Rechte haben.</a:t>
            </a:r>
          </a:p>
        </p:txBody>
      </p:sp>
    </p:spTree>
    <p:extLst>
      <p:ext uri="{BB962C8B-B14F-4D97-AF65-F5344CB8AC3E}">
        <p14:creationId xmlns:p14="http://schemas.microsoft.com/office/powerpoint/2010/main" val="2799075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127218"/>
            <a:ext cx="10737216" cy="52322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Flaggen </a:t>
            </a:r>
            <a:r>
              <a:rPr lang="de-DE" sz="1400" dirty="0">
                <a:latin typeface="Arial" panose="020B0604020202020204" pitchFamily="34" charset="0"/>
                <a:cs typeface="Arial" panose="020B0604020202020204" pitchFamily="34" charset="0"/>
                <a:hlinkClick r:id="rId2"/>
              </a:rPr>
              <a:t>https://www.bayern.de/politik/bund-und-europa/</a:t>
            </a:r>
            <a:endParaRPr lang="de-DE" sz="1400"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Folie 2: Menschen verschiedener Kulturen, erstellt mit KI von </a:t>
            </a:r>
            <a:r>
              <a:rPr lang="de-DE" sz="1400" dirty="0" err="1">
                <a:latin typeface="Arial" panose="020B0604020202020204" pitchFamily="34" charset="0"/>
                <a:cs typeface="Arial" panose="020B0604020202020204" pitchFamily="34" charset="0"/>
              </a:rPr>
              <a:t>canva.com</a:t>
            </a:r>
            <a:r>
              <a:rPr lang="de-DE" sz="1400" dirty="0">
                <a:latin typeface="Arial" panose="020B0604020202020204" pitchFamily="34" charset="0"/>
                <a:cs typeface="Arial" panose="020B0604020202020204" pitchFamily="34" charset="0"/>
              </a:rPr>
              <a:t>, DL vom 13.06.2025</a:t>
            </a:r>
          </a:p>
        </p:txBody>
      </p:sp>
      <p:sp>
        <p:nvSpPr>
          <p:cNvPr id="5" name="Titel 1">
            <a:extLst>
              <a:ext uri="{FF2B5EF4-FFF2-40B4-BE49-F238E27FC236}">
                <a16:creationId xmlns:a16="http://schemas.microsoft.com/office/drawing/2014/main" id="{14D807D7-C945-A321-6D26-DA009F4F001E}"/>
              </a:ext>
            </a:extLst>
          </p:cNvPr>
          <p:cNvSpPr txBox="1">
            <a:spLocks/>
          </p:cNvSpPr>
          <p:nvPr/>
        </p:nvSpPr>
        <p:spPr>
          <a:xfrm>
            <a:off x="838200" y="394423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de-DE" sz="2400" dirty="0"/>
              <a:t>Verwendete Literatur/Links</a:t>
            </a:r>
          </a:p>
          <a:p>
            <a:endParaRPr lang="de-DE" sz="2400" dirty="0"/>
          </a:p>
          <a:p>
            <a:r>
              <a:rPr lang="de-DE" sz="1400" dirty="0"/>
              <a:t>https://</a:t>
            </a:r>
            <a:r>
              <a:rPr lang="de-DE" sz="1400" dirty="0" err="1"/>
              <a:t>eur-lex.europa.eu</a:t>
            </a:r>
            <a:r>
              <a:rPr lang="de-DE" sz="1400" dirty="0"/>
              <a:t>/</a:t>
            </a:r>
            <a:r>
              <a:rPr lang="de-DE" sz="1400" dirty="0" err="1"/>
              <a:t>resource.html?uri</a:t>
            </a:r>
            <a:r>
              <a:rPr lang="de-DE" sz="1400" dirty="0"/>
              <a:t>=cellar:2bf140bf-a3f8-4ab2-b506-fd71826e6da6.0020.02/DOC_1&amp;format=PDF</a:t>
            </a:r>
          </a:p>
        </p:txBody>
      </p:sp>
    </p:spTree>
    <p:extLst>
      <p:ext uri="{BB962C8B-B14F-4D97-AF65-F5344CB8AC3E}">
        <p14:creationId xmlns:p14="http://schemas.microsoft.com/office/powerpoint/2010/main" val="2893606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456738"/>
            <a:ext cx="4593336" cy="115107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325</Words>
  <Application>Microsoft Office PowerPoint</Application>
  <PresentationFormat>Breitbild</PresentationFormat>
  <Paragraphs>27</Paragraphs>
  <Slides>9</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9</vt:i4>
      </vt:variant>
    </vt:vector>
  </HeadingPairs>
  <TitlesOfParts>
    <vt:vector size="13" baseType="lpstr">
      <vt:lpstr>Aptos</vt:lpstr>
      <vt:lpstr>Arial</vt:lpstr>
      <vt:lpstr>Calibri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Staatsinstitut für Schulqualität und Bildungsforschung</dc:creator>
  <cp:lastModifiedBy>Weber, Alexandra</cp:lastModifiedBy>
  <cp:revision>42</cp:revision>
  <dcterms:created xsi:type="dcterms:W3CDTF">2024-06-12T15:52:19Z</dcterms:created>
  <dcterms:modified xsi:type="dcterms:W3CDTF">2025-08-26T14:20:31Z</dcterms:modified>
</cp:coreProperties>
</file>