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89" r:id="rId3"/>
    <p:sldId id="291" r:id="rId4"/>
    <p:sldId id="288" r:id="rId5"/>
    <p:sldId id="292" r:id="rId6"/>
    <p:sldId id="293" r:id="rId7"/>
    <p:sldId id="294" r:id="rId8"/>
    <p:sldId id="290" r:id="rId9"/>
    <p:sldId id="274"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5" d="100"/>
          <a:sy n="105"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7CFB6-DA59-47BE-87B3-6CFEEC9529D2}" type="datetimeFigureOut">
              <a:rPr lang="de-DE" smtClean="0"/>
              <a:t>24.02.2025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68A6B-B0F9-4AFA-AE11-1D6F9EAB979F}" type="slidenum">
              <a:rPr lang="de-DE" smtClean="0"/>
              <a:t>‹Nr.›</a:t>
            </a:fld>
            <a:endParaRPr lang="de-DE"/>
          </a:p>
        </p:txBody>
      </p:sp>
    </p:spTree>
    <p:extLst>
      <p:ext uri="{BB962C8B-B14F-4D97-AF65-F5344CB8AC3E}">
        <p14:creationId xmlns:p14="http://schemas.microsoft.com/office/powerpoint/2010/main" val="357706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Nähere Informationen zum Europäischen Solidaritätskorps und den Zugangsvoraussetzungen finden sich auf der folgenden Seite: https://www.solidaritaetskorps.de/foerdermoeglichkeiten/fuer-junge-menschen/</a:t>
            </a:r>
          </a:p>
          <a:p>
            <a:r>
              <a:rPr lang="de-DE" dirty="0"/>
              <a:t>Nähere allgemeine Informationen zu Erasmus+ erhalten Sie über die folgende Seite: https://erasmus-plus.ec.europa.eu/de/opportunities/opportunities-for-individuals</a:t>
            </a:r>
          </a:p>
        </p:txBody>
      </p:sp>
      <p:sp>
        <p:nvSpPr>
          <p:cNvPr id="4" name="Foliennummernplatzhalter 3"/>
          <p:cNvSpPr>
            <a:spLocks noGrp="1"/>
          </p:cNvSpPr>
          <p:nvPr>
            <p:ph type="sldNum" sz="quarter" idx="5"/>
          </p:nvPr>
        </p:nvSpPr>
        <p:spPr/>
        <p:txBody>
          <a:bodyPr/>
          <a:lstStyle/>
          <a:p>
            <a:fld id="{8BD68A6B-B0F9-4AFA-AE11-1D6F9EAB979F}" type="slidenum">
              <a:rPr lang="de-DE" smtClean="0"/>
              <a:t>3</a:t>
            </a:fld>
            <a:endParaRPr lang="de-DE"/>
          </a:p>
        </p:txBody>
      </p:sp>
    </p:spTree>
    <p:extLst>
      <p:ext uri="{BB962C8B-B14F-4D97-AF65-F5344CB8AC3E}">
        <p14:creationId xmlns:p14="http://schemas.microsoft.com/office/powerpoint/2010/main" val="40834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 Kannst du dir vorstellen, Freiwilligenarbeit im Ausland zu leisten oder einen Teil deines Studiums bzw. deiner Ausbildung an einer Universität oder an einer Arbeitsstätte in einem anderen Land zu verbringen?</a:t>
            </a:r>
          </a:p>
          <a:p>
            <a:endParaRPr lang="de-DE" dirty="0"/>
          </a:p>
        </p:txBody>
      </p:sp>
      <p:sp>
        <p:nvSpPr>
          <p:cNvPr id="4" name="Foliennummernplatzhalter 3"/>
          <p:cNvSpPr>
            <a:spLocks noGrp="1"/>
          </p:cNvSpPr>
          <p:nvPr>
            <p:ph type="sldNum" sz="quarter" idx="5"/>
          </p:nvPr>
        </p:nvSpPr>
        <p:spPr/>
        <p:txBody>
          <a:bodyPr/>
          <a:lstStyle/>
          <a:p>
            <a:fld id="{8BD68A6B-B0F9-4AFA-AE11-1D6F9EAB979F}" type="slidenum">
              <a:rPr lang="de-DE" smtClean="0"/>
              <a:t>4</a:t>
            </a:fld>
            <a:endParaRPr lang="de-DE"/>
          </a:p>
        </p:txBody>
      </p:sp>
    </p:spTree>
    <p:extLst>
      <p:ext uri="{BB962C8B-B14F-4D97-AF65-F5344CB8AC3E}">
        <p14:creationId xmlns:p14="http://schemas.microsoft.com/office/powerpoint/2010/main" val="3659736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 Kannst du dir vorstellen, Freiwilligenarbeit im Ausland zu leisten oder einen Teil deines Studiums bzw. deiner Ausbildung an einer Universität oder an einer Arbeitsstätte in einem anderen Land zu verbringen?</a:t>
            </a:r>
          </a:p>
          <a:p>
            <a:endParaRPr lang="de-DE" dirty="0"/>
          </a:p>
        </p:txBody>
      </p:sp>
      <p:sp>
        <p:nvSpPr>
          <p:cNvPr id="4" name="Foliennummernplatzhalter 3"/>
          <p:cNvSpPr>
            <a:spLocks noGrp="1"/>
          </p:cNvSpPr>
          <p:nvPr>
            <p:ph type="sldNum" sz="quarter" idx="5"/>
          </p:nvPr>
        </p:nvSpPr>
        <p:spPr/>
        <p:txBody>
          <a:bodyPr/>
          <a:lstStyle/>
          <a:p>
            <a:fld id="{8BD68A6B-B0F9-4AFA-AE11-1D6F9EAB979F}" type="slidenum">
              <a:rPr lang="de-DE" smtClean="0"/>
              <a:t>6</a:t>
            </a:fld>
            <a:endParaRPr lang="de-DE"/>
          </a:p>
        </p:txBody>
      </p:sp>
    </p:spTree>
    <p:extLst>
      <p:ext uri="{BB962C8B-B14F-4D97-AF65-F5344CB8AC3E}">
        <p14:creationId xmlns:p14="http://schemas.microsoft.com/office/powerpoint/2010/main" val="286311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 Kannst du dir vorstellen, Freiwilligenarbeit im Ausland zu leisten oder einen Teil deines Studiums an einer Universität in einem anderen Land zu verbringen?</a:t>
            </a:r>
          </a:p>
          <a:p>
            <a:endParaRPr lang="de-DE" dirty="0"/>
          </a:p>
          <a:p>
            <a:r>
              <a:rPr lang="de-DE" dirty="0">
                <a:sym typeface="Wingdings" panose="05000000000000000000" pitchFamily="2" charset="2"/>
              </a:rPr>
              <a:t>Auftrag: Arbeitet in Zweiergruppen zusammen und erstellt eine Liste mit je vier Argumenten, die dafür- bzw. dagegensprechen. Welche Argumente sind für dich die überzeugendsten?</a:t>
            </a:r>
            <a:endParaRPr lang="de-DE" dirty="0"/>
          </a:p>
        </p:txBody>
      </p:sp>
      <p:sp>
        <p:nvSpPr>
          <p:cNvPr id="4" name="Foliennummernplatzhalter 3"/>
          <p:cNvSpPr>
            <a:spLocks noGrp="1"/>
          </p:cNvSpPr>
          <p:nvPr>
            <p:ph type="sldNum" sz="quarter" idx="5"/>
          </p:nvPr>
        </p:nvSpPr>
        <p:spPr/>
        <p:txBody>
          <a:bodyPr/>
          <a:lstStyle/>
          <a:p>
            <a:fld id="{8BD68A6B-B0F9-4AFA-AE11-1D6F9EAB979F}" type="slidenum">
              <a:rPr lang="de-DE" smtClean="0"/>
              <a:t>8</a:t>
            </a:fld>
            <a:endParaRPr lang="de-DE"/>
          </a:p>
        </p:txBody>
      </p:sp>
    </p:spTree>
    <p:extLst>
      <p:ext uri="{BB962C8B-B14F-4D97-AF65-F5344CB8AC3E}">
        <p14:creationId xmlns:p14="http://schemas.microsoft.com/office/powerpoint/2010/main" val="173857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24.02.2025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audiovisual.ec.europa.eu/en/video/I-131221"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131221_DE_HD-VIDEO">
            <a:hlinkClick r:id="" action="ppaction://media"/>
            <a:extLst>
              <a:ext uri="{FF2B5EF4-FFF2-40B4-BE49-F238E27FC236}">
                <a16:creationId xmlns:a16="http://schemas.microsoft.com/office/drawing/2014/main" id="{779912B7-0179-469B-B9E9-A811AE27E3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8552" y="530352"/>
            <a:ext cx="9302496" cy="5797296"/>
          </a:xfrm>
          <a:prstGeom prst="rect">
            <a:avLst/>
          </a:prstGeom>
        </p:spPr>
      </p:pic>
    </p:spTree>
    <p:extLst>
      <p:ext uri="{BB962C8B-B14F-4D97-AF65-F5344CB8AC3E}">
        <p14:creationId xmlns:p14="http://schemas.microsoft.com/office/powerpoint/2010/main" val="136742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153A10A-13F6-47B9-9933-97FFD0560DEA}"/>
              </a:ext>
            </a:extLst>
          </p:cNvPr>
          <p:cNvSpPr/>
          <p:nvPr/>
        </p:nvSpPr>
        <p:spPr>
          <a:xfrm>
            <a:off x="1377695" y="877824"/>
            <a:ext cx="4148327" cy="5102352"/>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EC3BF146-0C48-431C-98C9-45513357B8BE}"/>
              </a:ext>
            </a:extLst>
          </p:cNvPr>
          <p:cNvSpPr/>
          <p:nvPr/>
        </p:nvSpPr>
        <p:spPr>
          <a:xfrm>
            <a:off x="6629400" y="877824"/>
            <a:ext cx="4148328" cy="5102352"/>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5D3EC4BF-7242-42B1-84B5-EDB67A12A9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2798" y="1146805"/>
            <a:ext cx="3481578" cy="668463"/>
          </a:xfrm>
          <a:prstGeom prst="rect">
            <a:avLst/>
          </a:prstGeom>
        </p:spPr>
      </p:pic>
      <p:sp>
        <p:nvSpPr>
          <p:cNvPr id="8" name="Textfeld 7">
            <a:extLst>
              <a:ext uri="{FF2B5EF4-FFF2-40B4-BE49-F238E27FC236}">
                <a16:creationId xmlns:a16="http://schemas.microsoft.com/office/drawing/2014/main" id="{12F2F773-984F-4E13-A629-58B017E688CA}"/>
              </a:ext>
            </a:extLst>
          </p:cNvPr>
          <p:cNvSpPr txBox="1"/>
          <p:nvPr/>
        </p:nvSpPr>
        <p:spPr>
          <a:xfrm>
            <a:off x="1812798" y="2221992"/>
            <a:ext cx="3362706" cy="3416320"/>
          </a:xfrm>
          <a:prstGeom prst="rect">
            <a:avLst/>
          </a:prstGeom>
          <a:noFill/>
        </p:spPr>
        <p:txBody>
          <a:bodyPr wrap="square" rtlCol="0">
            <a:spAutoFit/>
          </a:bodyPr>
          <a:lstStyle/>
          <a:p>
            <a:pPr marL="285750" indent="-285750">
              <a:buFont typeface="Arial" panose="020B0604020202020204" pitchFamily="34" charset="0"/>
              <a:buChar char="•"/>
            </a:pPr>
            <a:r>
              <a:rPr lang="de-DE" dirty="0"/>
              <a:t>Möglichkeit, sich für ein soziales und vielfältiges Europa zu engagieren</a:t>
            </a:r>
          </a:p>
          <a:p>
            <a:pPr marL="285750" indent="-285750">
              <a:buFont typeface="Arial" panose="020B0604020202020204" pitchFamily="34" charset="0"/>
              <a:buChar char="•"/>
            </a:pPr>
            <a:r>
              <a:rPr lang="de-DE" dirty="0"/>
              <a:t>Möglichkeit, sich in Freiwilligendiensten zu engagieren oder eigene Solidaritätsprojekte auf die Beine zu stellen</a:t>
            </a:r>
          </a:p>
          <a:p>
            <a:pPr marL="285750" indent="-285750">
              <a:buFont typeface="Arial" panose="020B0604020202020204" pitchFamily="34" charset="0"/>
              <a:buChar char="•"/>
            </a:pPr>
            <a:r>
              <a:rPr lang="de-DE" dirty="0"/>
              <a:t>Alter: 18-30 Jahre</a:t>
            </a:r>
          </a:p>
          <a:p>
            <a:pPr marL="285750" indent="-285750">
              <a:buFont typeface="Arial" panose="020B0604020202020204" pitchFamily="34" charset="0"/>
              <a:buChar char="•"/>
            </a:pPr>
            <a:r>
              <a:rPr lang="de-DE" dirty="0"/>
              <a:t>Von der EU gefördert und finanziert</a:t>
            </a:r>
          </a:p>
          <a:p>
            <a:pPr marL="285750" indent="-285750">
              <a:buFont typeface="Arial" panose="020B0604020202020204" pitchFamily="34" charset="0"/>
              <a:buChar char="•"/>
            </a:pPr>
            <a:r>
              <a:rPr lang="de-DE" dirty="0"/>
              <a:t>Begleitprogramm</a:t>
            </a:r>
          </a:p>
        </p:txBody>
      </p:sp>
      <p:pic>
        <p:nvPicPr>
          <p:cNvPr id="10" name="Grafik 9">
            <a:extLst>
              <a:ext uri="{FF2B5EF4-FFF2-40B4-BE49-F238E27FC236}">
                <a16:creationId xmlns:a16="http://schemas.microsoft.com/office/drawing/2014/main" id="{7B99C42E-B052-4D3E-B7C5-D10EDC3B2A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3424" y="704088"/>
            <a:ext cx="3420280" cy="1332484"/>
          </a:xfrm>
          <a:prstGeom prst="rect">
            <a:avLst/>
          </a:prstGeom>
        </p:spPr>
      </p:pic>
      <p:sp>
        <p:nvSpPr>
          <p:cNvPr id="11" name="Textfeld 10">
            <a:extLst>
              <a:ext uri="{FF2B5EF4-FFF2-40B4-BE49-F238E27FC236}">
                <a16:creationId xmlns:a16="http://schemas.microsoft.com/office/drawing/2014/main" id="{D196A0EC-DD15-4D19-AA00-57378AF8BFF5}"/>
              </a:ext>
            </a:extLst>
          </p:cNvPr>
          <p:cNvSpPr txBox="1"/>
          <p:nvPr/>
        </p:nvSpPr>
        <p:spPr>
          <a:xfrm>
            <a:off x="7050998" y="1944993"/>
            <a:ext cx="3362706" cy="3970318"/>
          </a:xfrm>
          <a:prstGeom prst="rect">
            <a:avLst/>
          </a:prstGeom>
          <a:noFill/>
        </p:spPr>
        <p:txBody>
          <a:bodyPr wrap="square" rtlCol="0">
            <a:spAutoFit/>
          </a:bodyPr>
          <a:lstStyle/>
          <a:p>
            <a:pPr marL="285750" indent="-285750">
              <a:buFont typeface="Arial" panose="020B0604020202020204" pitchFamily="34" charset="0"/>
              <a:buChar char="•"/>
            </a:pPr>
            <a:r>
              <a:rPr lang="de-DE" dirty="0"/>
              <a:t>Studium </a:t>
            </a:r>
            <a:r>
              <a:rPr lang="de-DE" dirty="0" err="1"/>
              <a:t>bw</a:t>
            </a:r>
            <a:r>
              <a:rPr lang="de-DE" dirty="0"/>
              <a:t>. Praktikum im EU-Ausland</a:t>
            </a:r>
          </a:p>
          <a:p>
            <a:pPr marL="285750" indent="-285750">
              <a:buFont typeface="Arial" panose="020B0604020202020204" pitchFamily="34" charset="0"/>
              <a:buChar char="•"/>
            </a:pPr>
            <a:r>
              <a:rPr lang="de-DE" dirty="0"/>
              <a:t>Auslandsaufenthalt an einem Institut für Erwachsenenbildung</a:t>
            </a:r>
          </a:p>
          <a:p>
            <a:pPr marL="285750" indent="-285750">
              <a:buFont typeface="Arial" panose="020B0604020202020204" pitchFamily="34" charset="0"/>
              <a:buChar char="•"/>
            </a:pPr>
            <a:r>
              <a:rPr lang="de-DE" dirty="0"/>
              <a:t>Berufliche Weiterbildung (z. B. Jugendarbeit, Sport)</a:t>
            </a:r>
          </a:p>
          <a:p>
            <a:pPr marL="285750" indent="-285750">
              <a:buFont typeface="Arial" panose="020B0604020202020204" pitchFamily="34" charset="0"/>
              <a:buChar char="•"/>
            </a:pPr>
            <a:r>
              <a:rPr lang="de-DE" dirty="0"/>
              <a:t>Für Studium: Einschreibung an Hochschule/Stipendium</a:t>
            </a:r>
          </a:p>
          <a:p>
            <a:pPr marL="285750" indent="-285750">
              <a:buFont typeface="Arial" panose="020B0604020202020204" pitchFamily="34" charset="0"/>
              <a:buChar char="•"/>
            </a:pPr>
            <a:r>
              <a:rPr lang="de-DE" dirty="0"/>
              <a:t>Praktika in der beruflichen Aus- und Weiterbildung (Reisekosten und Aufenthaltskosten von der EU finanziert)</a:t>
            </a:r>
          </a:p>
        </p:txBody>
      </p:sp>
    </p:spTree>
    <p:extLst>
      <p:ext uri="{BB962C8B-B14F-4D97-AF65-F5344CB8AC3E}">
        <p14:creationId xmlns:p14="http://schemas.microsoft.com/office/powerpoint/2010/main" val="182884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EB4CE2D-4DD0-4F24-A7B7-F0C8D450813A}"/>
              </a:ext>
            </a:extLst>
          </p:cNvPr>
          <p:cNvSpPr txBox="1"/>
          <p:nvPr/>
        </p:nvSpPr>
        <p:spPr>
          <a:xfrm>
            <a:off x="903760" y="659229"/>
            <a:ext cx="10110159" cy="1200329"/>
          </a:xfrm>
          <a:prstGeom prst="rect">
            <a:avLst/>
          </a:prstGeom>
          <a:noFill/>
        </p:spPr>
        <p:txBody>
          <a:bodyPr wrap="square" rtlCol="0">
            <a:spAutoFit/>
          </a:bodyPr>
          <a:lstStyle/>
          <a:p>
            <a:pPr algn="ctr"/>
            <a:r>
              <a:rPr lang="de-DE" sz="3600" dirty="0">
                <a:latin typeface="Arial" panose="020B0604020202020204" pitchFamily="34" charset="0"/>
                <a:cs typeface="Arial" panose="020B0604020202020204" pitchFamily="34" charset="0"/>
              </a:rPr>
              <a:t>Freiwilligenarbeit oder Ausbildung/Praktikum bzw. Studium im Ausland?</a:t>
            </a:r>
          </a:p>
        </p:txBody>
      </p:sp>
      <p:sp>
        <p:nvSpPr>
          <p:cNvPr id="3" name="Textfeld 2">
            <a:extLst>
              <a:ext uri="{FF2B5EF4-FFF2-40B4-BE49-F238E27FC236}">
                <a16:creationId xmlns:a16="http://schemas.microsoft.com/office/drawing/2014/main" id="{EE8B1F81-EFF1-4700-A91A-7D8D74A94AA3}"/>
              </a:ext>
            </a:extLst>
          </p:cNvPr>
          <p:cNvSpPr txBox="1"/>
          <p:nvPr/>
        </p:nvSpPr>
        <p:spPr>
          <a:xfrm>
            <a:off x="658368" y="2943920"/>
            <a:ext cx="2679192"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Ich kann mir das überhaupt nicht vorstellen.</a:t>
            </a:r>
          </a:p>
        </p:txBody>
      </p:sp>
      <p:sp>
        <p:nvSpPr>
          <p:cNvPr id="4" name="Textfeld 3">
            <a:extLst>
              <a:ext uri="{FF2B5EF4-FFF2-40B4-BE49-F238E27FC236}">
                <a16:creationId xmlns:a16="http://schemas.microsoft.com/office/drawing/2014/main" id="{1B9186E3-EEDB-48CB-9903-477D5CB5149A}"/>
              </a:ext>
            </a:extLst>
          </p:cNvPr>
          <p:cNvSpPr txBox="1"/>
          <p:nvPr/>
        </p:nvSpPr>
        <p:spPr>
          <a:xfrm>
            <a:off x="9086088" y="2990087"/>
            <a:ext cx="1773936" cy="156966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Das würde ich sehr gerne machen.</a:t>
            </a:r>
          </a:p>
        </p:txBody>
      </p:sp>
      <p:cxnSp>
        <p:nvCxnSpPr>
          <p:cNvPr id="6" name="Gerade Verbindung mit Pfeil 5">
            <a:extLst>
              <a:ext uri="{FF2B5EF4-FFF2-40B4-BE49-F238E27FC236}">
                <a16:creationId xmlns:a16="http://schemas.microsoft.com/office/drawing/2014/main" id="{B90F5B84-CD3C-4D48-A61B-D07170312560}"/>
              </a:ext>
            </a:extLst>
          </p:cNvPr>
          <p:cNvCxnSpPr/>
          <p:nvPr/>
        </p:nvCxnSpPr>
        <p:spPr>
          <a:xfrm>
            <a:off x="1600200" y="2478024"/>
            <a:ext cx="8284464" cy="0"/>
          </a:xfrm>
          <a:prstGeom prst="straightConnector1">
            <a:avLst/>
          </a:prstGeom>
          <a:ln w="76200">
            <a:solidFill>
              <a:srgbClr val="652483"/>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402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4F5684B-A52E-469C-B919-772466CB7F27}"/>
              </a:ext>
            </a:extLst>
          </p:cNvPr>
          <p:cNvSpPr/>
          <p:nvPr/>
        </p:nvSpPr>
        <p:spPr>
          <a:xfrm>
            <a:off x="905254" y="4585823"/>
            <a:ext cx="10643617" cy="954107"/>
          </a:xfrm>
          <a:prstGeom prst="rect">
            <a:avLst/>
          </a:prstGeom>
        </p:spPr>
        <p:txBody>
          <a:bodyPr wrap="square">
            <a:spAutoFit/>
          </a:bodyPr>
          <a:lstStyle/>
          <a:p>
            <a:r>
              <a:rPr lang="de-DE" sz="2800" dirty="0">
                <a:latin typeface="Arial" panose="020B0604020202020204" pitchFamily="34" charset="0"/>
                <a:ea typeface="Calibri" panose="020F0502020204030204" pitchFamily="34" charset="0"/>
                <a:cs typeface="Times New Roman" panose="02020603050405020304" pitchFamily="18" charset="0"/>
              </a:rPr>
              <a:t>Arbeitet in Zweiergruppen zusammen und erstellt eine Liste mit je vier Argumenten, die dafür bzw. dagegen sprechen!</a:t>
            </a:r>
            <a:endParaRPr lang="de-DE" sz="2800" dirty="0"/>
          </a:p>
        </p:txBody>
      </p:sp>
      <p:pic>
        <p:nvPicPr>
          <p:cNvPr id="4" name="Grafik 3">
            <a:extLst>
              <a:ext uri="{FF2B5EF4-FFF2-40B4-BE49-F238E27FC236}">
                <a16:creationId xmlns:a16="http://schemas.microsoft.com/office/drawing/2014/main" id="{494799DE-96CA-4C3B-BDA9-668671703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55" y="713232"/>
            <a:ext cx="10107643" cy="3628644"/>
          </a:xfrm>
          <a:prstGeom prst="rect">
            <a:avLst/>
          </a:prstGeom>
        </p:spPr>
      </p:pic>
    </p:spTree>
    <p:extLst>
      <p:ext uri="{BB962C8B-B14F-4D97-AF65-F5344CB8AC3E}">
        <p14:creationId xmlns:p14="http://schemas.microsoft.com/office/powerpoint/2010/main" val="2518557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EB4CE2D-4DD0-4F24-A7B7-F0C8D450813A}"/>
              </a:ext>
            </a:extLst>
          </p:cNvPr>
          <p:cNvSpPr txBox="1"/>
          <p:nvPr/>
        </p:nvSpPr>
        <p:spPr>
          <a:xfrm>
            <a:off x="903760" y="659229"/>
            <a:ext cx="10110159" cy="1200329"/>
          </a:xfrm>
          <a:prstGeom prst="rect">
            <a:avLst/>
          </a:prstGeom>
          <a:noFill/>
        </p:spPr>
        <p:txBody>
          <a:bodyPr wrap="square" rtlCol="0">
            <a:spAutoFit/>
          </a:bodyPr>
          <a:lstStyle/>
          <a:p>
            <a:pPr algn="ctr"/>
            <a:r>
              <a:rPr lang="de-DE" sz="3600" dirty="0">
                <a:latin typeface="Arial" panose="020B0604020202020204" pitchFamily="34" charset="0"/>
                <a:cs typeface="Arial" panose="020B0604020202020204" pitchFamily="34" charset="0"/>
              </a:rPr>
              <a:t>Freiwilligenarbeit oder Studium/Ausbildung im Ausland?</a:t>
            </a:r>
          </a:p>
        </p:txBody>
      </p:sp>
      <p:sp>
        <p:nvSpPr>
          <p:cNvPr id="3" name="Textfeld 2">
            <a:extLst>
              <a:ext uri="{FF2B5EF4-FFF2-40B4-BE49-F238E27FC236}">
                <a16:creationId xmlns:a16="http://schemas.microsoft.com/office/drawing/2014/main" id="{EE8B1F81-EFF1-4700-A91A-7D8D74A94AA3}"/>
              </a:ext>
            </a:extLst>
          </p:cNvPr>
          <p:cNvSpPr txBox="1"/>
          <p:nvPr/>
        </p:nvSpPr>
        <p:spPr>
          <a:xfrm>
            <a:off x="658368" y="2943920"/>
            <a:ext cx="2679192"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Ich kann mir das überhaupt nicht vorstellen.</a:t>
            </a:r>
          </a:p>
        </p:txBody>
      </p:sp>
      <p:sp>
        <p:nvSpPr>
          <p:cNvPr id="4" name="Textfeld 3">
            <a:extLst>
              <a:ext uri="{FF2B5EF4-FFF2-40B4-BE49-F238E27FC236}">
                <a16:creationId xmlns:a16="http://schemas.microsoft.com/office/drawing/2014/main" id="{1B9186E3-EEDB-48CB-9903-477D5CB5149A}"/>
              </a:ext>
            </a:extLst>
          </p:cNvPr>
          <p:cNvSpPr txBox="1"/>
          <p:nvPr/>
        </p:nvSpPr>
        <p:spPr>
          <a:xfrm>
            <a:off x="9086088" y="2990087"/>
            <a:ext cx="1773936" cy="156966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Das würde ich sehr gerne machen.</a:t>
            </a:r>
          </a:p>
        </p:txBody>
      </p:sp>
      <p:cxnSp>
        <p:nvCxnSpPr>
          <p:cNvPr id="6" name="Gerade Verbindung mit Pfeil 5">
            <a:extLst>
              <a:ext uri="{FF2B5EF4-FFF2-40B4-BE49-F238E27FC236}">
                <a16:creationId xmlns:a16="http://schemas.microsoft.com/office/drawing/2014/main" id="{B90F5B84-CD3C-4D48-A61B-D07170312560}"/>
              </a:ext>
            </a:extLst>
          </p:cNvPr>
          <p:cNvCxnSpPr/>
          <p:nvPr/>
        </p:nvCxnSpPr>
        <p:spPr>
          <a:xfrm>
            <a:off x="1600200" y="2478024"/>
            <a:ext cx="8284464" cy="0"/>
          </a:xfrm>
          <a:prstGeom prst="straightConnector1">
            <a:avLst/>
          </a:prstGeom>
          <a:ln w="76200">
            <a:solidFill>
              <a:srgbClr val="652483"/>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931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1C8E620-28AD-4481-872C-A7C6C733DD7B}"/>
              </a:ext>
            </a:extLst>
          </p:cNvPr>
          <p:cNvSpPr/>
          <p:nvPr/>
        </p:nvSpPr>
        <p:spPr bwMode="auto">
          <a:xfrm>
            <a:off x="1107708" y="502671"/>
            <a:ext cx="9976584" cy="870013"/>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Arial" panose="020B0604020202020204" pitchFamily="34" charset="0"/>
                <a:cs typeface="Arial" panose="020B0604020202020204" pitchFamily="34" charset="0"/>
              </a:rPr>
              <a:t>Art. 23 I GG</a:t>
            </a:r>
          </a:p>
        </p:txBody>
      </p:sp>
      <p:sp>
        <p:nvSpPr>
          <p:cNvPr id="3" name="Textfeld 2">
            <a:extLst>
              <a:ext uri="{FF2B5EF4-FFF2-40B4-BE49-F238E27FC236}">
                <a16:creationId xmlns:a16="http://schemas.microsoft.com/office/drawing/2014/main" id="{B0FE77E4-305F-4E0B-97B9-AA9066C027C8}"/>
              </a:ext>
            </a:extLst>
          </p:cNvPr>
          <p:cNvSpPr txBox="1"/>
          <p:nvPr/>
        </p:nvSpPr>
        <p:spPr>
          <a:xfrm>
            <a:off x="1107708" y="1581912"/>
            <a:ext cx="9976584" cy="4524315"/>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(1) Zur Verwirklichung eines vereinten Europas wirkt die Bundesrepublik Deutschland bei der Entwicklung der Europäischen Union mit, die demokratischen, rechtsstaatlichen, sozialen und föderativen Grundsätzen und dem Grundsatz der Subsidiarität verpflichtet ist und einen diesem Grundgesetz im wesentlichen vergleichbaren Grundrechtsschutz gewährleistet. Der Bund kann hierzu durch Gesetz mit Zustimmung des Bundesrates Hoheitsrechte übertragen. Für die Begründung der Europäischen Union sowie für Änderungen ihrer vertraglichen Grundlagen und vergleichbare Regelungen, durch die dieses Grundgesetz seinem Inhalt nach geändert oder ergänzt wird oder solche Änderungen oder Ergänzungen ermöglicht werden, gilt Artikel 79 Abs. 2 und 3.</a:t>
            </a:r>
          </a:p>
        </p:txBody>
      </p:sp>
    </p:spTree>
    <p:extLst>
      <p:ext uri="{BB962C8B-B14F-4D97-AF65-F5344CB8AC3E}">
        <p14:creationId xmlns:p14="http://schemas.microsoft.com/office/powerpoint/2010/main" val="17581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EB4CE2D-4DD0-4F24-A7B7-F0C8D450813A}"/>
              </a:ext>
            </a:extLst>
          </p:cNvPr>
          <p:cNvSpPr txBox="1"/>
          <p:nvPr/>
        </p:nvSpPr>
        <p:spPr>
          <a:xfrm>
            <a:off x="848896" y="677517"/>
            <a:ext cx="10110159" cy="523220"/>
          </a:xfrm>
          <a:prstGeom prst="rect">
            <a:avLst/>
          </a:prstGeom>
          <a:noFill/>
        </p:spPr>
        <p:txBody>
          <a:bodyPr wrap="square" rtlCol="0">
            <a:spAutoFit/>
          </a:bodyPr>
          <a:lstStyle/>
          <a:p>
            <a:r>
              <a:rPr lang="de-DE" sz="2800" dirty="0">
                <a:latin typeface="Arial" panose="020B0604020202020204" pitchFamily="34" charset="0"/>
                <a:cs typeface="Arial" panose="020B0604020202020204" pitchFamily="34" charset="0"/>
              </a:rPr>
              <a:t>Bildquellen</a:t>
            </a:r>
          </a:p>
        </p:txBody>
      </p:sp>
      <p:sp>
        <p:nvSpPr>
          <p:cNvPr id="5" name="Textfeld 4">
            <a:extLst>
              <a:ext uri="{FF2B5EF4-FFF2-40B4-BE49-F238E27FC236}">
                <a16:creationId xmlns:a16="http://schemas.microsoft.com/office/drawing/2014/main" id="{23EF6A71-E3BB-4541-9FB5-6A5781257E96}"/>
              </a:ext>
            </a:extLst>
          </p:cNvPr>
          <p:cNvSpPr txBox="1"/>
          <p:nvPr/>
        </p:nvSpPr>
        <p:spPr>
          <a:xfrm>
            <a:off x="848896" y="1271016"/>
            <a:ext cx="10017223" cy="738664"/>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2 Video der Europäischen Union zum Solidaritätskorps, ©European Union, 2016, in: </a:t>
            </a:r>
            <a:r>
              <a:rPr lang="de-DE" sz="1400" dirty="0">
                <a:latin typeface="Arial" panose="020B0604020202020204" pitchFamily="34" charset="0"/>
                <a:cs typeface="Arial" panose="020B0604020202020204" pitchFamily="34" charset="0"/>
                <a:hlinkClick r:id="rId3"/>
              </a:rPr>
              <a:t>https://audiovisual.ec.europa.eu/en/video/I-131221</a:t>
            </a:r>
            <a:r>
              <a:rPr lang="de-DE" sz="1400" dirty="0">
                <a:latin typeface="Arial" panose="020B0604020202020204" pitchFamily="34" charset="0"/>
                <a:cs typeface="Arial" panose="020B0604020202020204" pitchFamily="34" charset="0"/>
              </a:rPr>
              <a:t> </a:t>
            </a:r>
          </a:p>
          <a:p>
            <a:r>
              <a:rPr lang="de-DE" sz="1400" dirty="0">
                <a:latin typeface="Arial" panose="020B0604020202020204" pitchFamily="34" charset="0"/>
                <a:cs typeface="Arial" panose="020B0604020202020204" pitchFamily="34" charset="0"/>
              </a:rPr>
              <a:t>Folie 5 ©istockphoto.com/1200931708_36c911f9c9</a:t>
            </a:r>
          </a:p>
        </p:txBody>
      </p:sp>
    </p:spTree>
    <p:extLst>
      <p:ext uri="{BB962C8B-B14F-4D97-AF65-F5344CB8AC3E}">
        <p14:creationId xmlns:p14="http://schemas.microsoft.com/office/powerpoint/2010/main" val="346649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Words>
  <Application>Microsoft Office PowerPoint</Application>
  <PresentationFormat>Breitbild</PresentationFormat>
  <Paragraphs>34</Paragraphs>
  <Slides>9</Slides>
  <Notes>4</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vt:i4>
      </vt:variant>
    </vt:vector>
  </HeadingPairs>
  <TitlesOfParts>
    <vt:vector size="14" baseType="lpstr">
      <vt:lpstr>Arial</vt:lpstr>
      <vt:lpstr>Calibri</vt:lpstr>
      <vt:lpstr>Times New Roman</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42</cp:revision>
  <dcterms:created xsi:type="dcterms:W3CDTF">2024-06-12T15:52:19Z</dcterms:created>
  <dcterms:modified xsi:type="dcterms:W3CDTF">2025-02-24T08:10:05Z</dcterms:modified>
</cp:coreProperties>
</file>