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91" r:id="rId8"/>
    <p:sldId id="259" r:id="rId9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7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B789C8-E504-E7F5-8393-F454D2A690D2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42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Nähere Informationen zum Europäischen Solidaritätskorps und den Zugangsvoraussetzungen finden sich auf der folgenden Seite: https://www.solidaritaetskorps.de/foerdermoeglichkeiten/fuer-junge-menschen/</a:t>
            </a:r>
          </a:p>
          <a:p>
            <a:r>
              <a:rPr lang="de-DE" dirty="0"/>
              <a:t>Nähere allgemeine Informationen zu Erasmus+ erhalten Sie über die folgende Seite: https://erasmus-plus.ec.europa.eu/de/opportunities/opportunities-for-individuals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68A6B-B0F9-4AFA-AE11-1D6F9EAB979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41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D2657A-CB80-5709-80C1-FA2F45C266D3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091C5-ED85-481D-827A-0F8B76C05C06}" type="datetimeFigureOut">
              <a:rPr lang="de-DE"/>
              <a:t>24.02.2025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EE1BBA-F88F-4D44-8D8D-8BC0C6D210A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/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/>
          </a:p>
        </p:txBody>
      </p:sp>
      <p:pic>
        <p:nvPicPr>
          <p:cNvPr id="9" name="Grafik 8" descr="Ein Pinselstrich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31918" y="6358056"/>
            <a:ext cx="390450" cy="390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3726" y="1242204"/>
            <a:ext cx="9784548" cy="4153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CABB0E4-308F-401A-BAFA-F8C212A6E3D2}"/>
              </a:ext>
            </a:extLst>
          </p:cNvPr>
          <p:cNvSpPr txBox="1"/>
          <p:nvPr/>
        </p:nvSpPr>
        <p:spPr>
          <a:xfrm>
            <a:off x="1773936" y="1753201"/>
            <a:ext cx="883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65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assoziierst du mit Europa?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4FD8C9-1B23-4522-825C-B8DC9C50A081}"/>
              </a:ext>
            </a:extLst>
          </p:cNvPr>
          <p:cNvSpPr txBox="1"/>
          <p:nvPr/>
        </p:nvSpPr>
        <p:spPr>
          <a:xfrm>
            <a:off x="2699004" y="3483864"/>
            <a:ext cx="6793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Wähle die Ecke, die für dich die passendste erscheint!</a:t>
            </a:r>
          </a:p>
        </p:txBody>
      </p:sp>
    </p:spTree>
    <p:extLst>
      <p:ext uri="{BB962C8B-B14F-4D97-AF65-F5344CB8AC3E}">
        <p14:creationId xmlns:p14="http://schemas.microsoft.com/office/powerpoint/2010/main" val="202024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612AEF0-E152-4B25-8F6A-2A70F7F3DB40}"/>
              </a:ext>
            </a:extLst>
          </p:cNvPr>
          <p:cNvSpPr/>
          <p:nvPr/>
        </p:nvSpPr>
        <p:spPr>
          <a:xfrm>
            <a:off x="731520" y="548640"/>
            <a:ext cx="10607040" cy="749808"/>
          </a:xfrm>
          <a:prstGeom prst="rect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Was verbindest du mit „Europa“?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779C795-150B-497A-A219-F13AA2BF7D6C}"/>
              </a:ext>
            </a:extLst>
          </p:cNvPr>
          <p:cNvCxnSpPr/>
          <p:nvPr/>
        </p:nvCxnSpPr>
        <p:spPr>
          <a:xfrm>
            <a:off x="6096000" y="1545336"/>
            <a:ext cx="94488" cy="459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411E813-693D-4291-B56E-C68A7F5AAA65}"/>
              </a:ext>
            </a:extLst>
          </p:cNvPr>
          <p:cNvCxnSpPr>
            <a:cxnSpLocks/>
          </p:cNvCxnSpPr>
          <p:nvPr/>
        </p:nvCxnSpPr>
        <p:spPr>
          <a:xfrm>
            <a:off x="1048512" y="3803904"/>
            <a:ext cx="1009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0E354EC-8E6D-4F50-A4B8-DFFD68C02745}"/>
              </a:ext>
            </a:extLst>
          </p:cNvPr>
          <p:cNvSpPr txBox="1"/>
          <p:nvPr/>
        </p:nvSpPr>
        <p:spPr>
          <a:xfrm>
            <a:off x="1499616" y="1810512"/>
            <a:ext cx="4279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Ein europäisches Großereignis, wie den European Songcontest oder die EM 2024.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9CF9AC2-9CF3-4138-80CF-5A9E77ED8548}"/>
              </a:ext>
            </a:extLst>
          </p:cNvPr>
          <p:cNvSpPr txBox="1"/>
          <p:nvPr/>
        </p:nvSpPr>
        <p:spPr>
          <a:xfrm>
            <a:off x="6699504" y="1865467"/>
            <a:ext cx="427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Einen Kontinent.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496F485-36B5-4C3C-8F1A-D2CFCA5E28AB}"/>
              </a:ext>
            </a:extLst>
          </p:cNvPr>
          <p:cNvSpPr txBox="1"/>
          <p:nvPr/>
        </p:nvSpPr>
        <p:spPr>
          <a:xfrm>
            <a:off x="1499616" y="4374172"/>
            <a:ext cx="4279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Vielfalt: unterschiedliche Länder, unterschiedliche Sprachen und Kulturen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6FB47F0-1761-41D6-8837-BD030C62CA9E}"/>
              </a:ext>
            </a:extLst>
          </p:cNvPr>
          <p:cNvSpPr txBox="1"/>
          <p:nvPr/>
        </p:nvSpPr>
        <p:spPr>
          <a:xfrm>
            <a:off x="6781800" y="4374172"/>
            <a:ext cx="427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Europäische Union.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492064E-D522-4EC9-926F-3576B28CEC4A}"/>
              </a:ext>
            </a:extLst>
          </p:cNvPr>
          <p:cNvSpPr/>
          <p:nvPr/>
        </p:nvSpPr>
        <p:spPr>
          <a:xfrm>
            <a:off x="932688" y="1636776"/>
            <a:ext cx="667512" cy="690352"/>
          </a:xfrm>
          <a:prstGeom prst="ellipse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560716A-09AE-47FE-8164-16FD4C9EF2ED}"/>
              </a:ext>
            </a:extLst>
          </p:cNvPr>
          <p:cNvSpPr/>
          <p:nvPr/>
        </p:nvSpPr>
        <p:spPr>
          <a:xfrm>
            <a:off x="10494264" y="1635232"/>
            <a:ext cx="667512" cy="690352"/>
          </a:xfrm>
          <a:prstGeom prst="ellipse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07D76C8-67F1-429E-B2A2-824829215773}"/>
              </a:ext>
            </a:extLst>
          </p:cNvPr>
          <p:cNvSpPr/>
          <p:nvPr/>
        </p:nvSpPr>
        <p:spPr>
          <a:xfrm>
            <a:off x="10570464" y="5372121"/>
            <a:ext cx="667512" cy="690352"/>
          </a:xfrm>
          <a:prstGeom prst="ellipse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C4E9DBC-D81E-4253-AE58-AD7FEC9FE2C3}"/>
              </a:ext>
            </a:extLst>
          </p:cNvPr>
          <p:cNvSpPr/>
          <p:nvPr/>
        </p:nvSpPr>
        <p:spPr>
          <a:xfrm>
            <a:off x="932688" y="5372121"/>
            <a:ext cx="667512" cy="690352"/>
          </a:xfrm>
          <a:prstGeom prst="ellipse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4556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612AEF0-E152-4B25-8F6A-2A70F7F3DB40}"/>
              </a:ext>
            </a:extLst>
          </p:cNvPr>
          <p:cNvSpPr/>
          <p:nvPr/>
        </p:nvSpPr>
        <p:spPr>
          <a:xfrm>
            <a:off x="731520" y="548640"/>
            <a:ext cx="10607040" cy="749808"/>
          </a:xfrm>
          <a:prstGeom prst="rect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Was ist dir besonders wichtig in Europa?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779C795-150B-497A-A219-F13AA2BF7D6C}"/>
              </a:ext>
            </a:extLst>
          </p:cNvPr>
          <p:cNvCxnSpPr/>
          <p:nvPr/>
        </p:nvCxnSpPr>
        <p:spPr>
          <a:xfrm>
            <a:off x="6096000" y="1545336"/>
            <a:ext cx="94488" cy="459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411E813-693D-4291-B56E-C68A7F5AAA65}"/>
              </a:ext>
            </a:extLst>
          </p:cNvPr>
          <p:cNvCxnSpPr>
            <a:cxnSpLocks/>
          </p:cNvCxnSpPr>
          <p:nvPr/>
        </p:nvCxnSpPr>
        <p:spPr>
          <a:xfrm>
            <a:off x="1048512" y="3803904"/>
            <a:ext cx="1009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0E354EC-8E6D-4F50-A4B8-DFFD68C02745}"/>
              </a:ext>
            </a:extLst>
          </p:cNvPr>
          <p:cNvSpPr txBox="1"/>
          <p:nvPr/>
        </p:nvSpPr>
        <p:spPr>
          <a:xfrm>
            <a:off x="1499616" y="1810512"/>
            <a:ext cx="4279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Freiheit, wie z. B.</a:t>
            </a:r>
          </a:p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Reisefreiheit, freier Arbeitsmarkt etc.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9CF9AC2-9CF3-4138-80CF-5A9E77ED8548}"/>
              </a:ext>
            </a:extLst>
          </p:cNvPr>
          <p:cNvSpPr txBox="1"/>
          <p:nvPr/>
        </p:nvSpPr>
        <p:spPr>
          <a:xfrm>
            <a:off x="6699504" y="1865467"/>
            <a:ext cx="427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Vielfalt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496F485-36B5-4C3C-8F1A-D2CFCA5E28AB}"/>
              </a:ext>
            </a:extLst>
          </p:cNvPr>
          <p:cNvSpPr txBox="1"/>
          <p:nvPr/>
        </p:nvSpPr>
        <p:spPr>
          <a:xfrm>
            <a:off x="1499616" y="4374172"/>
            <a:ext cx="427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Sicherheit und Wohlstand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6FB47F0-1761-41D6-8837-BD030C62CA9E}"/>
              </a:ext>
            </a:extLst>
          </p:cNvPr>
          <p:cNvSpPr txBox="1"/>
          <p:nvPr/>
        </p:nvSpPr>
        <p:spPr>
          <a:xfrm>
            <a:off x="6781800" y="4374172"/>
            <a:ext cx="427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Demokratie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92FE5E2-C045-431E-80F4-2EDA9DBD987A}"/>
              </a:ext>
            </a:extLst>
          </p:cNvPr>
          <p:cNvSpPr/>
          <p:nvPr/>
        </p:nvSpPr>
        <p:spPr>
          <a:xfrm>
            <a:off x="932688" y="1636776"/>
            <a:ext cx="667512" cy="690352"/>
          </a:xfrm>
          <a:prstGeom prst="ellipse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4AF7DD5-9766-4FA0-AD17-BD01F3CDACAD}"/>
              </a:ext>
            </a:extLst>
          </p:cNvPr>
          <p:cNvSpPr/>
          <p:nvPr/>
        </p:nvSpPr>
        <p:spPr>
          <a:xfrm>
            <a:off x="10494264" y="1635232"/>
            <a:ext cx="667512" cy="690352"/>
          </a:xfrm>
          <a:prstGeom prst="ellipse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A02E5B9-DBA4-4E7C-B7B9-242014B359BF}"/>
              </a:ext>
            </a:extLst>
          </p:cNvPr>
          <p:cNvSpPr/>
          <p:nvPr/>
        </p:nvSpPr>
        <p:spPr>
          <a:xfrm>
            <a:off x="10570464" y="5372121"/>
            <a:ext cx="667512" cy="690352"/>
          </a:xfrm>
          <a:prstGeom prst="ellipse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E85A098-13E4-4D32-A578-77F1C3D1E914}"/>
              </a:ext>
            </a:extLst>
          </p:cNvPr>
          <p:cNvSpPr/>
          <p:nvPr/>
        </p:nvSpPr>
        <p:spPr>
          <a:xfrm>
            <a:off x="932688" y="5372121"/>
            <a:ext cx="667512" cy="690352"/>
          </a:xfrm>
          <a:prstGeom prst="ellipse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7449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612AEF0-E152-4B25-8F6A-2A70F7F3DB40}"/>
              </a:ext>
            </a:extLst>
          </p:cNvPr>
          <p:cNvSpPr/>
          <p:nvPr/>
        </p:nvSpPr>
        <p:spPr>
          <a:xfrm>
            <a:off x="731520" y="548640"/>
            <a:ext cx="10607040" cy="749808"/>
          </a:xfrm>
          <a:prstGeom prst="rect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Wofür würdest du dich in Europa einsetzen?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779C795-150B-497A-A219-F13AA2BF7D6C}"/>
              </a:ext>
            </a:extLst>
          </p:cNvPr>
          <p:cNvCxnSpPr/>
          <p:nvPr/>
        </p:nvCxnSpPr>
        <p:spPr>
          <a:xfrm>
            <a:off x="6096000" y="1545336"/>
            <a:ext cx="94488" cy="459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411E813-693D-4291-B56E-C68A7F5AAA65}"/>
              </a:ext>
            </a:extLst>
          </p:cNvPr>
          <p:cNvCxnSpPr>
            <a:cxnSpLocks/>
          </p:cNvCxnSpPr>
          <p:nvPr/>
        </p:nvCxnSpPr>
        <p:spPr>
          <a:xfrm>
            <a:off x="1048512" y="3803904"/>
            <a:ext cx="1009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0E354EC-8E6D-4F50-A4B8-DFFD68C02745}"/>
              </a:ext>
            </a:extLst>
          </p:cNvPr>
          <p:cNvSpPr txBox="1"/>
          <p:nvPr/>
        </p:nvSpPr>
        <p:spPr>
          <a:xfrm>
            <a:off x="1499616" y="1865467"/>
            <a:ext cx="427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Klima und Umwelt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9CF9AC2-9CF3-4138-80CF-5A9E77ED8548}"/>
              </a:ext>
            </a:extLst>
          </p:cNvPr>
          <p:cNvSpPr txBox="1"/>
          <p:nvPr/>
        </p:nvSpPr>
        <p:spPr>
          <a:xfrm>
            <a:off x="6699504" y="1865467"/>
            <a:ext cx="427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Demokratie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496F485-36B5-4C3C-8F1A-D2CFCA5E28AB}"/>
              </a:ext>
            </a:extLst>
          </p:cNvPr>
          <p:cNvSpPr txBox="1"/>
          <p:nvPr/>
        </p:nvSpPr>
        <p:spPr>
          <a:xfrm>
            <a:off x="1499616" y="4374172"/>
            <a:ext cx="427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Frieden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6FB47F0-1761-41D6-8837-BD030C62CA9E}"/>
              </a:ext>
            </a:extLst>
          </p:cNvPr>
          <p:cNvSpPr txBox="1"/>
          <p:nvPr/>
        </p:nvSpPr>
        <p:spPr>
          <a:xfrm>
            <a:off x="6781800" y="4374172"/>
            <a:ext cx="427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Gute Bildung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50E9BDD-2A4F-4656-8556-EE82174DCD92}"/>
              </a:ext>
            </a:extLst>
          </p:cNvPr>
          <p:cNvSpPr/>
          <p:nvPr/>
        </p:nvSpPr>
        <p:spPr>
          <a:xfrm>
            <a:off x="932688" y="1636776"/>
            <a:ext cx="667512" cy="690352"/>
          </a:xfrm>
          <a:prstGeom prst="ellipse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CFCACE8-2814-459D-BB51-390AAA34EDDE}"/>
              </a:ext>
            </a:extLst>
          </p:cNvPr>
          <p:cNvSpPr/>
          <p:nvPr/>
        </p:nvSpPr>
        <p:spPr>
          <a:xfrm>
            <a:off x="10494264" y="1635232"/>
            <a:ext cx="667512" cy="690352"/>
          </a:xfrm>
          <a:prstGeom prst="ellipse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49C6E1F-0E5D-49BC-9D6C-6C8AE03F0AB3}"/>
              </a:ext>
            </a:extLst>
          </p:cNvPr>
          <p:cNvSpPr/>
          <p:nvPr/>
        </p:nvSpPr>
        <p:spPr>
          <a:xfrm>
            <a:off x="10570464" y="5372121"/>
            <a:ext cx="667512" cy="690352"/>
          </a:xfrm>
          <a:prstGeom prst="ellipse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BF73C54-9D43-4534-832A-8AD6AD7B1C9D}"/>
              </a:ext>
            </a:extLst>
          </p:cNvPr>
          <p:cNvSpPr/>
          <p:nvPr/>
        </p:nvSpPr>
        <p:spPr>
          <a:xfrm>
            <a:off x="932688" y="5372121"/>
            <a:ext cx="667512" cy="690352"/>
          </a:xfrm>
          <a:prstGeom prst="ellipse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9216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BFDC0B4-333E-40F1-A3F2-ABE1CCBDEC97}"/>
              </a:ext>
            </a:extLst>
          </p:cNvPr>
          <p:cNvSpPr/>
          <p:nvPr/>
        </p:nvSpPr>
        <p:spPr>
          <a:xfrm>
            <a:off x="1837944" y="4059936"/>
            <a:ext cx="8906256" cy="1618488"/>
          </a:xfrm>
          <a:prstGeom prst="rect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Wie und wo kannst du dich dafür einsetzen?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BC1636D-BA79-4808-94E6-FDFF9F7546B5}"/>
              </a:ext>
            </a:extLst>
          </p:cNvPr>
          <p:cNvSpPr/>
          <p:nvPr/>
        </p:nvSpPr>
        <p:spPr>
          <a:xfrm>
            <a:off x="1837944" y="691896"/>
            <a:ext cx="4407408" cy="1618488"/>
          </a:xfrm>
          <a:prstGeom prst="rect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Klima und </a:t>
            </a:r>
          </a:p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Umwelt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03AC6E7-14F8-4685-A1AA-06F200C6CF2F}"/>
              </a:ext>
            </a:extLst>
          </p:cNvPr>
          <p:cNvSpPr/>
          <p:nvPr/>
        </p:nvSpPr>
        <p:spPr>
          <a:xfrm>
            <a:off x="6336792" y="691896"/>
            <a:ext cx="4407408" cy="1618488"/>
          </a:xfrm>
          <a:prstGeom prst="rect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Demokratie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BCCF42F-B45D-4145-AB93-9F445965F13B}"/>
              </a:ext>
            </a:extLst>
          </p:cNvPr>
          <p:cNvSpPr/>
          <p:nvPr/>
        </p:nvSpPr>
        <p:spPr>
          <a:xfrm>
            <a:off x="1837944" y="2375916"/>
            <a:ext cx="4407408" cy="1618488"/>
          </a:xfrm>
          <a:prstGeom prst="rect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Frieden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D7B116F-DC95-4987-B38A-F4862E70EB20}"/>
              </a:ext>
            </a:extLst>
          </p:cNvPr>
          <p:cNvSpPr/>
          <p:nvPr/>
        </p:nvSpPr>
        <p:spPr>
          <a:xfrm>
            <a:off x="6336792" y="2371344"/>
            <a:ext cx="4407408" cy="1618488"/>
          </a:xfrm>
          <a:prstGeom prst="rect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Gute Bildung</a:t>
            </a:r>
          </a:p>
        </p:txBody>
      </p:sp>
    </p:spTree>
    <p:extLst>
      <p:ext uri="{BB962C8B-B14F-4D97-AF65-F5344CB8AC3E}">
        <p14:creationId xmlns:p14="http://schemas.microsoft.com/office/powerpoint/2010/main" val="323668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153A10A-13F6-47B9-9933-97FFD0560DEA}"/>
              </a:ext>
            </a:extLst>
          </p:cNvPr>
          <p:cNvSpPr/>
          <p:nvPr/>
        </p:nvSpPr>
        <p:spPr>
          <a:xfrm>
            <a:off x="1377695" y="877824"/>
            <a:ext cx="4148327" cy="5102352"/>
          </a:xfrm>
          <a:prstGeom prst="rect">
            <a:avLst/>
          </a:prstGeom>
          <a:noFill/>
          <a:ln>
            <a:solidFill>
              <a:srgbClr val="65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C3BF146-0C48-431C-98C9-45513357B8BE}"/>
              </a:ext>
            </a:extLst>
          </p:cNvPr>
          <p:cNvSpPr/>
          <p:nvPr/>
        </p:nvSpPr>
        <p:spPr>
          <a:xfrm>
            <a:off x="6629400" y="877824"/>
            <a:ext cx="4148328" cy="5102352"/>
          </a:xfrm>
          <a:prstGeom prst="rect">
            <a:avLst/>
          </a:prstGeom>
          <a:noFill/>
          <a:ln>
            <a:solidFill>
              <a:srgbClr val="65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3EC4BF-7242-42B1-84B5-EDB67A12A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2798" y="1146805"/>
            <a:ext cx="3481578" cy="66846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2F2F773-984F-4E13-A629-58B017E688CA}"/>
              </a:ext>
            </a:extLst>
          </p:cNvPr>
          <p:cNvSpPr txBox="1"/>
          <p:nvPr/>
        </p:nvSpPr>
        <p:spPr>
          <a:xfrm>
            <a:off x="1812798" y="2221992"/>
            <a:ext cx="33627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Möglichkeit, sich für ein soziales und vielfältiges Europa zu engagieren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Möglichkeit, sich in Freiwilligendiensten zu engagieren oder eigene Solidaritätsprojekte auf die Beine zu 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Alter: 18-30 Jahre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Von der EU gefördert und finanziert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Begleitprogramm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B99C42E-B052-4D3E-B7C5-D10EDC3B2A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24" y="704088"/>
            <a:ext cx="3420280" cy="133248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196A0EC-DD15-4D19-AA00-57378AF8BFF5}"/>
              </a:ext>
            </a:extLst>
          </p:cNvPr>
          <p:cNvSpPr txBox="1"/>
          <p:nvPr/>
        </p:nvSpPr>
        <p:spPr>
          <a:xfrm>
            <a:off x="7050998" y="1944993"/>
            <a:ext cx="33627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Studium </a:t>
            </a:r>
            <a:r>
              <a:rPr lang="de-DE" dirty="0" err="1"/>
              <a:t>bw</a:t>
            </a:r>
            <a:r>
              <a:rPr lang="de-DE" dirty="0"/>
              <a:t>. Praktikum im EU-Ausland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Auslandsaufenthalt an einem Institut für Erwachsenenbildung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Berufliche Weiterbildung (z. B. Jugendarbeit, Sport)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Für Studium: Einschreibung an Hochschule/Stipendium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Praktika in der beruflichen Aus- und Weiterbildung (Reisekosten und Aufenthaltskosten von der EU finanziert)</a:t>
            </a:r>
          </a:p>
        </p:txBody>
      </p:sp>
    </p:spTree>
    <p:extLst>
      <p:ext uri="{BB962C8B-B14F-4D97-AF65-F5344CB8AC3E}">
        <p14:creationId xmlns:p14="http://schemas.microsoft.com/office/powerpoint/2010/main" val="182884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Dieses Material wurde im Arbeitskreis Politische Bildung erstellt.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273</Words>
  <Application>Microsoft Office PowerPoint</Application>
  <DocSecurity>0</DocSecurity>
  <PresentationFormat>Breitbild</PresentationFormat>
  <Paragraphs>52</Paragraphs>
  <Slides>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ISB München</dc:creator>
  <cp:keywords/>
  <dc:description/>
  <cp:lastModifiedBy>Weber, Alexandra</cp:lastModifiedBy>
  <cp:revision>28</cp:revision>
  <dcterms:created xsi:type="dcterms:W3CDTF">2024-06-12T15:52:19Z</dcterms:created>
  <dcterms:modified xsi:type="dcterms:W3CDTF">2025-02-24T12:11:06Z</dcterms:modified>
  <cp:category/>
  <dc:identifier/>
  <cp:contentStatus/>
  <dc:language/>
  <cp:version/>
</cp:coreProperties>
</file>