
<file path=[Content_Types].xml><?xml version="1.0" encoding="utf-8"?>
<Types xmlns="http://schemas.openxmlformats.org/package/2006/content-types">
  <Default Extension="png" ContentType="image/png"/>
  <Default Extension="svg" ContentType="image/svg+xml"/>
  <Default Extension="mp3" ContentType="audio/m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5" r:id="rId4"/>
    <p:sldId id="260" r:id="rId5"/>
    <p:sldId id="261" r:id="rId6"/>
    <p:sldId id="266" r:id="rId7"/>
    <p:sldId id="264" r:id="rId8"/>
    <p:sldId id="258" r:id="rId9"/>
    <p:sldId id="259"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32F41FC-6076-42E3-91CC-7529FB6AD7C9}">
          <p14:sldIdLst>
            <p14:sldId id="256"/>
            <p14:sldId id="263"/>
            <p14:sldId id="265"/>
            <p14:sldId id="260"/>
            <p14:sldId id="261"/>
            <p14:sldId id="266"/>
          </p14:sldIdLst>
        </p14:section>
        <p14:section name="Verfassungsviertelstunde 2" id="{AAF361B9-1920-4B64-B8A4-04542CC055D7}">
          <p14:sldIdLst>
            <p14:sldId id="264"/>
            <p14:sldId id="258"/>
            <p14:sldId id="259"/>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a:srgbClr val="448878"/>
    <a:srgbClr val="FD1C0B"/>
    <a:srgbClr val="FF0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690"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Lehrkraft spielt zunächst die Europahymne ab. (Hinweis: Im Netz gibt es hierzu unterschiedliche Versionen, s. Themenmodul „Nationale Symbole“)</a:t>
            </a:r>
          </a:p>
          <a:p>
            <a:r>
              <a:rPr lang="de-DE" dirty="0"/>
              <a:t>Die Lehrkraft fragt die Schülerinnen und Schüler, wer das Lied kennt und zuordnen kann. </a:t>
            </a:r>
          </a:p>
          <a:p>
            <a:r>
              <a:rPr lang="de-DE" dirty="0"/>
              <a:t>Link zur Hymne: https://www.coe.int/02/_lfr/dc/audio/SWR_hymne.mp3 (SWR Hymne)</a:t>
            </a:r>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31783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t>Das Lied ist die Hymne der Europäischen Union und wird beispielsweise bei offiziellen Anlässen der Institutionen der Europäischen Union, wie dem Europäischen Parlament oder der Europäischen Kommission, gespielt.</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39095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Musik selbst stammt von Ludwig van Beethoven, einem bekannten Musiker aus dem 18./19. Jahrhundert. Ggf. kann das Kurzvideo zur Biografie von Beethoven abgespielt werden. (Link: https://www.ardmediathek.de/video/klassische-musik-fuer-kinder/ludwig-van-beethoven-teil-1-komponisten-kennenlernen-ab-6-jahre-wdr-sinfonieorchester-wdr/ard/Y3JpZDovL3N3ci5kZS9hZXgvbzE4MTM3NTk)</a:t>
            </a:r>
          </a:p>
          <a:p>
            <a:endParaRPr lang="de-DE" dirty="0"/>
          </a:p>
          <a:p>
            <a:r>
              <a:rPr lang="de-DE" dirty="0"/>
              <a:t>Wir finden es in seiner 9. Sinfonie, die in der ersten Hälfte des 19. Jahrhunderts (1824) entstanden ist. Dabei hat Ludwig van Beethoven ein Gedicht von Friedrich Schiller vertont. Es gibt also auch einen Text.</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87636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Lehrkraft bespricht mit den Schülerinnen und Schüler die verschiedenen Begriffe anhand der folgenden Leitfragen. Die Einblendungen werden nacheinander aufgedeckt und können individuell angepasst und ergänzt werden.</a:t>
            </a:r>
          </a:p>
          <a:p>
            <a:endParaRPr lang="de-DE" dirty="0"/>
          </a:p>
          <a:p>
            <a:r>
              <a:rPr lang="de-DE" dirty="0"/>
              <a:t>Hilfsfragen zur Texterschließung:</a:t>
            </a:r>
          </a:p>
          <a:p>
            <a:pPr marL="171450" indent="-171450">
              <a:buFontTx/>
              <a:buChar char="-"/>
            </a:pPr>
            <a:r>
              <a:rPr lang="de-DE" dirty="0"/>
              <a:t>Was bedeutet für dich „Freude“?</a:t>
            </a:r>
          </a:p>
          <a:p>
            <a:pPr marL="171450" indent="-171450">
              <a:buFontTx/>
              <a:buChar char="-"/>
            </a:pPr>
            <a:r>
              <a:rPr lang="de-DE" dirty="0"/>
              <a:t>Was könnte mit einem „Götterfunken“ gemeint sein?</a:t>
            </a:r>
          </a:p>
          <a:p>
            <a:pPr marL="171450" indent="-171450">
              <a:buFontTx/>
              <a:buChar char="-"/>
            </a:pPr>
            <a:r>
              <a:rPr lang="de-DE" dirty="0"/>
              <a:t>Was bedeutet der Begriff „Elysium“? Versucht es gerne zu deuten. </a:t>
            </a:r>
            <a:r>
              <a:rPr lang="de-DE" dirty="0">
                <a:sym typeface="Wingdings" panose="05000000000000000000" pitchFamily="2" charset="2"/>
              </a:rPr>
              <a:t> vergleichbar mit dem Paradies (Wie ist ein Paradies?  Friedlich, miteinander, jedem geht es gut …)</a:t>
            </a:r>
          </a:p>
          <a:p>
            <a:pPr marL="171450" indent="-171450">
              <a:buFontTx/>
              <a:buChar char="-"/>
            </a:pPr>
            <a:r>
              <a:rPr lang="de-DE" dirty="0">
                <a:sym typeface="Wingdings" panose="05000000000000000000" pitchFamily="2" charset="2"/>
              </a:rPr>
              <a:t>„Alle Menschen werden Brüder.“ – Was bedeutet es, wenn alle Menschen „Brüder“ werden? Wie geht man hier miteinander um?</a:t>
            </a:r>
          </a:p>
          <a:p>
            <a:pPr marL="0" indent="0">
              <a:buFontTx/>
              <a:buNone/>
            </a:pPr>
            <a:endParaRPr lang="de-DE" dirty="0">
              <a:sym typeface="Wingdings" panose="05000000000000000000" pitchFamily="2" charset="2"/>
            </a:endParaRPr>
          </a:p>
          <a:p>
            <a:pPr marL="171450" indent="-171450">
              <a:buFontTx/>
              <a:buChar char="-"/>
            </a:pPr>
            <a:endParaRPr lang="de-DE" dirty="0">
              <a:sym typeface="Wingdings" panose="05000000000000000000" pitchFamily="2" charset="2"/>
            </a:endParaRPr>
          </a:p>
          <a:p>
            <a:pPr marL="0" indent="0">
              <a:buFontTx/>
              <a:buNone/>
            </a:pPr>
            <a:r>
              <a:rPr lang="de-DE" dirty="0">
                <a:sym typeface="Wingdings" panose="05000000000000000000" pitchFamily="2" charset="2"/>
              </a:rPr>
              <a:t>Ggf. kann auch auf den Entstehungskontext im Kontext der Besprechung hingewiesen werden.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427342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Was bedeutet dies im übertragenen Sinn für uns heute in Europa? – Die Schülerinnen und Schüler äußern sich hierzu. Mögliche Antworten: Dass man friedlich miteinander umgeht. Dass man sich unterstützt … </a:t>
            </a:r>
          </a:p>
          <a:p>
            <a:r>
              <a:rPr lang="de-DE" dirty="0"/>
              <a:t>Mit den Aussagen der Schülerinnen und Schüler leitet die Lehrkraft zum Leitspruch der Europäischen Union „In Vielfalt vereint.“ über.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37252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Hinweis: Im Web gibt es unterschiedliche Versionen zur Umsetzung, u. a. auch „Play </a:t>
            </a:r>
            <a:r>
              <a:rPr lang="de-DE" dirty="0" err="1"/>
              <a:t>along</a:t>
            </a:r>
            <a:r>
              <a:rPr lang="de-DE" dirty="0"/>
              <a:t>“-Möglichkeiten, die genutzt werden können. Je nach vorhandenem Satz von </a:t>
            </a:r>
            <a:r>
              <a:rPr lang="de-DE" dirty="0" err="1"/>
              <a:t>Boomwhackers</a:t>
            </a:r>
            <a:r>
              <a:rPr lang="de-DE" dirty="0"/>
              <a:t>“ und musikalischer Vorlage anpassbar. Hat die Schule keinen Satz zur Verfügung, kann auch mit Elementen aus der Body-Percussion gearbeitet werden. Dies kann auch mit Schülerinnen und Schülern spielerisch individuell zusammengestellt werden (z. B. mit den Füßen stampfen, auf die Oberschenkel klatschen, Klatschen, Schnipsen).</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08431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24.02.2025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coe.int/02/_lfr/dc/audio/SWR_hymne.mp3" TargetMode="Externa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ardmediathek.de/video/klassische-musik-fuer-kinder/ludwig-van-beethoven-teil-1-komponisten-kennenlernen-ab-6-jahre-wdr-sinfonieorchester-wdr/ard/Y3JpZDovL3N3ci5kZS9hZXgvbzE4MTM3NT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uropean_continental_anthem,_performed_by_the_United_States_Navy_Band">
            <a:hlinkClick r:id="" action="ppaction://media"/>
            <a:extLst>
              <a:ext uri="{FF2B5EF4-FFF2-40B4-BE49-F238E27FC236}">
                <a16:creationId xmlns:a16="http://schemas.microsoft.com/office/drawing/2014/main" id="{E52F752E-26A9-47CC-8728-CF9E9C2B5F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69408" y="2667000"/>
            <a:ext cx="1524000" cy="1524000"/>
          </a:xfrm>
          <a:prstGeom prst="rect">
            <a:avLst/>
          </a:prstGeom>
        </p:spPr>
      </p:pic>
      <p:pic>
        <p:nvPicPr>
          <p:cNvPr id="7" name="Grafik 6">
            <a:hlinkClick r:id="rId6"/>
            <a:extLst>
              <a:ext uri="{FF2B5EF4-FFF2-40B4-BE49-F238E27FC236}">
                <a16:creationId xmlns:a16="http://schemas.microsoft.com/office/drawing/2014/main" id="{C06935F0-6ADA-44C6-A44F-1F3621EE797E}"/>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28913" y="786352"/>
            <a:ext cx="5044126" cy="5044126"/>
          </a:xfrm>
          <a:prstGeom prst="rect">
            <a:avLst/>
          </a:prstGeom>
        </p:spPr>
      </p:pic>
      <p:sp>
        <p:nvSpPr>
          <p:cNvPr id="8" name="Textfeld 7">
            <a:extLst>
              <a:ext uri="{FF2B5EF4-FFF2-40B4-BE49-F238E27FC236}">
                <a16:creationId xmlns:a16="http://schemas.microsoft.com/office/drawing/2014/main" id="{47A4B9DA-F559-46DC-BB33-829336742FC8}"/>
              </a:ext>
            </a:extLst>
          </p:cNvPr>
          <p:cNvSpPr txBox="1"/>
          <p:nvPr/>
        </p:nvSpPr>
        <p:spPr>
          <a:xfrm>
            <a:off x="3685880" y="5015060"/>
            <a:ext cx="4138367"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Höre gut zu!</a:t>
            </a:r>
          </a:p>
        </p:txBody>
      </p:sp>
      <p:grpSp>
        <p:nvGrpSpPr>
          <p:cNvPr id="5" name="Gruppieren 4">
            <a:extLst>
              <a:ext uri="{FF2B5EF4-FFF2-40B4-BE49-F238E27FC236}">
                <a16:creationId xmlns:a16="http://schemas.microsoft.com/office/drawing/2014/main" id="{291347A0-1695-4D2F-82BA-983B982A6226}"/>
              </a:ext>
            </a:extLst>
          </p:cNvPr>
          <p:cNvGrpSpPr/>
          <p:nvPr/>
        </p:nvGrpSpPr>
        <p:grpSpPr>
          <a:xfrm>
            <a:off x="8399282" y="2281286"/>
            <a:ext cx="904973" cy="1028842"/>
            <a:chOff x="8399282" y="2281286"/>
            <a:chExt cx="904973" cy="801278"/>
          </a:xfrm>
        </p:grpSpPr>
        <p:sp>
          <p:nvSpPr>
            <p:cNvPr id="6" name="Ellipse 5">
              <a:hlinkClick r:id="rId6"/>
              <a:extLst>
                <a:ext uri="{FF2B5EF4-FFF2-40B4-BE49-F238E27FC236}">
                  <a16:creationId xmlns:a16="http://schemas.microsoft.com/office/drawing/2014/main" id="{CB995525-F8AC-41FC-92A0-CAFCEBF48E83}"/>
                </a:ext>
              </a:extLst>
            </p:cNvPr>
            <p:cNvSpPr/>
            <p:nvPr/>
          </p:nvSpPr>
          <p:spPr>
            <a:xfrm>
              <a:off x="8399282" y="2281286"/>
              <a:ext cx="904973" cy="801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8">
              <a:extLst>
                <a:ext uri="{FF2B5EF4-FFF2-40B4-BE49-F238E27FC236}">
                  <a16:creationId xmlns:a16="http://schemas.microsoft.com/office/drawing/2014/main" id="{B43892A3-7C9B-4E95-898B-CE953359FBC9}"/>
                </a:ext>
              </a:extLst>
            </p:cNvPr>
            <p:cNvSpPr/>
            <p:nvPr/>
          </p:nvSpPr>
          <p:spPr>
            <a:xfrm rot="5400000">
              <a:off x="8724507" y="2502396"/>
              <a:ext cx="367645" cy="39986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40153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9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7F94574-488F-4DFD-80E1-80B0A2F450C8}"/>
              </a:ext>
            </a:extLst>
          </p:cNvPr>
          <p:cNvPicPr>
            <a:picLocks noChangeAspect="1"/>
          </p:cNvPicPr>
          <p:nvPr/>
        </p:nvPicPr>
        <p:blipFill rotWithShape="1">
          <a:blip r:embed="rId3">
            <a:extLst>
              <a:ext uri="{28A0092B-C50C-407E-A947-70E740481C1C}">
                <a14:useLocalDpi xmlns:a14="http://schemas.microsoft.com/office/drawing/2010/main" val="0"/>
              </a:ext>
            </a:extLst>
          </a:blip>
          <a:srcRect t="7149" b="9497"/>
          <a:stretch/>
        </p:blipFill>
        <p:spPr>
          <a:xfrm>
            <a:off x="895546" y="452486"/>
            <a:ext cx="10339939" cy="5750351"/>
          </a:xfrm>
          <a:prstGeom prst="rect">
            <a:avLst/>
          </a:prstGeom>
        </p:spPr>
      </p:pic>
      <p:pic>
        <p:nvPicPr>
          <p:cNvPr id="4" name="Grafik 3">
            <a:extLst>
              <a:ext uri="{FF2B5EF4-FFF2-40B4-BE49-F238E27FC236}">
                <a16:creationId xmlns:a16="http://schemas.microsoft.com/office/drawing/2014/main" id="{B22DE6B8-8089-4D57-BC4F-B1C9542919F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85571" y="4449452"/>
            <a:ext cx="1551600" cy="956820"/>
          </a:xfrm>
          <a:prstGeom prst="rect">
            <a:avLst/>
          </a:prstGeom>
        </p:spPr>
      </p:pic>
      <p:pic>
        <p:nvPicPr>
          <p:cNvPr id="6" name="Grafik 5">
            <a:extLst>
              <a:ext uri="{FF2B5EF4-FFF2-40B4-BE49-F238E27FC236}">
                <a16:creationId xmlns:a16="http://schemas.microsoft.com/office/drawing/2014/main" id="{7FF2BA9A-1A7E-4496-9D58-1763CBFE59D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33984" y="2654003"/>
            <a:ext cx="1584293" cy="1097865"/>
          </a:xfrm>
          <a:prstGeom prst="rect">
            <a:avLst/>
          </a:prstGeom>
        </p:spPr>
      </p:pic>
    </p:spTree>
    <p:extLst>
      <p:ext uri="{BB962C8B-B14F-4D97-AF65-F5344CB8AC3E}">
        <p14:creationId xmlns:p14="http://schemas.microsoft.com/office/powerpoint/2010/main" val="48042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52AE20E-4EF8-4046-990C-50A5C07C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500667"/>
            <a:ext cx="10260740" cy="5799549"/>
          </a:xfrm>
          <a:prstGeom prst="rect">
            <a:avLst/>
          </a:prstGeom>
        </p:spPr>
      </p:pic>
      <p:sp>
        <p:nvSpPr>
          <p:cNvPr id="8" name="Textfeld 7">
            <a:extLst>
              <a:ext uri="{FF2B5EF4-FFF2-40B4-BE49-F238E27FC236}">
                <a16:creationId xmlns:a16="http://schemas.microsoft.com/office/drawing/2014/main" id="{38DDBFBC-97DD-4440-898E-8488DEB6D914}"/>
              </a:ext>
            </a:extLst>
          </p:cNvPr>
          <p:cNvSpPr txBox="1"/>
          <p:nvPr/>
        </p:nvSpPr>
        <p:spPr>
          <a:xfrm>
            <a:off x="4727448" y="987087"/>
            <a:ext cx="8476488" cy="1077218"/>
          </a:xfrm>
          <a:prstGeom prst="rect">
            <a:avLst/>
          </a:prstGeom>
          <a:noFill/>
        </p:spPr>
        <p:txBody>
          <a:bodyPr wrap="square" rtlCol="0">
            <a:spAutoFit/>
          </a:bodyPr>
          <a:lstStyle/>
          <a:p>
            <a:pPr algn="ctr"/>
            <a:r>
              <a:rPr lang="de-DE" sz="3200" dirty="0">
                <a:solidFill>
                  <a:schemeClr val="bg1"/>
                </a:solidFill>
                <a:latin typeface="Arial" panose="020B0604020202020204" pitchFamily="34" charset="0"/>
                <a:cs typeface="Arial" panose="020B0604020202020204" pitchFamily="34" charset="0"/>
              </a:rPr>
              <a:t>Ludwig van </a:t>
            </a:r>
          </a:p>
          <a:p>
            <a:pPr algn="ctr"/>
            <a:r>
              <a:rPr lang="de-DE" sz="3200" dirty="0">
                <a:solidFill>
                  <a:schemeClr val="bg1"/>
                </a:solidFill>
                <a:latin typeface="Arial" panose="020B0604020202020204" pitchFamily="34" charset="0"/>
                <a:cs typeface="Arial" panose="020B0604020202020204" pitchFamily="34" charset="0"/>
              </a:rPr>
              <a:t>Beethoven</a:t>
            </a:r>
          </a:p>
        </p:txBody>
      </p:sp>
      <p:grpSp>
        <p:nvGrpSpPr>
          <p:cNvPr id="11" name="Gruppieren 10">
            <a:extLst>
              <a:ext uri="{FF2B5EF4-FFF2-40B4-BE49-F238E27FC236}">
                <a16:creationId xmlns:a16="http://schemas.microsoft.com/office/drawing/2014/main" id="{FFD9AFA6-8D08-4540-A34E-788532D77F1A}"/>
              </a:ext>
            </a:extLst>
          </p:cNvPr>
          <p:cNvGrpSpPr/>
          <p:nvPr/>
        </p:nvGrpSpPr>
        <p:grpSpPr>
          <a:xfrm>
            <a:off x="8399282" y="2281286"/>
            <a:ext cx="904973" cy="964834"/>
            <a:chOff x="8399282" y="2281286"/>
            <a:chExt cx="904973" cy="801278"/>
          </a:xfrm>
        </p:grpSpPr>
        <p:sp>
          <p:nvSpPr>
            <p:cNvPr id="9" name="Ellipse 8">
              <a:hlinkClick r:id="rId4"/>
              <a:extLst>
                <a:ext uri="{FF2B5EF4-FFF2-40B4-BE49-F238E27FC236}">
                  <a16:creationId xmlns:a16="http://schemas.microsoft.com/office/drawing/2014/main" id="{ACC6985A-D2A0-4707-BF57-AFEF1CCB8FF4}"/>
                </a:ext>
              </a:extLst>
            </p:cNvPr>
            <p:cNvSpPr/>
            <p:nvPr/>
          </p:nvSpPr>
          <p:spPr>
            <a:xfrm>
              <a:off x="8399282" y="2281286"/>
              <a:ext cx="904973" cy="801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29D20C1-8D60-4596-B209-A1A2DCD0CF6A}"/>
                </a:ext>
              </a:extLst>
            </p:cNvPr>
            <p:cNvSpPr/>
            <p:nvPr/>
          </p:nvSpPr>
          <p:spPr>
            <a:xfrm rot="5400000">
              <a:off x="8724507" y="2502396"/>
              <a:ext cx="367645" cy="39986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67348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87FE2FB-A57A-488F-9429-BA1B714B7FA3}"/>
              </a:ext>
            </a:extLst>
          </p:cNvPr>
          <p:cNvSpPr txBox="1"/>
          <p:nvPr/>
        </p:nvSpPr>
        <p:spPr>
          <a:xfrm>
            <a:off x="3584447" y="493776"/>
            <a:ext cx="6770043"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Freude schöner Götterfunken</a:t>
            </a:r>
          </a:p>
        </p:txBody>
      </p:sp>
      <p:sp>
        <p:nvSpPr>
          <p:cNvPr id="7" name="Textfeld 6">
            <a:extLst>
              <a:ext uri="{FF2B5EF4-FFF2-40B4-BE49-F238E27FC236}">
                <a16:creationId xmlns:a16="http://schemas.microsoft.com/office/drawing/2014/main" id="{4BAE4679-A668-475E-9682-A4333F5D0351}"/>
              </a:ext>
            </a:extLst>
          </p:cNvPr>
          <p:cNvSpPr txBox="1"/>
          <p:nvPr/>
        </p:nvSpPr>
        <p:spPr>
          <a:xfrm>
            <a:off x="9756648" y="690152"/>
            <a:ext cx="2048256"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Text: F. Schiller</a:t>
            </a:r>
          </a:p>
        </p:txBody>
      </p:sp>
      <p:sp>
        <p:nvSpPr>
          <p:cNvPr id="8" name="Textfeld 7">
            <a:extLst>
              <a:ext uri="{FF2B5EF4-FFF2-40B4-BE49-F238E27FC236}">
                <a16:creationId xmlns:a16="http://schemas.microsoft.com/office/drawing/2014/main" id="{7BDA180C-A75F-4CBB-8A8B-B3A250CAE7C1}"/>
              </a:ext>
            </a:extLst>
          </p:cNvPr>
          <p:cNvSpPr txBox="1"/>
          <p:nvPr/>
        </p:nvSpPr>
        <p:spPr>
          <a:xfrm>
            <a:off x="978190" y="1911096"/>
            <a:ext cx="10235619" cy="3570208"/>
          </a:xfrm>
          <a:prstGeom prst="rect">
            <a:avLst/>
          </a:prstGeom>
          <a:noFill/>
        </p:spPr>
        <p:txBody>
          <a:bodyPr wrap="square" rtlCol="0">
            <a:spAutoFit/>
          </a:bodyPr>
          <a:lstStyle/>
          <a:p>
            <a:pPr>
              <a:spcAft>
                <a:spcPts val="600"/>
              </a:spcAft>
            </a:pPr>
            <a:r>
              <a:rPr lang="de-DE" sz="2800" dirty="0">
                <a:latin typeface="Arial" panose="020B0604020202020204" pitchFamily="34" charset="0"/>
                <a:cs typeface="Arial" panose="020B0604020202020204" pitchFamily="34" charset="0"/>
              </a:rPr>
              <a:t>Freude schöner Götterfunken, Tochter aus Elysium,</a:t>
            </a:r>
          </a:p>
          <a:p>
            <a:pPr>
              <a:spcAft>
                <a:spcPts val="600"/>
              </a:spcAft>
            </a:pPr>
            <a:endParaRPr lang="de-DE" sz="2800" dirty="0">
              <a:latin typeface="Arial" panose="020B0604020202020204" pitchFamily="34" charset="0"/>
              <a:cs typeface="Arial" panose="020B0604020202020204" pitchFamily="34" charset="0"/>
            </a:endParaRPr>
          </a:p>
          <a:p>
            <a:pPr>
              <a:spcAft>
                <a:spcPts val="600"/>
              </a:spcAft>
            </a:pPr>
            <a:r>
              <a:rPr lang="de-DE" sz="2800" dirty="0">
                <a:latin typeface="Arial" panose="020B0604020202020204" pitchFamily="34" charset="0"/>
                <a:cs typeface="Arial" panose="020B0604020202020204" pitchFamily="34" charset="0"/>
              </a:rPr>
              <a:t>Wir betreten feuertrunken, Himmlische, dein Heiligtum.</a:t>
            </a:r>
          </a:p>
          <a:p>
            <a:pPr>
              <a:spcAft>
                <a:spcPts val="600"/>
              </a:spcAft>
            </a:pPr>
            <a:endParaRPr lang="de-DE" sz="2800" dirty="0">
              <a:latin typeface="Arial" panose="020B0604020202020204" pitchFamily="34" charset="0"/>
              <a:cs typeface="Arial" panose="020B0604020202020204" pitchFamily="34" charset="0"/>
            </a:endParaRPr>
          </a:p>
          <a:p>
            <a:pPr>
              <a:spcAft>
                <a:spcPts val="600"/>
              </a:spcAft>
            </a:pPr>
            <a:r>
              <a:rPr lang="de-DE" sz="2800" dirty="0">
                <a:latin typeface="Arial" panose="020B0604020202020204" pitchFamily="34" charset="0"/>
                <a:cs typeface="Arial" panose="020B0604020202020204" pitchFamily="34" charset="0"/>
              </a:rPr>
              <a:t>Deine Zauber binden wieder, was die Mode streng geteilt,</a:t>
            </a:r>
          </a:p>
          <a:p>
            <a:pPr>
              <a:spcAft>
                <a:spcPts val="600"/>
              </a:spcAft>
            </a:pPr>
            <a:endParaRPr lang="de-DE" sz="2800" dirty="0">
              <a:latin typeface="Arial" panose="020B0604020202020204" pitchFamily="34" charset="0"/>
              <a:cs typeface="Arial" panose="020B0604020202020204" pitchFamily="34" charset="0"/>
            </a:endParaRPr>
          </a:p>
          <a:p>
            <a:pPr>
              <a:spcAft>
                <a:spcPts val="600"/>
              </a:spcAft>
            </a:pPr>
            <a:r>
              <a:rPr lang="de-DE" sz="2800" dirty="0">
                <a:latin typeface="Arial" panose="020B0604020202020204" pitchFamily="34" charset="0"/>
                <a:cs typeface="Arial" panose="020B0604020202020204" pitchFamily="34" charset="0"/>
              </a:rPr>
              <a:t>alle Menschen werden Brüder, wo dein sanfter Flügel weilt.</a:t>
            </a:r>
          </a:p>
        </p:txBody>
      </p:sp>
      <p:sp>
        <p:nvSpPr>
          <p:cNvPr id="9" name="Rechteck: abgerundete Ecken 8">
            <a:extLst>
              <a:ext uri="{FF2B5EF4-FFF2-40B4-BE49-F238E27FC236}">
                <a16:creationId xmlns:a16="http://schemas.microsoft.com/office/drawing/2014/main" id="{C025C385-FFB2-4E7C-A27E-D219A82F0E87}"/>
              </a:ext>
            </a:extLst>
          </p:cNvPr>
          <p:cNvSpPr/>
          <p:nvPr/>
        </p:nvSpPr>
        <p:spPr>
          <a:xfrm>
            <a:off x="978190" y="1911096"/>
            <a:ext cx="1262090" cy="566928"/>
          </a:xfrm>
          <a:prstGeom prst="roundRect">
            <a:avLst/>
          </a:prstGeom>
          <a:solidFill>
            <a:srgbClr val="652483">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5B5F9838-22D8-4C4D-BAE1-0C5594E44C48}"/>
              </a:ext>
            </a:extLst>
          </p:cNvPr>
          <p:cNvSpPr/>
          <p:nvPr/>
        </p:nvSpPr>
        <p:spPr>
          <a:xfrm>
            <a:off x="3609666" y="1911096"/>
            <a:ext cx="2233351" cy="566928"/>
          </a:xfrm>
          <a:prstGeom prst="roundRect">
            <a:avLst/>
          </a:prstGeom>
          <a:solidFill>
            <a:srgbClr val="652483">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2068016F-01A6-4897-A494-942F3BB0E6C9}"/>
              </a:ext>
            </a:extLst>
          </p:cNvPr>
          <p:cNvSpPr/>
          <p:nvPr/>
        </p:nvSpPr>
        <p:spPr>
          <a:xfrm>
            <a:off x="7856580" y="1930163"/>
            <a:ext cx="1630837" cy="566928"/>
          </a:xfrm>
          <a:prstGeom prst="roundRect">
            <a:avLst/>
          </a:prstGeom>
          <a:solidFill>
            <a:srgbClr val="652483">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7FADA8ED-24FC-449F-9ECB-07791D62D334}"/>
              </a:ext>
            </a:extLst>
          </p:cNvPr>
          <p:cNvSpPr/>
          <p:nvPr/>
        </p:nvSpPr>
        <p:spPr>
          <a:xfrm>
            <a:off x="3072351" y="2890911"/>
            <a:ext cx="2057433" cy="566928"/>
          </a:xfrm>
          <a:prstGeom prst="roundRect">
            <a:avLst/>
          </a:prstGeom>
          <a:solidFill>
            <a:srgbClr val="652483">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706B96B5-41C3-46D3-A78D-392427E6D4CF}"/>
              </a:ext>
            </a:extLst>
          </p:cNvPr>
          <p:cNvSpPr/>
          <p:nvPr/>
        </p:nvSpPr>
        <p:spPr>
          <a:xfrm>
            <a:off x="978191" y="4914376"/>
            <a:ext cx="4864826" cy="566928"/>
          </a:xfrm>
          <a:prstGeom prst="roundRect">
            <a:avLst/>
          </a:prstGeom>
          <a:solidFill>
            <a:srgbClr val="652483">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7851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4BB0748-B6AD-48CC-A655-B80A4E76D8C6}"/>
              </a:ext>
            </a:extLst>
          </p:cNvPr>
          <p:cNvPicPr>
            <a:picLocks noChangeAspect="1"/>
          </p:cNvPicPr>
          <p:nvPr/>
        </p:nvPicPr>
        <p:blipFill rotWithShape="1">
          <a:blip r:embed="rId3">
            <a:extLst>
              <a:ext uri="{28A0092B-C50C-407E-A947-70E740481C1C}">
                <a14:useLocalDpi xmlns:a14="http://schemas.microsoft.com/office/drawing/2010/main" val="0"/>
              </a:ext>
            </a:extLst>
          </a:blip>
          <a:srcRect t="7149" b="9497"/>
          <a:stretch/>
        </p:blipFill>
        <p:spPr>
          <a:xfrm>
            <a:off x="895546" y="452486"/>
            <a:ext cx="10339939" cy="5750351"/>
          </a:xfrm>
          <a:prstGeom prst="rect">
            <a:avLst/>
          </a:prstGeom>
        </p:spPr>
      </p:pic>
      <p:sp>
        <p:nvSpPr>
          <p:cNvPr id="3" name="Textfeld 2">
            <a:extLst>
              <a:ext uri="{FF2B5EF4-FFF2-40B4-BE49-F238E27FC236}">
                <a16:creationId xmlns:a16="http://schemas.microsoft.com/office/drawing/2014/main" id="{E8F3835B-57AA-450B-B00F-CC797BA88C71}"/>
              </a:ext>
            </a:extLst>
          </p:cNvPr>
          <p:cNvSpPr txBox="1"/>
          <p:nvPr/>
        </p:nvSpPr>
        <p:spPr>
          <a:xfrm>
            <a:off x="3913694" y="2474893"/>
            <a:ext cx="4364611" cy="954107"/>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cs typeface="Arial" panose="020B0604020202020204" pitchFamily="34" charset="0"/>
              </a:rPr>
              <a:t>„ALLE MENSCHEN </a:t>
            </a:r>
          </a:p>
          <a:p>
            <a:pPr algn="ctr"/>
            <a:r>
              <a:rPr lang="de-DE" sz="2800" dirty="0">
                <a:solidFill>
                  <a:schemeClr val="bg1"/>
                </a:solidFill>
                <a:latin typeface="Arial" panose="020B0604020202020204" pitchFamily="34" charset="0"/>
                <a:cs typeface="Arial" panose="020B0604020202020204" pitchFamily="34" charset="0"/>
              </a:rPr>
              <a:t>WERDEN BRÜDER.“</a:t>
            </a:r>
          </a:p>
        </p:txBody>
      </p:sp>
      <p:sp>
        <p:nvSpPr>
          <p:cNvPr id="4" name="Textfeld 3">
            <a:extLst>
              <a:ext uri="{FF2B5EF4-FFF2-40B4-BE49-F238E27FC236}">
                <a16:creationId xmlns:a16="http://schemas.microsoft.com/office/drawing/2014/main" id="{0B1803E6-BDDF-4605-8DA0-85D7F644A498}"/>
              </a:ext>
            </a:extLst>
          </p:cNvPr>
          <p:cNvSpPr txBox="1"/>
          <p:nvPr/>
        </p:nvSpPr>
        <p:spPr>
          <a:xfrm>
            <a:off x="3913693" y="3654815"/>
            <a:ext cx="4364611"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cs typeface="Arial" panose="020B0604020202020204" pitchFamily="34" charset="0"/>
              </a:rPr>
              <a:t>„IN VIELFALT VEREINT.“</a:t>
            </a:r>
          </a:p>
        </p:txBody>
      </p:sp>
      <p:cxnSp>
        <p:nvCxnSpPr>
          <p:cNvPr id="6" name="Gerader Verbinder 5">
            <a:extLst>
              <a:ext uri="{FF2B5EF4-FFF2-40B4-BE49-F238E27FC236}">
                <a16:creationId xmlns:a16="http://schemas.microsoft.com/office/drawing/2014/main" id="{365BB686-8C16-4EF9-8D3B-C59D1F670CA0}"/>
              </a:ext>
            </a:extLst>
          </p:cNvPr>
          <p:cNvCxnSpPr/>
          <p:nvPr/>
        </p:nvCxnSpPr>
        <p:spPr>
          <a:xfrm>
            <a:off x="4232635" y="3563332"/>
            <a:ext cx="37235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9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87FE2FB-A57A-488F-9429-BA1B714B7FA3}"/>
              </a:ext>
            </a:extLst>
          </p:cNvPr>
          <p:cNvSpPr txBox="1"/>
          <p:nvPr/>
        </p:nvSpPr>
        <p:spPr>
          <a:xfrm>
            <a:off x="3584447" y="493776"/>
            <a:ext cx="6770043"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Freude schöner Götterfunken</a:t>
            </a:r>
          </a:p>
        </p:txBody>
      </p:sp>
      <p:sp>
        <p:nvSpPr>
          <p:cNvPr id="7" name="Textfeld 6">
            <a:extLst>
              <a:ext uri="{FF2B5EF4-FFF2-40B4-BE49-F238E27FC236}">
                <a16:creationId xmlns:a16="http://schemas.microsoft.com/office/drawing/2014/main" id="{4BAE4679-A668-475E-9682-A4333F5D0351}"/>
              </a:ext>
            </a:extLst>
          </p:cNvPr>
          <p:cNvSpPr txBox="1"/>
          <p:nvPr/>
        </p:nvSpPr>
        <p:spPr>
          <a:xfrm>
            <a:off x="9756648" y="690152"/>
            <a:ext cx="2048256"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Text: F. Schiller</a:t>
            </a:r>
          </a:p>
        </p:txBody>
      </p:sp>
      <p:sp>
        <p:nvSpPr>
          <p:cNvPr id="8" name="Textfeld 7">
            <a:extLst>
              <a:ext uri="{FF2B5EF4-FFF2-40B4-BE49-F238E27FC236}">
                <a16:creationId xmlns:a16="http://schemas.microsoft.com/office/drawing/2014/main" id="{7BDA180C-A75F-4CBB-8A8B-B3A250CAE7C1}"/>
              </a:ext>
            </a:extLst>
          </p:cNvPr>
          <p:cNvSpPr txBox="1"/>
          <p:nvPr/>
        </p:nvSpPr>
        <p:spPr>
          <a:xfrm>
            <a:off x="978190" y="1911096"/>
            <a:ext cx="10235619" cy="3570208"/>
          </a:xfrm>
          <a:prstGeom prst="rect">
            <a:avLst/>
          </a:prstGeom>
          <a:noFill/>
        </p:spPr>
        <p:txBody>
          <a:bodyPr wrap="square" rtlCol="0">
            <a:spAutoFit/>
          </a:bodyPr>
          <a:lstStyle/>
          <a:p>
            <a:pPr>
              <a:spcAft>
                <a:spcPts val="600"/>
              </a:spcAft>
            </a:pPr>
            <a:r>
              <a:rPr lang="de-DE" sz="2800" dirty="0">
                <a:latin typeface="Arial" panose="020B0604020202020204" pitchFamily="34" charset="0"/>
                <a:cs typeface="Arial" panose="020B0604020202020204" pitchFamily="34" charset="0"/>
              </a:rPr>
              <a:t>Freu-de </a:t>
            </a:r>
            <a:r>
              <a:rPr lang="de-DE" sz="2800" dirty="0" err="1">
                <a:latin typeface="Arial" panose="020B0604020202020204" pitchFamily="34" charset="0"/>
                <a:cs typeface="Arial" panose="020B0604020202020204" pitchFamily="34" charset="0"/>
              </a:rPr>
              <a:t>schö-ner</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Göt</a:t>
            </a:r>
            <a:r>
              <a:rPr lang="de-DE" sz="2800" dirty="0">
                <a:latin typeface="Arial" panose="020B0604020202020204" pitchFamily="34" charset="0"/>
                <a:cs typeface="Arial" panose="020B0604020202020204" pitchFamily="34" charset="0"/>
              </a:rPr>
              <a:t>-</a:t>
            </a:r>
            <a:r>
              <a:rPr lang="de-DE" sz="2800" dirty="0" err="1">
                <a:latin typeface="Arial" panose="020B0604020202020204" pitchFamily="34" charset="0"/>
                <a:cs typeface="Arial" panose="020B0604020202020204" pitchFamily="34" charset="0"/>
              </a:rPr>
              <a:t>ter</a:t>
            </a:r>
            <a:r>
              <a:rPr lang="de-DE" sz="2800" dirty="0">
                <a:latin typeface="Arial" panose="020B0604020202020204" pitchFamily="34" charset="0"/>
                <a:cs typeface="Arial" panose="020B0604020202020204" pitchFamily="34" charset="0"/>
              </a:rPr>
              <a:t>-fun-</a:t>
            </a:r>
            <a:r>
              <a:rPr lang="de-DE" sz="2800" dirty="0" err="1">
                <a:latin typeface="Arial" panose="020B0604020202020204" pitchFamily="34" charset="0"/>
                <a:cs typeface="Arial" panose="020B0604020202020204" pitchFamily="34" charset="0"/>
              </a:rPr>
              <a:t>ken</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Toch-ter</a:t>
            </a:r>
            <a:r>
              <a:rPr lang="de-DE" sz="2800" dirty="0">
                <a:latin typeface="Arial" panose="020B0604020202020204" pitchFamily="34" charset="0"/>
                <a:cs typeface="Arial" panose="020B0604020202020204" pitchFamily="34" charset="0"/>
              </a:rPr>
              <a:t> aus E-</a:t>
            </a:r>
            <a:r>
              <a:rPr lang="de-DE" sz="2800" dirty="0" err="1">
                <a:latin typeface="Arial" panose="020B0604020202020204" pitchFamily="34" charset="0"/>
                <a:cs typeface="Arial" panose="020B0604020202020204" pitchFamily="34" charset="0"/>
              </a:rPr>
              <a:t>ly</a:t>
            </a:r>
            <a:r>
              <a:rPr lang="de-DE" sz="2800" dirty="0">
                <a:latin typeface="Arial" panose="020B0604020202020204" pitchFamily="34" charset="0"/>
                <a:cs typeface="Arial" panose="020B0604020202020204" pitchFamily="34" charset="0"/>
              </a:rPr>
              <a:t>-si-um,</a:t>
            </a:r>
          </a:p>
          <a:p>
            <a:pPr>
              <a:spcAft>
                <a:spcPts val="600"/>
              </a:spcAft>
            </a:pPr>
            <a:endParaRPr lang="de-DE" sz="2800" dirty="0">
              <a:latin typeface="Arial" panose="020B0604020202020204" pitchFamily="34" charset="0"/>
              <a:cs typeface="Arial" panose="020B0604020202020204" pitchFamily="34" charset="0"/>
            </a:endParaRPr>
          </a:p>
          <a:p>
            <a:pPr>
              <a:spcAft>
                <a:spcPts val="600"/>
              </a:spcAft>
            </a:pPr>
            <a:r>
              <a:rPr lang="de-DE" sz="2800" dirty="0">
                <a:latin typeface="Arial" panose="020B0604020202020204" pitchFamily="34" charset="0"/>
                <a:cs typeface="Arial" panose="020B0604020202020204" pitchFamily="34" charset="0"/>
              </a:rPr>
              <a:t>Wir </a:t>
            </a:r>
            <a:r>
              <a:rPr lang="de-DE" sz="2800" dirty="0" err="1">
                <a:latin typeface="Arial" panose="020B0604020202020204" pitchFamily="34" charset="0"/>
                <a:cs typeface="Arial" panose="020B0604020202020204" pitchFamily="34" charset="0"/>
              </a:rPr>
              <a:t>be-tre-ten</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feu</a:t>
            </a:r>
            <a:r>
              <a:rPr lang="de-DE" sz="2800" dirty="0">
                <a:latin typeface="Arial" panose="020B0604020202020204" pitchFamily="34" charset="0"/>
                <a:cs typeface="Arial" panose="020B0604020202020204" pitchFamily="34" charset="0"/>
              </a:rPr>
              <a:t>-er-</a:t>
            </a:r>
            <a:r>
              <a:rPr lang="de-DE" sz="2800" dirty="0" err="1">
                <a:latin typeface="Arial" panose="020B0604020202020204" pitchFamily="34" charset="0"/>
                <a:cs typeface="Arial" panose="020B0604020202020204" pitchFamily="34" charset="0"/>
              </a:rPr>
              <a:t>trun</a:t>
            </a:r>
            <a:r>
              <a:rPr lang="de-DE" sz="2800" dirty="0">
                <a:latin typeface="Arial" panose="020B0604020202020204" pitchFamily="34" charset="0"/>
                <a:cs typeface="Arial" panose="020B0604020202020204" pitchFamily="34" charset="0"/>
              </a:rPr>
              <a:t>-</a:t>
            </a:r>
            <a:r>
              <a:rPr lang="de-DE" sz="2800" dirty="0" err="1">
                <a:latin typeface="Arial" panose="020B0604020202020204" pitchFamily="34" charset="0"/>
                <a:cs typeface="Arial" panose="020B0604020202020204" pitchFamily="34" charset="0"/>
              </a:rPr>
              <a:t>ken</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Himm</a:t>
            </a:r>
            <a:r>
              <a:rPr lang="de-DE" sz="2800" dirty="0">
                <a:latin typeface="Arial" panose="020B0604020202020204" pitchFamily="34" charset="0"/>
                <a:cs typeface="Arial" panose="020B0604020202020204" pitchFamily="34" charset="0"/>
              </a:rPr>
              <a:t>-li-</a:t>
            </a:r>
            <a:r>
              <a:rPr lang="de-DE" sz="2800" dirty="0" err="1">
                <a:latin typeface="Arial" panose="020B0604020202020204" pitchFamily="34" charset="0"/>
                <a:cs typeface="Arial" panose="020B0604020202020204" pitchFamily="34" charset="0"/>
              </a:rPr>
              <a:t>sche</a:t>
            </a:r>
            <a:r>
              <a:rPr lang="de-DE" sz="2800" dirty="0">
                <a:latin typeface="Arial" panose="020B0604020202020204" pitchFamily="34" charset="0"/>
                <a:cs typeface="Arial" panose="020B0604020202020204" pitchFamily="34" charset="0"/>
              </a:rPr>
              <a:t>, dein Hei-</a:t>
            </a:r>
            <a:r>
              <a:rPr lang="de-DE" sz="2800" dirty="0" err="1">
                <a:latin typeface="Arial" panose="020B0604020202020204" pitchFamily="34" charset="0"/>
                <a:cs typeface="Arial" panose="020B0604020202020204" pitchFamily="34" charset="0"/>
              </a:rPr>
              <a:t>lig</a:t>
            </a:r>
            <a:r>
              <a:rPr lang="de-DE" sz="2800" dirty="0">
                <a:latin typeface="Arial" panose="020B0604020202020204" pitchFamily="34" charset="0"/>
                <a:cs typeface="Arial" panose="020B0604020202020204" pitchFamily="34" charset="0"/>
              </a:rPr>
              <a:t>-</a:t>
            </a:r>
            <a:r>
              <a:rPr lang="de-DE" sz="2800" dirty="0" err="1">
                <a:latin typeface="Arial" panose="020B0604020202020204" pitchFamily="34" charset="0"/>
                <a:cs typeface="Arial" panose="020B0604020202020204" pitchFamily="34" charset="0"/>
              </a:rPr>
              <a:t>tum</a:t>
            </a:r>
            <a:r>
              <a:rPr lang="de-DE" sz="2800" dirty="0">
                <a:latin typeface="Arial" panose="020B0604020202020204" pitchFamily="34" charset="0"/>
                <a:cs typeface="Arial" panose="020B0604020202020204" pitchFamily="34" charset="0"/>
              </a:rPr>
              <a:t>.</a:t>
            </a:r>
          </a:p>
          <a:p>
            <a:pPr>
              <a:spcAft>
                <a:spcPts val="600"/>
              </a:spcAft>
            </a:pPr>
            <a:endParaRPr lang="de-DE" sz="2800" dirty="0">
              <a:latin typeface="Arial" panose="020B0604020202020204" pitchFamily="34" charset="0"/>
              <a:cs typeface="Arial" panose="020B0604020202020204" pitchFamily="34" charset="0"/>
            </a:endParaRPr>
          </a:p>
          <a:p>
            <a:pPr>
              <a:spcAft>
                <a:spcPts val="600"/>
              </a:spcAft>
            </a:pPr>
            <a:r>
              <a:rPr lang="de-DE" sz="2800" dirty="0" err="1">
                <a:latin typeface="Arial" panose="020B0604020202020204" pitchFamily="34" charset="0"/>
                <a:cs typeface="Arial" panose="020B0604020202020204" pitchFamily="34" charset="0"/>
              </a:rPr>
              <a:t>Dei</a:t>
            </a:r>
            <a:r>
              <a:rPr lang="de-DE" sz="2800" dirty="0">
                <a:latin typeface="Arial" panose="020B0604020202020204" pitchFamily="34" charset="0"/>
                <a:cs typeface="Arial" panose="020B0604020202020204" pitchFamily="34" charset="0"/>
              </a:rPr>
              <a:t>-ne </a:t>
            </a:r>
            <a:r>
              <a:rPr lang="de-DE" sz="2800" dirty="0" err="1">
                <a:latin typeface="Arial" panose="020B0604020202020204" pitchFamily="34" charset="0"/>
                <a:cs typeface="Arial" panose="020B0604020202020204" pitchFamily="34" charset="0"/>
              </a:rPr>
              <a:t>Zau-ber</a:t>
            </a:r>
            <a:r>
              <a:rPr lang="de-DE" sz="2800" dirty="0">
                <a:latin typeface="Arial" panose="020B0604020202020204" pitchFamily="34" charset="0"/>
                <a:cs typeface="Arial" panose="020B0604020202020204" pitchFamily="34" charset="0"/>
              </a:rPr>
              <a:t> bin-den wie-der, was die Mo-de streng </a:t>
            </a:r>
            <a:r>
              <a:rPr lang="de-DE" sz="2800" dirty="0" err="1">
                <a:latin typeface="Arial" panose="020B0604020202020204" pitchFamily="34" charset="0"/>
                <a:cs typeface="Arial" panose="020B0604020202020204" pitchFamily="34" charset="0"/>
              </a:rPr>
              <a:t>ge</a:t>
            </a:r>
            <a:r>
              <a:rPr lang="de-DE" sz="2800" dirty="0">
                <a:latin typeface="Arial" panose="020B0604020202020204" pitchFamily="34" charset="0"/>
                <a:cs typeface="Arial" panose="020B0604020202020204" pitchFamily="34" charset="0"/>
              </a:rPr>
              <a:t>-teilt,</a:t>
            </a:r>
          </a:p>
          <a:p>
            <a:pPr>
              <a:spcAft>
                <a:spcPts val="600"/>
              </a:spcAft>
            </a:pPr>
            <a:endParaRPr lang="de-DE" sz="2800" dirty="0">
              <a:latin typeface="Arial" panose="020B0604020202020204" pitchFamily="34" charset="0"/>
              <a:cs typeface="Arial" panose="020B0604020202020204" pitchFamily="34" charset="0"/>
            </a:endParaRPr>
          </a:p>
          <a:p>
            <a:pPr>
              <a:spcAft>
                <a:spcPts val="600"/>
              </a:spcAft>
            </a:pPr>
            <a:r>
              <a:rPr lang="de-DE" sz="2800" dirty="0">
                <a:latin typeface="Arial" panose="020B0604020202020204" pitchFamily="34" charset="0"/>
                <a:cs typeface="Arial" panose="020B0604020202020204" pitchFamily="34" charset="0"/>
              </a:rPr>
              <a:t>al-le Men-</a:t>
            </a:r>
            <a:r>
              <a:rPr lang="de-DE" sz="2800" dirty="0" err="1">
                <a:latin typeface="Arial" panose="020B0604020202020204" pitchFamily="34" charset="0"/>
                <a:cs typeface="Arial" panose="020B0604020202020204" pitchFamily="34" charset="0"/>
              </a:rPr>
              <a:t>schen</a:t>
            </a:r>
            <a:r>
              <a:rPr lang="de-DE" sz="2800" dirty="0">
                <a:latin typeface="Arial" panose="020B0604020202020204" pitchFamily="34" charset="0"/>
                <a:cs typeface="Arial" panose="020B0604020202020204" pitchFamily="34" charset="0"/>
              </a:rPr>
              <a:t> wer-den </a:t>
            </a:r>
            <a:r>
              <a:rPr lang="de-DE" sz="2800" dirty="0" err="1">
                <a:latin typeface="Arial" panose="020B0604020202020204" pitchFamily="34" charset="0"/>
                <a:cs typeface="Arial" panose="020B0604020202020204" pitchFamily="34" charset="0"/>
              </a:rPr>
              <a:t>Brü</a:t>
            </a:r>
            <a:r>
              <a:rPr lang="de-DE" sz="2800" dirty="0">
                <a:latin typeface="Arial" panose="020B0604020202020204" pitchFamily="34" charset="0"/>
                <a:cs typeface="Arial" panose="020B0604020202020204" pitchFamily="34" charset="0"/>
              </a:rPr>
              <a:t>-der, wo dein </a:t>
            </a:r>
            <a:r>
              <a:rPr lang="de-DE" sz="2800" dirty="0" err="1">
                <a:latin typeface="Arial" panose="020B0604020202020204" pitchFamily="34" charset="0"/>
                <a:cs typeface="Arial" panose="020B0604020202020204" pitchFamily="34" charset="0"/>
              </a:rPr>
              <a:t>sanf-ter</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Flü</a:t>
            </a:r>
            <a:r>
              <a:rPr lang="de-DE" sz="2800" dirty="0">
                <a:latin typeface="Arial" panose="020B0604020202020204" pitchFamily="34" charset="0"/>
                <a:cs typeface="Arial" panose="020B0604020202020204" pitchFamily="34" charset="0"/>
              </a:rPr>
              <a:t>-gel weilt.</a:t>
            </a:r>
          </a:p>
        </p:txBody>
      </p:sp>
      <p:sp>
        <p:nvSpPr>
          <p:cNvPr id="2" name="Ellipse 1">
            <a:extLst>
              <a:ext uri="{FF2B5EF4-FFF2-40B4-BE49-F238E27FC236}">
                <a16:creationId xmlns:a16="http://schemas.microsoft.com/office/drawing/2014/main" id="{46B563A3-577F-414C-BC77-312CEEBECE71}"/>
              </a:ext>
            </a:extLst>
          </p:cNvPr>
          <p:cNvSpPr/>
          <p:nvPr/>
        </p:nvSpPr>
        <p:spPr>
          <a:xfrm>
            <a:off x="1267968" y="1480887"/>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E7DB4A18-8F00-4EFC-9F6A-4EEB5259F3D4}"/>
              </a:ext>
            </a:extLst>
          </p:cNvPr>
          <p:cNvSpPr/>
          <p:nvPr/>
        </p:nvSpPr>
        <p:spPr>
          <a:xfrm>
            <a:off x="1978152" y="1480887"/>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2AE9AB8F-E645-4F89-B7CA-9CEFC9260363}"/>
              </a:ext>
            </a:extLst>
          </p:cNvPr>
          <p:cNvSpPr/>
          <p:nvPr/>
        </p:nvSpPr>
        <p:spPr>
          <a:xfrm>
            <a:off x="2676144" y="1343727"/>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5800B74F-F0D8-41B8-B485-2C8FB5C796D2}"/>
              </a:ext>
            </a:extLst>
          </p:cNvPr>
          <p:cNvSpPr/>
          <p:nvPr/>
        </p:nvSpPr>
        <p:spPr>
          <a:xfrm>
            <a:off x="3374136" y="1207008"/>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3951BA8A-FDB3-49D4-9B13-42D43A530DB4}"/>
              </a:ext>
            </a:extLst>
          </p:cNvPr>
          <p:cNvSpPr/>
          <p:nvPr/>
        </p:nvSpPr>
        <p:spPr>
          <a:xfrm>
            <a:off x="4084320" y="1206567"/>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B02A77DB-9F00-42CC-8CA7-B3228E8D74E9}"/>
              </a:ext>
            </a:extLst>
          </p:cNvPr>
          <p:cNvSpPr/>
          <p:nvPr/>
        </p:nvSpPr>
        <p:spPr>
          <a:xfrm>
            <a:off x="4657344" y="1326659"/>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1F9FB7F2-E946-4AD2-9E40-B9F0A9A56C6A}"/>
              </a:ext>
            </a:extLst>
          </p:cNvPr>
          <p:cNvSpPr/>
          <p:nvPr/>
        </p:nvSpPr>
        <p:spPr>
          <a:xfrm>
            <a:off x="5230259" y="1481666"/>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09CCD32D-1CBE-4B23-ABC5-44433F0A0805}"/>
              </a:ext>
            </a:extLst>
          </p:cNvPr>
          <p:cNvSpPr/>
          <p:nvPr/>
        </p:nvSpPr>
        <p:spPr>
          <a:xfrm>
            <a:off x="5852159" y="1627970"/>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9A30AC43-E580-4E29-8C49-9A1E67F39539}"/>
              </a:ext>
            </a:extLst>
          </p:cNvPr>
          <p:cNvSpPr/>
          <p:nvPr/>
        </p:nvSpPr>
        <p:spPr>
          <a:xfrm>
            <a:off x="6832308" y="1754766"/>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88276AE9-59EB-48B4-B4E4-A477ED5FE615}"/>
              </a:ext>
            </a:extLst>
          </p:cNvPr>
          <p:cNvSpPr/>
          <p:nvPr/>
        </p:nvSpPr>
        <p:spPr>
          <a:xfrm>
            <a:off x="7485013" y="1765130"/>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A35CDD8C-C509-435D-8B6C-19518DAA0BA0}"/>
              </a:ext>
            </a:extLst>
          </p:cNvPr>
          <p:cNvSpPr/>
          <p:nvPr/>
        </p:nvSpPr>
        <p:spPr>
          <a:xfrm>
            <a:off x="8115733" y="1636776"/>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903984B1-BFA9-4EF7-AB6F-E4AA52BCAEBE}"/>
              </a:ext>
            </a:extLst>
          </p:cNvPr>
          <p:cNvSpPr/>
          <p:nvPr/>
        </p:nvSpPr>
        <p:spPr>
          <a:xfrm>
            <a:off x="8606136" y="150831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0B8249FD-6DBE-4C32-AF00-BF53E852D84A}"/>
              </a:ext>
            </a:extLst>
          </p:cNvPr>
          <p:cNvSpPr/>
          <p:nvPr/>
        </p:nvSpPr>
        <p:spPr>
          <a:xfrm>
            <a:off x="9034051" y="1507540"/>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E1F917D8-4FBA-4515-9908-C703602EE4E1}"/>
              </a:ext>
            </a:extLst>
          </p:cNvPr>
          <p:cNvSpPr/>
          <p:nvPr/>
        </p:nvSpPr>
        <p:spPr>
          <a:xfrm>
            <a:off x="9399158" y="1644700"/>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CAF63F8-47CA-4854-A88C-324411A002F2}"/>
              </a:ext>
            </a:extLst>
          </p:cNvPr>
          <p:cNvSpPr/>
          <p:nvPr/>
        </p:nvSpPr>
        <p:spPr>
          <a:xfrm>
            <a:off x="9870183" y="1655843"/>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CADFC314-BB03-449D-9CAC-AD2D7B913F81}"/>
              </a:ext>
            </a:extLst>
          </p:cNvPr>
          <p:cNvSpPr/>
          <p:nvPr/>
        </p:nvSpPr>
        <p:spPr>
          <a:xfrm>
            <a:off x="1257517" y="260681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70A6DB6-A8FF-4F6C-AB67-9767533FE471}"/>
              </a:ext>
            </a:extLst>
          </p:cNvPr>
          <p:cNvSpPr/>
          <p:nvPr/>
        </p:nvSpPr>
        <p:spPr>
          <a:xfrm>
            <a:off x="1811164" y="260681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934445AA-8999-4D27-AD08-021E8BC83278}"/>
              </a:ext>
            </a:extLst>
          </p:cNvPr>
          <p:cNvSpPr/>
          <p:nvPr/>
        </p:nvSpPr>
        <p:spPr>
          <a:xfrm>
            <a:off x="2349571" y="2469659"/>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0BFFCE5-C36B-40B6-994E-1966F7FB796B}"/>
              </a:ext>
            </a:extLst>
          </p:cNvPr>
          <p:cNvSpPr/>
          <p:nvPr/>
        </p:nvSpPr>
        <p:spPr>
          <a:xfrm>
            <a:off x="2901532" y="2386584"/>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CCDE33F7-4199-45A8-92E3-617A7A421F93}"/>
              </a:ext>
            </a:extLst>
          </p:cNvPr>
          <p:cNvSpPr/>
          <p:nvPr/>
        </p:nvSpPr>
        <p:spPr>
          <a:xfrm>
            <a:off x="3511296" y="2386584"/>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7D667F42-D4F9-4D6A-9ACF-B39D6D815C79}"/>
              </a:ext>
            </a:extLst>
          </p:cNvPr>
          <p:cNvSpPr/>
          <p:nvPr/>
        </p:nvSpPr>
        <p:spPr>
          <a:xfrm>
            <a:off x="3947160" y="2469659"/>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D0AB7EB2-7294-4E99-889C-B14B3B4485B0}"/>
              </a:ext>
            </a:extLst>
          </p:cNvPr>
          <p:cNvSpPr/>
          <p:nvPr/>
        </p:nvSpPr>
        <p:spPr>
          <a:xfrm>
            <a:off x="4501952" y="260559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12AB75DB-30C8-42B7-A03E-ECA084B2DD96}"/>
              </a:ext>
            </a:extLst>
          </p:cNvPr>
          <p:cNvSpPr/>
          <p:nvPr/>
        </p:nvSpPr>
        <p:spPr>
          <a:xfrm>
            <a:off x="5239403" y="2669607"/>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2F49E5A1-3A3B-4CE4-9DD4-120B7C3202D6}"/>
              </a:ext>
            </a:extLst>
          </p:cNvPr>
          <p:cNvSpPr/>
          <p:nvPr/>
        </p:nvSpPr>
        <p:spPr>
          <a:xfrm>
            <a:off x="6209537" y="2742759"/>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BFC74B9D-E3BA-41BD-8C96-926C6F3B03A5}"/>
              </a:ext>
            </a:extLst>
          </p:cNvPr>
          <p:cNvSpPr/>
          <p:nvPr/>
        </p:nvSpPr>
        <p:spPr>
          <a:xfrm>
            <a:off x="6934363" y="2742759"/>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FA1C0F02-EA76-4DB1-887A-390329873848}"/>
              </a:ext>
            </a:extLst>
          </p:cNvPr>
          <p:cNvSpPr/>
          <p:nvPr/>
        </p:nvSpPr>
        <p:spPr>
          <a:xfrm>
            <a:off x="7522029" y="2634251"/>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602BF429-5D16-4795-9276-DEE087C17E49}"/>
              </a:ext>
            </a:extLst>
          </p:cNvPr>
          <p:cNvSpPr/>
          <p:nvPr/>
        </p:nvSpPr>
        <p:spPr>
          <a:xfrm>
            <a:off x="8331816" y="2523744"/>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3F5365BA-321B-4586-80BD-F9544224905C}"/>
              </a:ext>
            </a:extLst>
          </p:cNvPr>
          <p:cNvSpPr/>
          <p:nvPr/>
        </p:nvSpPr>
        <p:spPr>
          <a:xfrm>
            <a:off x="8987407" y="2614405"/>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4A6F9641-80D4-46B6-8F40-86C93857E094}"/>
              </a:ext>
            </a:extLst>
          </p:cNvPr>
          <p:cNvSpPr/>
          <p:nvPr/>
        </p:nvSpPr>
        <p:spPr>
          <a:xfrm>
            <a:off x="9624059" y="2697894"/>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4F0207F-501D-4569-9D8A-4C911FE18954}"/>
              </a:ext>
            </a:extLst>
          </p:cNvPr>
          <p:cNvSpPr/>
          <p:nvPr/>
        </p:nvSpPr>
        <p:spPr>
          <a:xfrm>
            <a:off x="10211725" y="2697894"/>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5ABE08B9-7244-49BD-9B5F-AD3F12EE7EC6}"/>
              </a:ext>
            </a:extLst>
          </p:cNvPr>
          <p:cNvSpPr/>
          <p:nvPr/>
        </p:nvSpPr>
        <p:spPr>
          <a:xfrm>
            <a:off x="1267968" y="3597174"/>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17DF64B6-1CA8-46F7-8817-1529F97EC7E3}"/>
              </a:ext>
            </a:extLst>
          </p:cNvPr>
          <p:cNvSpPr/>
          <p:nvPr/>
        </p:nvSpPr>
        <p:spPr>
          <a:xfrm>
            <a:off x="1805068" y="3597174"/>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BB364E7A-3DA0-40D9-BB5D-7FA683D84D0E}"/>
              </a:ext>
            </a:extLst>
          </p:cNvPr>
          <p:cNvSpPr/>
          <p:nvPr/>
        </p:nvSpPr>
        <p:spPr>
          <a:xfrm>
            <a:off x="2352865" y="3460428"/>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79EA7780-530C-432B-AD19-48997DFD6180}"/>
              </a:ext>
            </a:extLst>
          </p:cNvPr>
          <p:cNvSpPr/>
          <p:nvPr/>
        </p:nvSpPr>
        <p:spPr>
          <a:xfrm>
            <a:off x="3036569" y="3705758"/>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EC6297B1-2BC3-420F-8768-3CF7DFCE6143}"/>
              </a:ext>
            </a:extLst>
          </p:cNvPr>
          <p:cNvSpPr/>
          <p:nvPr/>
        </p:nvSpPr>
        <p:spPr>
          <a:xfrm>
            <a:off x="3788664" y="3595591"/>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3BE02645-1861-4B22-B065-088928421E91}"/>
              </a:ext>
            </a:extLst>
          </p:cNvPr>
          <p:cNvSpPr/>
          <p:nvPr/>
        </p:nvSpPr>
        <p:spPr>
          <a:xfrm>
            <a:off x="4335208" y="3460428"/>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C3DB6450-BCA0-4D4E-AB9A-EAFD7CC0064C}"/>
              </a:ext>
            </a:extLst>
          </p:cNvPr>
          <p:cNvSpPr/>
          <p:nvPr/>
        </p:nvSpPr>
        <p:spPr>
          <a:xfrm>
            <a:off x="4515638" y="3437262"/>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02E39642-CA3D-41C3-8905-0CEA1382F38C}"/>
              </a:ext>
            </a:extLst>
          </p:cNvPr>
          <p:cNvSpPr/>
          <p:nvPr/>
        </p:nvSpPr>
        <p:spPr>
          <a:xfrm>
            <a:off x="5016993" y="3451698"/>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BE81B2FB-EF19-4363-9067-CE43387113FD}"/>
              </a:ext>
            </a:extLst>
          </p:cNvPr>
          <p:cNvSpPr/>
          <p:nvPr/>
        </p:nvSpPr>
        <p:spPr>
          <a:xfrm>
            <a:off x="5655005" y="3680012"/>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F8B5F4B7-B408-47F1-8311-A9B462790641}"/>
              </a:ext>
            </a:extLst>
          </p:cNvPr>
          <p:cNvSpPr/>
          <p:nvPr/>
        </p:nvSpPr>
        <p:spPr>
          <a:xfrm>
            <a:off x="6404091" y="3595591"/>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61647DF9-231B-497F-A6A2-086B358F0313}"/>
              </a:ext>
            </a:extLst>
          </p:cNvPr>
          <p:cNvSpPr/>
          <p:nvPr/>
        </p:nvSpPr>
        <p:spPr>
          <a:xfrm>
            <a:off x="6972747" y="3454604"/>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4450D444-2F91-453D-A3EC-0C302B7B1B62}"/>
              </a:ext>
            </a:extLst>
          </p:cNvPr>
          <p:cNvSpPr/>
          <p:nvPr/>
        </p:nvSpPr>
        <p:spPr>
          <a:xfrm>
            <a:off x="7153177" y="3431438"/>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575B83A0-33D8-4E96-B9B5-E9757F700D81}"/>
              </a:ext>
            </a:extLst>
          </p:cNvPr>
          <p:cNvSpPr/>
          <p:nvPr/>
        </p:nvSpPr>
        <p:spPr>
          <a:xfrm>
            <a:off x="7685321" y="3449287"/>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79499EBE-A71C-4831-93AC-9200BDF3E81A}"/>
              </a:ext>
            </a:extLst>
          </p:cNvPr>
          <p:cNvSpPr/>
          <p:nvPr/>
        </p:nvSpPr>
        <p:spPr>
          <a:xfrm>
            <a:off x="8197947" y="3595591"/>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4277D06B-718A-4A19-B95F-B91482442706}"/>
              </a:ext>
            </a:extLst>
          </p:cNvPr>
          <p:cNvSpPr/>
          <p:nvPr/>
        </p:nvSpPr>
        <p:spPr>
          <a:xfrm>
            <a:off x="9007076" y="3705758"/>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21464FA7-0C49-4B38-AA63-2DDA9AFD47EC}"/>
              </a:ext>
            </a:extLst>
          </p:cNvPr>
          <p:cNvSpPr/>
          <p:nvPr/>
        </p:nvSpPr>
        <p:spPr>
          <a:xfrm>
            <a:off x="9816205" y="3602785"/>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C71B2C56-0C64-475F-A6A4-1F0A4D0D6E33}"/>
              </a:ext>
            </a:extLst>
          </p:cNvPr>
          <p:cNvSpPr/>
          <p:nvPr/>
        </p:nvSpPr>
        <p:spPr>
          <a:xfrm>
            <a:off x="10386932" y="375901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4F591ED7-CAB7-4B87-8310-AA276AF413A3}"/>
              </a:ext>
            </a:extLst>
          </p:cNvPr>
          <p:cNvSpPr/>
          <p:nvPr/>
        </p:nvSpPr>
        <p:spPr>
          <a:xfrm>
            <a:off x="1107892" y="470403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AB9841F1-84D3-43E2-BFF2-1EBC4ADE262D}"/>
              </a:ext>
            </a:extLst>
          </p:cNvPr>
          <p:cNvSpPr/>
          <p:nvPr/>
        </p:nvSpPr>
        <p:spPr>
          <a:xfrm>
            <a:off x="1517904" y="470403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48D939A9-7F8C-42E1-914D-471170E1DBB1}"/>
              </a:ext>
            </a:extLst>
          </p:cNvPr>
          <p:cNvSpPr/>
          <p:nvPr/>
        </p:nvSpPr>
        <p:spPr>
          <a:xfrm>
            <a:off x="2110957" y="4566879"/>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E8A049A4-670B-45ED-8D9D-EF5381FFB050}"/>
              </a:ext>
            </a:extLst>
          </p:cNvPr>
          <p:cNvSpPr/>
          <p:nvPr/>
        </p:nvSpPr>
        <p:spPr>
          <a:xfrm>
            <a:off x="3036569" y="4447201"/>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2BCBC2FE-6603-4553-BD20-4B0BBCD1E10D}"/>
              </a:ext>
            </a:extLst>
          </p:cNvPr>
          <p:cNvSpPr/>
          <p:nvPr/>
        </p:nvSpPr>
        <p:spPr>
          <a:xfrm>
            <a:off x="3844452" y="4428136"/>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F527804D-A198-4B18-A9DC-C888D5A7EDC7}"/>
              </a:ext>
            </a:extLst>
          </p:cNvPr>
          <p:cNvSpPr/>
          <p:nvPr/>
        </p:nvSpPr>
        <p:spPr>
          <a:xfrm>
            <a:off x="4515854" y="4566879"/>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6C106922-2CC2-4A98-83FC-A95CEED4EA7D}"/>
              </a:ext>
            </a:extLst>
          </p:cNvPr>
          <p:cNvSpPr/>
          <p:nvPr/>
        </p:nvSpPr>
        <p:spPr>
          <a:xfrm>
            <a:off x="5225308" y="4607545"/>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DDA96623-FC45-45C2-95AB-9C4664007350}"/>
              </a:ext>
            </a:extLst>
          </p:cNvPr>
          <p:cNvSpPr/>
          <p:nvPr/>
        </p:nvSpPr>
        <p:spPr>
          <a:xfrm>
            <a:off x="5939680" y="4721521"/>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013C295D-4960-40F0-9727-C85569E85C0B}"/>
              </a:ext>
            </a:extLst>
          </p:cNvPr>
          <p:cNvSpPr/>
          <p:nvPr/>
        </p:nvSpPr>
        <p:spPr>
          <a:xfrm>
            <a:off x="6557988" y="4814623"/>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a:extLst>
              <a:ext uri="{FF2B5EF4-FFF2-40B4-BE49-F238E27FC236}">
                <a16:creationId xmlns:a16="http://schemas.microsoft.com/office/drawing/2014/main" id="{164FD32C-EB27-41B6-9571-7EF21322F6DF}"/>
              </a:ext>
            </a:extLst>
          </p:cNvPr>
          <p:cNvSpPr/>
          <p:nvPr/>
        </p:nvSpPr>
        <p:spPr>
          <a:xfrm>
            <a:off x="7290337" y="4814623"/>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537A69DE-2F03-4D6F-B53C-4DA42F6B52C8}"/>
              </a:ext>
            </a:extLst>
          </p:cNvPr>
          <p:cNvSpPr/>
          <p:nvPr/>
        </p:nvSpPr>
        <p:spPr>
          <a:xfrm>
            <a:off x="8076004" y="4702456"/>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a:extLst>
              <a:ext uri="{FF2B5EF4-FFF2-40B4-BE49-F238E27FC236}">
                <a16:creationId xmlns:a16="http://schemas.microsoft.com/office/drawing/2014/main" id="{1E10241A-FEF4-456B-8C04-068913BF5B03}"/>
              </a:ext>
            </a:extLst>
          </p:cNvPr>
          <p:cNvSpPr/>
          <p:nvPr/>
        </p:nvSpPr>
        <p:spPr>
          <a:xfrm>
            <a:off x="8694418" y="458469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a:extLst>
              <a:ext uri="{FF2B5EF4-FFF2-40B4-BE49-F238E27FC236}">
                <a16:creationId xmlns:a16="http://schemas.microsoft.com/office/drawing/2014/main" id="{E61F6CF0-D045-4C55-8741-9A13A77DD582}"/>
              </a:ext>
            </a:extLst>
          </p:cNvPr>
          <p:cNvSpPr/>
          <p:nvPr/>
        </p:nvSpPr>
        <p:spPr>
          <a:xfrm>
            <a:off x="9163919" y="4702456"/>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5962E5F3-5D72-4D06-87CC-14BFBE30F778}"/>
              </a:ext>
            </a:extLst>
          </p:cNvPr>
          <p:cNvSpPr/>
          <p:nvPr/>
        </p:nvSpPr>
        <p:spPr>
          <a:xfrm>
            <a:off x="9824042" y="4800876"/>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019CBA7F-5A18-417B-B075-D065B0A57D33}"/>
              </a:ext>
            </a:extLst>
          </p:cNvPr>
          <p:cNvSpPr/>
          <p:nvPr/>
        </p:nvSpPr>
        <p:spPr>
          <a:xfrm>
            <a:off x="10513227" y="4814623"/>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44204593-9D93-42DB-B66C-A367998CE4BF}"/>
              </a:ext>
            </a:extLst>
          </p:cNvPr>
          <p:cNvSpPr/>
          <p:nvPr/>
        </p:nvSpPr>
        <p:spPr>
          <a:xfrm>
            <a:off x="9733023" y="5890589"/>
            <a:ext cx="274320" cy="274320"/>
          </a:xfrm>
          <a:prstGeom prst="ellipse">
            <a:avLst/>
          </a:prstGeom>
          <a:solidFill>
            <a:srgbClr val="FF0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64C72EF2-0591-4DE8-B4CB-852916BDA965}"/>
              </a:ext>
            </a:extLst>
          </p:cNvPr>
          <p:cNvSpPr txBox="1"/>
          <p:nvPr/>
        </p:nvSpPr>
        <p:spPr>
          <a:xfrm>
            <a:off x="9710200" y="6183763"/>
            <a:ext cx="37635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H</a:t>
            </a:r>
          </a:p>
        </p:txBody>
      </p:sp>
      <p:sp>
        <p:nvSpPr>
          <p:cNvPr id="72" name="Ellipse 71">
            <a:extLst>
              <a:ext uri="{FF2B5EF4-FFF2-40B4-BE49-F238E27FC236}">
                <a16:creationId xmlns:a16="http://schemas.microsoft.com/office/drawing/2014/main" id="{7359FD66-84B6-4EEF-AB2E-3AC31942B8A9}"/>
              </a:ext>
            </a:extLst>
          </p:cNvPr>
          <p:cNvSpPr/>
          <p:nvPr/>
        </p:nvSpPr>
        <p:spPr>
          <a:xfrm>
            <a:off x="10153724" y="5887943"/>
            <a:ext cx="274320" cy="274320"/>
          </a:xfrm>
          <a:prstGeom prst="ellipse">
            <a:avLst/>
          </a:prstGeom>
          <a:solidFill>
            <a:srgbClr val="F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5DFC6F80-6777-4B2B-B317-9B8BB0999BD3}"/>
              </a:ext>
            </a:extLst>
          </p:cNvPr>
          <p:cNvSpPr txBox="1"/>
          <p:nvPr/>
        </p:nvSpPr>
        <p:spPr>
          <a:xfrm>
            <a:off x="10136869" y="6171289"/>
            <a:ext cx="37635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C</a:t>
            </a:r>
          </a:p>
        </p:txBody>
      </p:sp>
      <p:sp>
        <p:nvSpPr>
          <p:cNvPr id="74" name="Ellipse 73">
            <a:extLst>
              <a:ext uri="{FF2B5EF4-FFF2-40B4-BE49-F238E27FC236}">
                <a16:creationId xmlns:a16="http://schemas.microsoft.com/office/drawing/2014/main" id="{5F475325-9192-4A96-81FA-940E246081DC}"/>
              </a:ext>
            </a:extLst>
          </p:cNvPr>
          <p:cNvSpPr/>
          <p:nvPr/>
        </p:nvSpPr>
        <p:spPr>
          <a:xfrm>
            <a:off x="10531716" y="5894329"/>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Textfeld 74">
            <a:extLst>
              <a:ext uri="{FF2B5EF4-FFF2-40B4-BE49-F238E27FC236}">
                <a16:creationId xmlns:a16="http://schemas.microsoft.com/office/drawing/2014/main" id="{37E9994F-E3BA-4260-9206-939C4CBE8F8C}"/>
              </a:ext>
            </a:extLst>
          </p:cNvPr>
          <p:cNvSpPr txBox="1"/>
          <p:nvPr/>
        </p:nvSpPr>
        <p:spPr>
          <a:xfrm>
            <a:off x="10513227" y="6183763"/>
            <a:ext cx="37635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D</a:t>
            </a:r>
          </a:p>
        </p:txBody>
      </p:sp>
      <p:sp>
        <p:nvSpPr>
          <p:cNvPr id="76" name="Ellipse 75">
            <a:extLst>
              <a:ext uri="{FF2B5EF4-FFF2-40B4-BE49-F238E27FC236}">
                <a16:creationId xmlns:a16="http://schemas.microsoft.com/office/drawing/2014/main" id="{758AB6B7-0BD1-4D6A-AD8E-14CB27CF95B5}"/>
              </a:ext>
            </a:extLst>
          </p:cNvPr>
          <p:cNvSpPr/>
          <p:nvPr/>
        </p:nvSpPr>
        <p:spPr>
          <a:xfrm>
            <a:off x="9251357" y="5887943"/>
            <a:ext cx="274320" cy="274320"/>
          </a:xfrm>
          <a:prstGeom prst="ellipse">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a:extLst>
              <a:ext uri="{FF2B5EF4-FFF2-40B4-BE49-F238E27FC236}">
                <a16:creationId xmlns:a16="http://schemas.microsoft.com/office/drawing/2014/main" id="{AEE7BADF-8FA8-49EB-837D-76A2DFA0473D}"/>
              </a:ext>
            </a:extLst>
          </p:cNvPr>
          <p:cNvSpPr txBox="1"/>
          <p:nvPr/>
        </p:nvSpPr>
        <p:spPr>
          <a:xfrm>
            <a:off x="9241581" y="6171289"/>
            <a:ext cx="37635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a:t>
            </a:r>
          </a:p>
        </p:txBody>
      </p:sp>
      <p:sp>
        <p:nvSpPr>
          <p:cNvPr id="78" name="Ellipse 77">
            <a:extLst>
              <a:ext uri="{FF2B5EF4-FFF2-40B4-BE49-F238E27FC236}">
                <a16:creationId xmlns:a16="http://schemas.microsoft.com/office/drawing/2014/main" id="{50187D6B-7B9B-4171-A2E6-9CC35516D876}"/>
              </a:ext>
            </a:extLst>
          </p:cNvPr>
          <p:cNvSpPr/>
          <p:nvPr/>
        </p:nvSpPr>
        <p:spPr>
          <a:xfrm>
            <a:off x="8769691" y="5894329"/>
            <a:ext cx="274320" cy="274320"/>
          </a:xfrm>
          <a:prstGeom prst="ellipse">
            <a:avLst/>
          </a:prstGeom>
          <a:solidFill>
            <a:srgbClr val="448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id="{B7AA9E4C-DCCC-4C32-85C3-E2CD3ED68402}"/>
              </a:ext>
            </a:extLst>
          </p:cNvPr>
          <p:cNvSpPr txBox="1"/>
          <p:nvPr/>
        </p:nvSpPr>
        <p:spPr>
          <a:xfrm>
            <a:off x="8759336" y="6162263"/>
            <a:ext cx="37635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G</a:t>
            </a:r>
          </a:p>
        </p:txBody>
      </p:sp>
      <p:sp>
        <p:nvSpPr>
          <p:cNvPr id="4" name="Textfeld 3">
            <a:extLst>
              <a:ext uri="{FF2B5EF4-FFF2-40B4-BE49-F238E27FC236}">
                <a16:creationId xmlns:a16="http://schemas.microsoft.com/office/drawing/2014/main" id="{313F8153-FE7A-4DC9-A38F-0777C79B99E6}"/>
              </a:ext>
            </a:extLst>
          </p:cNvPr>
          <p:cNvSpPr txBox="1"/>
          <p:nvPr/>
        </p:nvSpPr>
        <p:spPr>
          <a:xfrm>
            <a:off x="565608" y="207390"/>
            <a:ext cx="2384856"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Beispiel zur Umsetzung</a:t>
            </a:r>
          </a:p>
        </p:txBody>
      </p:sp>
    </p:spTree>
    <p:extLst>
      <p:ext uri="{BB962C8B-B14F-4D97-AF65-F5344CB8AC3E}">
        <p14:creationId xmlns:p14="http://schemas.microsoft.com/office/powerpoint/2010/main" val="231986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127218"/>
            <a:ext cx="10219441" cy="738664"/>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KI-generiertes Bild mit Dream Lab (30.01.2025)</a:t>
            </a:r>
          </a:p>
          <a:p>
            <a:pPr>
              <a:defRPr/>
            </a:pPr>
            <a:r>
              <a:rPr lang="de-DE" sz="1400" dirty="0">
                <a:latin typeface="Arial" panose="020B0604020202020204" pitchFamily="34" charset="0"/>
                <a:cs typeface="Arial" panose="020B0604020202020204" pitchFamily="34" charset="0"/>
              </a:rPr>
              <a:t>Folie 3 Flagge Europäische Union und Logos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a:t>
            </a:r>
          </a:p>
          <a:p>
            <a:pPr>
              <a:defRPr/>
            </a:pPr>
            <a:r>
              <a:rPr lang="de-DE" sz="1400" dirty="0">
                <a:latin typeface="Arial" panose="020B0604020202020204" pitchFamily="34" charset="0"/>
                <a:cs typeface="Arial" panose="020B0604020202020204" pitchFamily="34" charset="0"/>
              </a:rPr>
              <a:t>Folie 4 KI-generiertes Bild mit Dream Lab (30.01.2025)</a:t>
            </a:r>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628</Words>
  <Application>Microsoft Office PowerPoint</Application>
  <DocSecurity>0</DocSecurity>
  <PresentationFormat>Breitbild</PresentationFormat>
  <Paragraphs>58</Paragraphs>
  <Slides>9</Slides>
  <Notes>9</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36</cp:revision>
  <dcterms:created xsi:type="dcterms:W3CDTF">2024-06-12T15:52:19Z</dcterms:created>
  <dcterms:modified xsi:type="dcterms:W3CDTF">2025-02-24T15:19:14Z</dcterms:modified>
  <cp:category/>
  <dc:identifier/>
  <cp:contentStatus/>
  <dc:language/>
  <cp:version/>
</cp:coreProperties>
</file>