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3" r:id="rId4"/>
    <p:sldId id="275" r:id="rId5"/>
    <p:sldId id="276" r:id="rId6"/>
    <p:sldId id="284" r:id="rId7"/>
    <p:sldId id="277" r:id="rId8"/>
    <p:sldId id="280" r:id="rId9"/>
    <p:sldId id="278" r:id="rId10"/>
    <p:sldId id="281" r:id="rId11"/>
    <p:sldId id="273" r:id="rId12"/>
    <p:sldId id="274"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EEDD11-8555-D25B-4E99-F729621F9355}" name="Weber, Alexandra" initials="WA" userId="Weber, Alexandra" providerId="None"/>
  <p188:author id="{0ACFF07F-3EAB-EBE5-3B73-9A0E751EE20B}" name="Doris Ceeh" initials="DC" userId="S::doris.ceeh@o365.musin.de::0af6a3af-2548-4ed1-826c-fd8e07f1c0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a:srgbClr val="C1479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3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04.02.2026</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hanisauland.de/wissen/lexikon/grosses-lexikon/m/menschenwuerde/wuerde.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bpb.de/kurz-knapp/lexika/lexikon-in-einfacher-sprache/249974/menschenwuerde-wuerde/" TargetMode="External"/><Relationship Id="rId2" Type="http://schemas.openxmlformats.org/officeDocument/2006/relationships/hyperlink" Target="https://www.politischebildung.schule.bayern.de/verfassungsviertelstunde/impulsvideos/grundgesetz/"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B72518C-FD44-BD4D-A759-EF33B0263B04}"/>
              </a:ext>
            </a:extLst>
          </p:cNvPr>
          <p:cNvSpPr>
            <a:spLocks noGrp="1"/>
          </p:cNvSpPr>
          <p:nvPr>
            <p:ph idx="1"/>
          </p:nvPr>
        </p:nvSpPr>
        <p:spPr>
          <a:xfrm>
            <a:off x="912270" y="1765808"/>
            <a:ext cx="10515630" cy="4488344"/>
          </a:xfrm>
        </p:spPr>
        <p:txBody>
          <a:bodyPr/>
          <a:lstStyle/>
          <a:p>
            <a:pPr marL="0" indent="0">
              <a:lnSpc>
                <a:spcPct val="100000"/>
              </a:lnSpc>
              <a:buNone/>
            </a:pPr>
            <a:r>
              <a:rPr lang="de-DE" sz="2400" dirty="0"/>
              <a:t>Jeder Mensch hat seine Bedeutung und seinen Wert. Dabei ist egal, wo er herkommt, wie alt er ist, welche Sprache er spricht oder wie er aussieht. Es ist egal, ob der Mensch arm oder reich ist, welche Religion er hat, wie er aussieht oder welche Taten er begangen hat. </a:t>
            </a:r>
          </a:p>
          <a:p>
            <a:pPr marL="0" indent="0">
              <a:lnSpc>
                <a:spcPct val="100000"/>
              </a:lnSpc>
              <a:buNone/>
            </a:pPr>
            <a:r>
              <a:rPr lang="de-DE" sz="2400" dirty="0"/>
              <a:t>Er hat seine ganz eigene Würde, die sich aus seinem Menschsein ableitet.</a:t>
            </a:r>
          </a:p>
          <a:p>
            <a:pPr marL="0" indent="0">
              <a:lnSpc>
                <a:spcPct val="100000"/>
              </a:lnSpc>
              <a:buNone/>
            </a:pPr>
            <a:r>
              <a:rPr lang="de-DE" sz="2400" dirty="0"/>
              <a:t>Jeder Mensch muss vom Staat als Mensch geachtet und geschützt werden.</a:t>
            </a:r>
          </a:p>
          <a:p>
            <a:pPr marL="0" indent="0">
              <a:lnSpc>
                <a:spcPct val="100000"/>
              </a:lnSpc>
              <a:buNone/>
            </a:pPr>
            <a:r>
              <a:rPr lang="de-DE" sz="2400" dirty="0"/>
              <a:t>Die Menschenwürde ist der oberste Wert unserer Verfassung. Deshalb steht in unserem Grundgesetz im ersten Satz: „Die Würde des Menschen ist unantastbar. Sie zu achten und zu schützen ist Verpflichtung aller staatlichen Gewalt.“</a:t>
            </a:r>
          </a:p>
          <a:p>
            <a:pPr marL="0" indent="0">
              <a:lnSpc>
                <a:spcPct val="100000"/>
              </a:lnSpc>
              <a:buNone/>
            </a:pPr>
            <a:r>
              <a:rPr lang="de-DE" sz="900" dirty="0"/>
              <a:t>(Quelle: Bundeszentrale für politische Bildung - </a:t>
            </a:r>
            <a:r>
              <a:rPr lang="de-DE" sz="900" b="0" i="1" dirty="0">
                <a:solidFill>
                  <a:srgbClr val="000000"/>
                </a:solidFill>
                <a:effectLst/>
              </a:rPr>
              <a:t>Gerd Schneider / Christiane </a:t>
            </a:r>
            <a:r>
              <a:rPr lang="de-DE" sz="900" b="0" i="1" dirty="0" err="1">
                <a:solidFill>
                  <a:srgbClr val="000000"/>
                </a:solidFill>
                <a:effectLst/>
              </a:rPr>
              <a:t>Toyka</a:t>
            </a:r>
            <a:r>
              <a:rPr lang="de-DE" sz="900" b="0" i="1" dirty="0">
                <a:solidFill>
                  <a:srgbClr val="000000"/>
                </a:solidFill>
                <a:effectLst/>
              </a:rPr>
              <a:t>-Seid: Das junge Politik-Lexikon von </a:t>
            </a:r>
            <a:r>
              <a:rPr lang="de-DE" sz="900" b="0" i="1" dirty="0">
                <a:solidFill>
                  <a:srgbClr val="000000"/>
                </a:solidFill>
                <a:effectLst/>
                <a:hlinkClick r:id="rId2"/>
              </a:rPr>
              <a:t>www.hanisauland.de</a:t>
            </a:r>
            <a:r>
              <a:rPr lang="de-DE" sz="900" b="0" i="1" dirty="0">
                <a:solidFill>
                  <a:srgbClr val="000000"/>
                </a:solidFill>
                <a:effectLst/>
              </a:rPr>
              <a:t>, Bonn: Bundeszentrale für politische Bildung 2025.</a:t>
            </a:r>
            <a:r>
              <a:rPr lang="de-DE" sz="900" dirty="0"/>
              <a:t>)</a:t>
            </a:r>
          </a:p>
        </p:txBody>
      </p:sp>
      <p:sp>
        <p:nvSpPr>
          <p:cNvPr id="2" name="Rechteck 1">
            <a:extLst>
              <a:ext uri="{FF2B5EF4-FFF2-40B4-BE49-F238E27FC236}">
                <a16:creationId xmlns:a16="http://schemas.microsoft.com/office/drawing/2014/main" id="{1AB1BABD-8C73-87AE-7FF6-CD3EAAB9BD12}"/>
              </a:ext>
            </a:extLst>
          </p:cNvPr>
          <p:cNvSpPr/>
          <p:nvPr/>
        </p:nvSpPr>
        <p:spPr>
          <a:xfrm>
            <a:off x="985935" y="678879"/>
            <a:ext cx="10368300" cy="759124"/>
          </a:xfrm>
          <a:prstGeom prst="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cs typeface="Arial" panose="020B0604020202020204" pitchFamily="34" charset="0"/>
              </a:rPr>
              <a:t> Zu Art. 1 GG</a:t>
            </a:r>
          </a:p>
        </p:txBody>
      </p:sp>
    </p:spTree>
    <p:extLst>
      <p:ext uri="{BB962C8B-B14F-4D97-AF65-F5344CB8AC3E}">
        <p14:creationId xmlns:p14="http://schemas.microsoft.com/office/powerpoint/2010/main" val="3572146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16D20-CA53-49A5-B434-41CC377F238D}"/>
              </a:ext>
            </a:extLst>
          </p:cNvPr>
          <p:cNvSpPr>
            <a:spLocks noGrp="1"/>
          </p:cNvSpPr>
          <p:nvPr>
            <p:ph type="title"/>
          </p:nvPr>
        </p:nvSpPr>
        <p:spPr>
          <a:xfrm>
            <a:off x="838200" y="618326"/>
            <a:ext cx="10515600" cy="1325563"/>
          </a:xfrm>
        </p:spPr>
        <p:txBody>
          <a:bodyPr/>
          <a:lstStyle/>
          <a:p>
            <a:r>
              <a:rPr lang="de-DE" sz="2400" dirty="0">
                <a:latin typeface="Arial" panose="020B0604020202020204" pitchFamily="34" charset="0"/>
                <a:cs typeface="Arial" panose="020B0604020202020204" pitchFamily="34" charset="0"/>
              </a:rPr>
              <a:t>Bildquellen</a:t>
            </a:r>
          </a:p>
        </p:txBody>
      </p:sp>
      <p:sp>
        <p:nvSpPr>
          <p:cNvPr id="4" name="Textfeld 3">
            <a:extLst>
              <a:ext uri="{FF2B5EF4-FFF2-40B4-BE49-F238E27FC236}">
                <a16:creationId xmlns:a16="http://schemas.microsoft.com/office/drawing/2014/main" id="{91048FF9-02BE-4CDB-AC43-7FA6630461C1}"/>
              </a:ext>
            </a:extLst>
          </p:cNvPr>
          <p:cNvSpPr txBox="1"/>
          <p:nvPr/>
        </p:nvSpPr>
        <p:spPr>
          <a:xfrm>
            <a:off x="892594" y="1281107"/>
            <a:ext cx="5594470" cy="523220"/>
          </a:xfrm>
          <a:prstGeom prst="rect">
            <a:avLst/>
          </a:prstGeom>
          <a:noFill/>
        </p:spPr>
        <p:txBody>
          <a:bodyPr wrap="square" rtlCol="0">
            <a:spAutoFit/>
          </a:bodyPr>
          <a:lstStyle>
            <a:defPPr>
              <a:defRPr lang="de-DE"/>
            </a:defPPr>
            <a:lvl1pPr>
              <a:defRPr sz="1400">
                <a:latin typeface="Arial" panose="020B0604020202020204" pitchFamily="34" charset="0"/>
                <a:cs typeface="Arial" panose="020B0604020202020204" pitchFamily="34" charset="0"/>
              </a:defRPr>
            </a:lvl1pPr>
          </a:lstStyle>
          <a:p>
            <a:r>
              <a:rPr lang="de-DE" dirty="0"/>
              <a:t>Folie 7 Impulsvideo </a:t>
            </a:r>
            <a:r>
              <a:rPr lang="de-DE" dirty="0" err="1"/>
              <a:t>StMUK</a:t>
            </a:r>
            <a:endParaRPr lang="de-DE" dirty="0"/>
          </a:p>
          <a:p>
            <a:r>
              <a:rPr lang="de-DE" dirty="0"/>
              <a:t>Folie 8 und 9 Bildbuttons Anja von Klitzing für das ISB</a:t>
            </a:r>
          </a:p>
        </p:txBody>
      </p:sp>
      <p:sp>
        <p:nvSpPr>
          <p:cNvPr id="5" name="Titel 1">
            <a:extLst>
              <a:ext uri="{FF2B5EF4-FFF2-40B4-BE49-F238E27FC236}">
                <a16:creationId xmlns:a16="http://schemas.microsoft.com/office/drawing/2014/main" id="{4018AB28-87D5-4A04-AFD5-F6A3BA97D66F}"/>
              </a:ext>
            </a:extLst>
          </p:cNvPr>
          <p:cNvSpPr txBox="1">
            <a:spLocks/>
          </p:cNvSpPr>
          <p:nvPr/>
        </p:nvSpPr>
        <p:spPr>
          <a:xfrm>
            <a:off x="838200" y="4412756"/>
            <a:ext cx="10515600" cy="474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latin typeface="Arial" panose="020B0604020202020204" pitchFamily="34" charset="0"/>
                <a:cs typeface="Arial" panose="020B0604020202020204" pitchFamily="34" charset="0"/>
              </a:rPr>
              <a:t>Verwendete Literatur/Links</a:t>
            </a:r>
          </a:p>
        </p:txBody>
      </p:sp>
      <p:sp>
        <p:nvSpPr>
          <p:cNvPr id="6" name="Textfeld 5">
            <a:extLst>
              <a:ext uri="{FF2B5EF4-FFF2-40B4-BE49-F238E27FC236}">
                <a16:creationId xmlns:a16="http://schemas.microsoft.com/office/drawing/2014/main" id="{8480EF60-D003-4B86-A955-C830B0172A37}"/>
              </a:ext>
            </a:extLst>
          </p:cNvPr>
          <p:cNvSpPr txBox="1"/>
          <p:nvPr/>
        </p:nvSpPr>
        <p:spPr>
          <a:xfrm>
            <a:off x="892594" y="4887356"/>
            <a:ext cx="10110651"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https://www.politischebildung.schule.bayern.de/verfassungsviertelstunde/impulsvideos/grundgesetz/</a:t>
            </a:r>
            <a:r>
              <a:rPr lang="de-DE" sz="1400" dirty="0">
                <a:latin typeface="Arial" panose="020B0604020202020204" pitchFamily="34" charset="0"/>
                <a:cs typeface="Arial" panose="020B0604020202020204" pitchFamily="34" charset="0"/>
              </a:rPr>
              <a:t> (DL vom 12.11.2025)</a:t>
            </a:r>
          </a:p>
          <a:p>
            <a:r>
              <a:rPr lang="de-DE" sz="1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https://www.bpb.de/kurz-knapp/lexika/lexikon-in-einfacher-sprache/249974/menschenwuerde-wuerde/</a:t>
            </a:r>
            <a:r>
              <a:rPr lang="de-DE" sz="1400" dirty="0">
                <a:latin typeface="Arial" panose="020B0604020202020204" pitchFamily="34" charset="0"/>
                <a:cs typeface="Arial" panose="020B0604020202020204" pitchFamily="34" charset="0"/>
              </a:rPr>
              <a:t> (DL vom 12.11.2025)</a:t>
            </a:r>
          </a:p>
          <a:p>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606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2424" y="2456738"/>
            <a:ext cx="4593336" cy="115107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A5044A8F-1EE2-3CC1-4340-E5094890BE39}"/>
              </a:ext>
            </a:extLst>
          </p:cNvPr>
          <p:cNvGrpSpPr/>
          <p:nvPr/>
        </p:nvGrpSpPr>
        <p:grpSpPr>
          <a:xfrm>
            <a:off x="6678340" y="674414"/>
            <a:ext cx="2867687" cy="5123028"/>
            <a:chOff x="7434120" y="665084"/>
            <a:chExt cx="2867687" cy="5123028"/>
          </a:xfrm>
        </p:grpSpPr>
        <p:sp>
          <p:nvSpPr>
            <p:cNvPr id="24" name="Rechteck: abgerundete Ecken 23">
              <a:extLst>
                <a:ext uri="{FF2B5EF4-FFF2-40B4-BE49-F238E27FC236}">
                  <a16:creationId xmlns:a16="http://schemas.microsoft.com/office/drawing/2014/main" id="{90E8A7F5-E032-9602-D135-4F98B250E5F9}"/>
                </a:ext>
              </a:extLst>
            </p:cNvPr>
            <p:cNvSpPr/>
            <p:nvPr/>
          </p:nvSpPr>
          <p:spPr bwMode="auto">
            <a:xfrm rot="215545">
              <a:off x="7434120" y="665084"/>
              <a:ext cx="2867687" cy="5123028"/>
            </a:xfrm>
            <a:prstGeom prst="roundRect">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abgerundete Ecken 24">
              <a:extLst>
                <a:ext uri="{FF2B5EF4-FFF2-40B4-BE49-F238E27FC236}">
                  <a16:creationId xmlns:a16="http://schemas.microsoft.com/office/drawing/2014/main" id="{C17ACA2A-A425-CCFD-68E4-724F9107F1ED}"/>
                </a:ext>
              </a:extLst>
            </p:cNvPr>
            <p:cNvSpPr/>
            <p:nvPr/>
          </p:nvSpPr>
          <p:spPr bwMode="auto">
            <a:xfrm rot="212144">
              <a:off x="7556069" y="784905"/>
              <a:ext cx="2604614" cy="4881918"/>
            </a:xfrm>
            <a:prstGeom prst="roundRect">
              <a:avLst/>
            </a:prstGeom>
            <a:solidFill>
              <a:schemeClr val="bg1"/>
            </a:solidFill>
            <a:ln>
              <a:solidFill>
                <a:schemeClr val="tx1">
                  <a:lumMod val="50000"/>
                  <a:lumOff val="5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Sprechblase: rechteckig 17">
            <a:extLst>
              <a:ext uri="{FF2B5EF4-FFF2-40B4-BE49-F238E27FC236}">
                <a16:creationId xmlns:a16="http://schemas.microsoft.com/office/drawing/2014/main" id="{CFFF7C99-BEF0-CB7C-DCD0-27208092F69C}"/>
              </a:ext>
            </a:extLst>
          </p:cNvPr>
          <p:cNvSpPr/>
          <p:nvPr/>
        </p:nvSpPr>
        <p:spPr>
          <a:xfrm>
            <a:off x="2395087" y="648562"/>
            <a:ext cx="4822166" cy="798162"/>
          </a:xfrm>
          <a:prstGeom prst="wedgeRectCallout">
            <a:avLst>
              <a:gd name="adj1" fmla="val -30314"/>
              <a:gd name="adj2" fmla="val 40884"/>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Bro! Habt ihr gesehen, was Isabelle heute anhatte?</a:t>
            </a:r>
          </a:p>
        </p:txBody>
      </p:sp>
      <p:sp>
        <p:nvSpPr>
          <p:cNvPr id="19" name="Sprechblase: rechteckig 18">
            <a:extLst>
              <a:ext uri="{FF2B5EF4-FFF2-40B4-BE49-F238E27FC236}">
                <a16:creationId xmlns:a16="http://schemas.microsoft.com/office/drawing/2014/main" id="{1CD163C7-5ABA-8894-948D-DA21F5B7AD59}"/>
              </a:ext>
            </a:extLst>
          </p:cNvPr>
          <p:cNvSpPr/>
          <p:nvPr/>
        </p:nvSpPr>
        <p:spPr>
          <a:xfrm>
            <a:off x="1830065" y="1512519"/>
            <a:ext cx="4822166" cy="798162"/>
          </a:xfrm>
          <a:prstGeom prst="wedgeRectCallout">
            <a:avLst>
              <a:gd name="adj1" fmla="val -30314"/>
              <a:gd name="adj2" fmla="val 40884"/>
            </a:avLst>
          </a:prstGeom>
          <a:gradFill flip="none" rotWithShape="1">
            <a:gsLst>
              <a:gs pos="0">
                <a:srgbClr val="652483">
                  <a:tint val="66000"/>
                  <a:satMod val="160000"/>
                </a:srgbClr>
              </a:gs>
              <a:gs pos="50000">
                <a:srgbClr val="652483">
                  <a:tint val="44500"/>
                  <a:satMod val="160000"/>
                </a:srgbClr>
              </a:gs>
              <a:gs pos="100000">
                <a:srgbClr val="652483">
                  <a:tint val="23500"/>
                  <a:satMod val="160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Die sah so </a:t>
            </a:r>
            <a:r>
              <a:rPr lang="de-DE" sz="2000" b="1" dirty="0" err="1"/>
              <a:t>chopped</a:t>
            </a:r>
            <a:r>
              <a:rPr lang="de-DE" sz="2000" b="1" dirty="0"/>
              <a:t> aus!</a:t>
            </a:r>
          </a:p>
        </p:txBody>
      </p:sp>
      <p:sp>
        <p:nvSpPr>
          <p:cNvPr id="20" name="Sprechblase: rechteckig 19">
            <a:extLst>
              <a:ext uri="{FF2B5EF4-FFF2-40B4-BE49-F238E27FC236}">
                <a16:creationId xmlns:a16="http://schemas.microsoft.com/office/drawing/2014/main" id="{171E9D4A-2A6C-5ABA-D89B-C74F7A71B687}"/>
              </a:ext>
            </a:extLst>
          </p:cNvPr>
          <p:cNvSpPr/>
          <p:nvPr/>
        </p:nvSpPr>
        <p:spPr>
          <a:xfrm>
            <a:off x="2233474" y="2402021"/>
            <a:ext cx="4822166" cy="798162"/>
          </a:xfrm>
          <a:prstGeom prst="wedgeRectCallout">
            <a:avLst>
              <a:gd name="adj1" fmla="val -30314"/>
              <a:gd name="adj2" fmla="val 40884"/>
            </a:avLst>
          </a:prstGeom>
          <a:solidFill>
            <a:srgbClr val="C14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Und wie dumm die noch gelabert hat!</a:t>
            </a:r>
          </a:p>
        </p:txBody>
      </p:sp>
      <p:sp>
        <p:nvSpPr>
          <p:cNvPr id="21" name="Sprechblase: rechteckig 20">
            <a:extLst>
              <a:ext uri="{FF2B5EF4-FFF2-40B4-BE49-F238E27FC236}">
                <a16:creationId xmlns:a16="http://schemas.microsoft.com/office/drawing/2014/main" id="{001C328B-4367-36E8-116F-A82CC0FBDB29}"/>
              </a:ext>
            </a:extLst>
          </p:cNvPr>
          <p:cNvSpPr/>
          <p:nvPr/>
        </p:nvSpPr>
        <p:spPr>
          <a:xfrm>
            <a:off x="1830065" y="3328254"/>
            <a:ext cx="4822166" cy="798162"/>
          </a:xfrm>
          <a:prstGeom prst="wedgeRectCallout">
            <a:avLst>
              <a:gd name="adj1" fmla="val -30314"/>
              <a:gd name="adj2" fmla="val 40884"/>
            </a:avLst>
          </a:prstGeom>
          <a:gradFill flip="none" rotWithShape="1">
            <a:gsLst>
              <a:gs pos="37000">
                <a:srgbClr val="C14793">
                  <a:tint val="66000"/>
                  <a:satMod val="160000"/>
                </a:srgbClr>
              </a:gs>
              <a:gs pos="93000">
                <a:srgbClr val="C14793">
                  <a:tint val="44500"/>
                  <a:satMod val="160000"/>
                </a:srgbClr>
              </a:gs>
              <a:gs pos="100000">
                <a:srgbClr val="C14793">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err="1"/>
              <a:t>Ey</a:t>
            </a:r>
            <a:r>
              <a:rPr lang="de-DE" sz="2000" b="1" dirty="0"/>
              <a:t>, hört auf, so über Isabelle zu sprechen!</a:t>
            </a:r>
          </a:p>
        </p:txBody>
      </p:sp>
      <p:sp>
        <p:nvSpPr>
          <p:cNvPr id="22" name="Sprechblase: rechteckig 21">
            <a:extLst>
              <a:ext uri="{FF2B5EF4-FFF2-40B4-BE49-F238E27FC236}">
                <a16:creationId xmlns:a16="http://schemas.microsoft.com/office/drawing/2014/main" id="{737A8AA1-78D3-5FC3-A45F-1151885B236D}"/>
              </a:ext>
            </a:extLst>
          </p:cNvPr>
          <p:cNvSpPr/>
          <p:nvPr/>
        </p:nvSpPr>
        <p:spPr>
          <a:xfrm>
            <a:off x="2097557" y="4290029"/>
            <a:ext cx="4822166" cy="798162"/>
          </a:xfrm>
          <a:prstGeom prst="wedgeRectCallout">
            <a:avLst>
              <a:gd name="adj1" fmla="val -30314"/>
              <a:gd name="adj2" fmla="val 40884"/>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Was willst du Bruder? Stehst du auf der Seite der Opfer?</a:t>
            </a:r>
          </a:p>
        </p:txBody>
      </p:sp>
      <p:sp>
        <p:nvSpPr>
          <p:cNvPr id="23" name="Sprechblase: rechteckig 22">
            <a:extLst>
              <a:ext uri="{FF2B5EF4-FFF2-40B4-BE49-F238E27FC236}">
                <a16:creationId xmlns:a16="http://schemas.microsoft.com/office/drawing/2014/main" id="{E0B987DC-76AF-006D-5440-115233FE9D35}"/>
              </a:ext>
            </a:extLst>
          </p:cNvPr>
          <p:cNvSpPr/>
          <p:nvPr/>
        </p:nvSpPr>
        <p:spPr>
          <a:xfrm>
            <a:off x="1895852" y="5229932"/>
            <a:ext cx="4822166" cy="798162"/>
          </a:xfrm>
          <a:prstGeom prst="wedgeRectCallout">
            <a:avLst>
              <a:gd name="adj1" fmla="val -30314"/>
              <a:gd name="adj2" fmla="val 40884"/>
            </a:avLst>
          </a:prstGeom>
          <a:gradFill flip="none" rotWithShape="1">
            <a:gsLst>
              <a:gs pos="0">
                <a:srgbClr val="652483">
                  <a:tint val="66000"/>
                  <a:satMod val="160000"/>
                </a:srgbClr>
              </a:gs>
              <a:gs pos="50000">
                <a:srgbClr val="652483">
                  <a:tint val="44500"/>
                  <a:satMod val="160000"/>
                </a:srgbClr>
              </a:gs>
              <a:gs pos="100000">
                <a:srgbClr val="652483">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rPr>
              <a:t>Hahaha, voll dumm.</a:t>
            </a:r>
          </a:p>
        </p:txBody>
      </p:sp>
      <p:sp>
        <p:nvSpPr>
          <p:cNvPr id="28" name="Ellipse 27">
            <a:extLst>
              <a:ext uri="{FF2B5EF4-FFF2-40B4-BE49-F238E27FC236}">
                <a16:creationId xmlns:a16="http://schemas.microsoft.com/office/drawing/2014/main" id="{350F8A10-F97D-B64D-AE4E-32099F6EC7EC}"/>
              </a:ext>
            </a:extLst>
          </p:cNvPr>
          <p:cNvSpPr/>
          <p:nvPr/>
        </p:nvSpPr>
        <p:spPr bwMode="auto">
          <a:xfrm>
            <a:off x="7232584" y="1228031"/>
            <a:ext cx="284488" cy="284488"/>
          </a:xfrm>
          <a:prstGeom prst="ellipse">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Ellipse 28">
            <a:extLst>
              <a:ext uri="{FF2B5EF4-FFF2-40B4-BE49-F238E27FC236}">
                <a16:creationId xmlns:a16="http://schemas.microsoft.com/office/drawing/2014/main" id="{8DE19AE9-A22D-9D0C-5650-FBEE4C18D724}"/>
              </a:ext>
            </a:extLst>
          </p:cNvPr>
          <p:cNvSpPr/>
          <p:nvPr/>
        </p:nvSpPr>
        <p:spPr bwMode="auto">
          <a:xfrm>
            <a:off x="7099304" y="2446448"/>
            <a:ext cx="284488" cy="284488"/>
          </a:xfrm>
          <a:prstGeom prst="ellipse">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extLst>
              <a:ext uri="{FF2B5EF4-FFF2-40B4-BE49-F238E27FC236}">
                <a16:creationId xmlns:a16="http://schemas.microsoft.com/office/drawing/2014/main" id="{8DC0EFA8-A2C5-23F7-4AF3-2BEBFE2CF0DD}"/>
              </a:ext>
            </a:extLst>
          </p:cNvPr>
          <p:cNvSpPr/>
          <p:nvPr/>
        </p:nvSpPr>
        <p:spPr>
          <a:xfrm rot="216434">
            <a:off x="7567966" y="1332409"/>
            <a:ext cx="1820054" cy="358461"/>
          </a:xfrm>
          <a:prstGeom prst="round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Rechteck: abgerundete Ecken 31">
            <a:extLst>
              <a:ext uri="{FF2B5EF4-FFF2-40B4-BE49-F238E27FC236}">
                <a16:creationId xmlns:a16="http://schemas.microsoft.com/office/drawing/2014/main" id="{C1CCC9F5-AA61-7DFA-D28B-2F2DED792104}"/>
              </a:ext>
            </a:extLst>
          </p:cNvPr>
          <p:cNvSpPr/>
          <p:nvPr/>
        </p:nvSpPr>
        <p:spPr>
          <a:xfrm rot="216434">
            <a:off x="7171350" y="1752665"/>
            <a:ext cx="1995024" cy="561575"/>
          </a:xfrm>
          <a:prstGeom prst="roundRect">
            <a:avLst/>
          </a:prstGeom>
          <a:gradFill flip="none" rotWithShape="1">
            <a:gsLst>
              <a:gs pos="0">
                <a:srgbClr val="652483">
                  <a:tint val="66000"/>
                  <a:satMod val="160000"/>
                </a:srgbClr>
              </a:gs>
              <a:gs pos="50000">
                <a:srgbClr val="652483">
                  <a:tint val="44500"/>
                  <a:satMod val="160000"/>
                </a:srgbClr>
              </a:gs>
              <a:gs pos="100000">
                <a:srgbClr val="652483">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bgerundete Ecken 32">
            <a:extLst>
              <a:ext uri="{FF2B5EF4-FFF2-40B4-BE49-F238E27FC236}">
                <a16:creationId xmlns:a16="http://schemas.microsoft.com/office/drawing/2014/main" id="{9ACCF346-5F86-C50F-C6FE-DCFEFAEED738}"/>
              </a:ext>
            </a:extLst>
          </p:cNvPr>
          <p:cNvSpPr/>
          <p:nvPr/>
        </p:nvSpPr>
        <p:spPr>
          <a:xfrm rot="216434">
            <a:off x="7516700" y="2577849"/>
            <a:ext cx="1820054" cy="356978"/>
          </a:xfrm>
          <a:prstGeom prst="roundRect">
            <a:avLst/>
          </a:prstGeom>
          <a:solidFill>
            <a:srgbClr val="C14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extLst>
              <a:ext uri="{FF2B5EF4-FFF2-40B4-BE49-F238E27FC236}">
                <a16:creationId xmlns:a16="http://schemas.microsoft.com/office/drawing/2014/main" id="{0972764D-9CA3-B46D-F21B-1AA68ED0BD21}"/>
              </a:ext>
            </a:extLst>
          </p:cNvPr>
          <p:cNvSpPr/>
          <p:nvPr/>
        </p:nvSpPr>
        <p:spPr>
          <a:xfrm rot="216434">
            <a:off x="7071331" y="2998661"/>
            <a:ext cx="1995024" cy="561575"/>
          </a:xfrm>
          <a:prstGeom prst="roundRect">
            <a:avLst/>
          </a:prstGeom>
          <a:gradFill flip="none" rotWithShape="1">
            <a:gsLst>
              <a:gs pos="0">
                <a:srgbClr val="C14793">
                  <a:tint val="66000"/>
                  <a:satMod val="160000"/>
                </a:srgbClr>
              </a:gs>
              <a:gs pos="50000">
                <a:srgbClr val="C14793">
                  <a:tint val="44500"/>
                  <a:satMod val="160000"/>
                </a:srgbClr>
              </a:gs>
              <a:gs pos="100000">
                <a:srgbClr val="C14793">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abgerundete Ecken 34">
            <a:extLst>
              <a:ext uri="{FF2B5EF4-FFF2-40B4-BE49-F238E27FC236}">
                <a16:creationId xmlns:a16="http://schemas.microsoft.com/office/drawing/2014/main" id="{AF0C574C-589B-8952-51D3-E66DD04AF8A9}"/>
              </a:ext>
            </a:extLst>
          </p:cNvPr>
          <p:cNvSpPr/>
          <p:nvPr/>
        </p:nvSpPr>
        <p:spPr>
          <a:xfrm rot="216434">
            <a:off x="7349602" y="3720284"/>
            <a:ext cx="1820054" cy="358461"/>
          </a:xfrm>
          <a:prstGeom prst="round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Ellipse 35">
            <a:extLst>
              <a:ext uri="{FF2B5EF4-FFF2-40B4-BE49-F238E27FC236}">
                <a16:creationId xmlns:a16="http://schemas.microsoft.com/office/drawing/2014/main" id="{471AD70A-F107-9FB4-04D0-29C0DB268B61}"/>
              </a:ext>
            </a:extLst>
          </p:cNvPr>
          <p:cNvSpPr/>
          <p:nvPr/>
        </p:nvSpPr>
        <p:spPr bwMode="auto">
          <a:xfrm>
            <a:off x="7013416" y="3708867"/>
            <a:ext cx="284488" cy="284488"/>
          </a:xfrm>
          <a:prstGeom prst="ellipse">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Rechteck: abgerundete Ecken 36">
            <a:extLst>
              <a:ext uri="{FF2B5EF4-FFF2-40B4-BE49-F238E27FC236}">
                <a16:creationId xmlns:a16="http://schemas.microsoft.com/office/drawing/2014/main" id="{207AE60C-F929-238B-4C73-F9BDCA2AAFA5}"/>
              </a:ext>
            </a:extLst>
          </p:cNvPr>
          <p:cNvSpPr/>
          <p:nvPr/>
        </p:nvSpPr>
        <p:spPr>
          <a:xfrm rot="216434">
            <a:off x="7026816" y="4262111"/>
            <a:ext cx="1995024" cy="561575"/>
          </a:xfrm>
          <a:prstGeom prst="roundRect">
            <a:avLst/>
          </a:prstGeom>
          <a:gradFill flip="none" rotWithShape="1">
            <a:gsLst>
              <a:gs pos="0">
                <a:srgbClr val="652483">
                  <a:tint val="66000"/>
                  <a:satMod val="160000"/>
                </a:srgbClr>
              </a:gs>
              <a:gs pos="50000">
                <a:srgbClr val="652483">
                  <a:tint val="44500"/>
                  <a:satMod val="160000"/>
                </a:srgbClr>
              </a:gs>
              <a:gs pos="100000">
                <a:srgbClr val="652483">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8823D284-A3A4-6532-2BF4-67E28F346F3D}"/>
              </a:ext>
            </a:extLst>
          </p:cNvPr>
          <p:cNvSpPr txBox="1"/>
          <p:nvPr/>
        </p:nvSpPr>
        <p:spPr bwMode="auto">
          <a:xfrm rot="205188">
            <a:off x="7431532" y="966182"/>
            <a:ext cx="1404177"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#Klassenchat</a:t>
            </a:r>
          </a:p>
        </p:txBody>
      </p:sp>
    </p:spTree>
    <p:extLst>
      <p:ext uri="{BB962C8B-B14F-4D97-AF65-F5344CB8AC3E}">
        <p14:creationId xmlns:p14="http://schemas.microsoft.com/office/powerpoint/2010/main" val="200686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7053982E-27B6-EDD6-F5B7-A6F61073ED5D}"/>
              </a:ext>
            </a:extLst>
          </p:cNvPr>
          <p:cNvGraphicFramePr>
            <a:graphicFrameLocks noGrp="1"/>
          </p:cNvGraphicFramePr>
          <p:nvPr>
            <p:ph idx="1"/>
            <p:extLst>
              <p:ext uri="{D42A27DB-BD31-4B8C-83A1-F6EECF244321}">
                <p14:modId xmlns:p14="http://schemas.microsoft.com/office/powerpoint/2010/main" val="3651542589"/>
              </p:ext>
            </p:extLst>
          </p:nvPr>
        </p:nvGraphicFramePr>
        <p:xfrm>
          <a:off x="1267145" y="1060668"/>
          <a:ext cx="7173039" cy="4011105"/>
        </p:xfrm>
        <a:graphic>
          <a:graphicData uri="http://schemas.openxmlformats.org/drawingml/2006/table">
            <a:tbl>
              <a:tblPr>
                <a:tableStyleId>{5C22544A-7EE6-4342-B048-85BDC9FD1C3A}</a:tableStyleId>
              </a:tblPr>
              <a:tblGrid>
                <a:gridCol w="7173039">
                  <a:extLst>
                    <a:ext uri="{9D8B030D-6E8A-4147-A177-3AD203B41FA5}">
                      <a16:colId xmlns:a16="http://schemas.microsoft.com/office/drawing/2014/main" val="140321602"/>
                    </a:ext>
                  </a:extLst>
                </a:gridCol>
              </a:tblGrid>
              <a:tr h="2384891">
                <a:tc>
                  <a:txBody>
                    <a:bodyPr/>
                    <a:lstStyle/>
                    <a:p>
                      <a:pPr marL="342900" lvl="0" indent="-342900" algn="l">
                        <a:lnSpc>
                          <a:spcPct val="115000"/>
                        </a:lnSpc>
                        <a:buFont typeface="Symbol" panose="05050102010706020507" pitchFamily="18" charset="2"/>
                        <a:buChar char=""/>
                      </a:pPr>
                      <a:endParaRPr lang="de-DE"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5000"/>
                        </a:lnSpc>
                        <a:buFont typeface="Symbol" panose="05050102010706020507" pitchFamily="18" charset="2"/>
                        <a:buChar char=""/>
                      </a:pPr>
                      <a:r>
                        <a:rPr lang="de-DE"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fühlt sich Isabell nach dem Chat?</a:t>
                      </a:r>
                      <a:endParaRPr lang="de-DE" sz="2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5000"/>
                        </a:lnSpc>
                        <a:buFont typeface="Symbol" panose="05050102010706020507" pitchFamily="18" charset="2"/>
                        <a:buChar char=""/>
                      </a:pPr>
                      <a:r>
                        <a:rPr lang="de-DE"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bewertet ihr das Verhalten der Mitschüler?</a:t>
                      </a:r>
                      <a:endParaRPr lang="de-DE" sz="2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15000"/>
                        </a:lnSpc>
                        <a:spcAft>
                          <a:spcPts val="500"/>
                        </a:spcAft>
                        <a:buFont typeface="Symbol" panose="05050102010706020507" pitchFamily="18" charset="2"/>
                        <a:buChar char=""/>
                      </a:pPr>
                      <a:r>
                        <a:rPr lang="de-DE"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Warum fällt es schwer, einzugreifen?</a:t>
                      </a:r>
                    </a:p>
                    <a:p>
                      <a:pPr marL="342900" lvl="0" indent="-342900" algn="l">
                        <a:lnSpc>
                          <a:spcPct val="115000"/>
                        </a:lnSpc>
                        <a:spcAft>
                          <a:spcPts val="500"/>
                        </a:spcAft>
                        <a:buFont typeface="Symbol" panose="05050102010706020507" pitchFamily="18" charset="2"/>
                        <a:buChar char=""/>
                      </a:pPr>
                      <a:r>
                        <a:rPr lang="de-DE"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 wäre hilfreich für den Klassenchat?</a:t>
                      </a:r>
                    </a:p>
                    <a:p>
                      <a:pPr marL="0" lvl="0" indent="0" algn="l">
                        <a:lnSpc>
                          <a:spcPct val="115000"/>
                        </a:lnSpc>
                        <a:spcAft>
                          <a:spcPts val="500"/>
                        </a:spcAft>
                        <a:buFont typeface="Symbol" panose="05050102010706020507" pitchFamily="18" charset="2"/>
                        <a:buNone/>
                      </a:pPr>
                      <a:endParaRPr lang="de-DE" sz="2800" dirty="0">
                        <a:effectLst/>
                        <a:latin typeface="Arial" panose="020B0604020202020204" pitchFamily="34" charset="0"/>
                        <a:ea typeface="Calibri" panose="020F0502020204030204" pitchFamily="34" charset="0"/>
                        <a:cs typeface="Arial" panose="020B0604020202020204" pitchFamily="34" charset="0"/>
                      </a:endParaRPr>
                    </a:p>
                  </a:txBody>
                  <a:tcPr marL="89535" marR="89535" marT="0" marB="0"/>
                </a:tc>
                <a:extLst>
                  <a:ext uri="{0D108BD9-81ED-4DB2-BD59-A6C34878D82A}">
                    <a16:rowId xmlns:a16="http://schemas.microsoft.com/office/drawing/2014/main" val="3216675042"/>
                  </a:ext>
                </a:extLst>
              </a:tr>
            </a:tbl>
          </a:graphicData>
        </a:graphic>
      </p:graphicFrame>
      <p:grpSp>
        <p:nvGrpSpPr>
          <p:cNvPr id="6" name="Gruppieren 5">
            <a:extLst>
              <a:ext uri="{FF2B5EF4-FFF2-40B4-BE49-F238E27FC236}">
                <a16:creationId xmlns:a16="http://schemas.microsoft.com/office/drawing/2014/main" id="{C4C27D18-9A48-7565-CA42-3122A06E571B}"/>
              </a:ext>
            </a:extLst>
          </p:cNvPr>
          <p:cNvGrpSpPr/>
          <p:nvPr/>
        </p:nvGrpSpPr>
        <p:grpSpPr>
          <a:xfrm>
            <a:off x="8918074" y="416118"/>
            <a:ext cx="2721428" cy="4506685"/>
            <a:chOff x="7434120" y="665084"/>
            <a:chExt cx="2867687" cy="5123028"/>
          </a:xfrm>
        </p:grpSpPr>
        <p:sp>
          <p:nvSpPr>
            <p:cNvPr id="7" name="Rechteck: abgerundete Ecken 6">
              <a:extLst>
                <a:ext uri="{FF2B5EF4-FFF2-40B4-BE49-F238E27FC236}">
                  <a16:creationId xmlns:a16="http://schemas.microsoft.com/office/drawing/2014/main" id="{57839B1A-22D3-DAEA-0D60-AD83061B1665}"/>
                </a:ext>
              </a:extLst>
            </p:cNvPr>
            <p:cNvSpPr/>
            <p:nvPr/>
          </p:nvSpPr>
          <p:spPr bwMode="auto">
            <a:xfrm rot="215545">
              <a:off x="7434120" y="665084"/>
              <a:ext cx="2867687" cy="5123028"/>
            </a:xfrm>
            <a:prstGeom prst="roundRect">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76215DB7-17B9-7187-5AA7-602E8B7E1E13}"/>
                </a:ext>
              </a:extLst>
            </p:cNvPr>
            <p:cNvSpPr/>
            <p:nvPr/>
          </p:nvSpPr>
          <p:spPr bwMode="auto">
            <a:xfrm rot="212144">
              <a:off x="7556069" y="784905"/>
              <a:ext cx="2604614" cy="4881918"/>
            </a:xfrm>
            <a:prstGeom prst="roundRect">
              <a:avLst/>
            </a:prstGeom>
            <a:solidFill>
              <a:schemeClr val="bg1"/>
            </a:solidFill>
            <a:ln>
              <a:solidFill>
                <a:schemeClr val="tx1">
                  <a:lumMod val="50000"/>
                  <a:lumOff val="5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Rechteck: abgerundete Ecken 8">
            <a:extLst>
              <a:ext uri="{FF2B5EF4-FFF2-40B4-BE49-F238E27FC236}">
                <a16:creationId xmlns:a16="http://schemas.microsoft.com/office/drawing/2014/main" id="{FCE44CC9-131B-FE5E-D1BA-A81FC59C6E11}"/>
              </a:ext>
            </a:extLst>
          </p:cNvPr>
          <p:cNvSpPr/>
          <p:nvPr/>
        </p:nvSpPr>
        <p:spPr>
          <a:xfrm rot="216434">
            <a:off x="9624204" y="867607"/>
            <a:ext cx="1820054" cy="358461"/>
          </a:xfrm>
          <a:prstGeom prst="round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abgerundete Ecken 9">
            <a:extLst>
              <a:ext uri="{FF2B5EF4-FFF2-40B4-BE49-F238E27FC236}">
                <a16:creationId xmlns:a16="http://schemas.microsoft.com/office/drawing/2014/main" id="{4BFD8047-46DD-8A91-6226-0B5E39095B43}"/>
              </a:ext>
            </a:extLst>
          </p:cNvPr>
          <p:cNvSpPr/>
          <p:nvPr/>
        </p:nvSpPr>
        <p:spPr>
          <a:xfrm rot="216434">
            <a:off x="9227588" y="1287863"/>
            <a:ext cx="1995024" cy="561575"/>
          </a:xfrm>
          <a:prstGeom prst="roundRect">
            <a:avLst/>
          </a:prstGeom>
          <a:gradFill flip="none" rotWithShape="1">
            <a:gsLst>
              <a:gs pos="0">
                <a:srgbClr val="652483">
                  <a:tint val="66000"/>
                  <a:satMod val="160000"/>
                </a:srgbClr>
              </a:gs>
              <a:gs pos="50000">
                <a:srgbClr val="652483">
                  <a:tint val="44500"/>
                  <a:satMod val="160000"/>
                </a:srgbClr>
              </a:gs>
              <a:gs pos="100000">
                <a:srgbClr val="652483">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C56DBB4F-AADD-DE15-24A2-332364A0F1CA}"/>
              </a:ext>
            </a:extLst>
          </p:cNvPr>
          <p:cNvSpPr/>
          <p:nvPr/>
        </p:nvSpPr>
        <p:spPr>
          <a:xfrm rot="216434">
            <a:off x="9572938" y="2113047"/>
            <a:ext cx="1820054" cy="356978"/>
          </a:xfrm>
          <a:prstGeom prst="roundRect">
            <a:avLst/>
          </a:prstGeom>
          <a:solidFill>
            <a:srgbClr val="C147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abgerundete Ecken 11">
            <a:extLst>
              <a:ext uri="{FF2B5EF4-FFF2-40B4-BE49-F238E27FC236}">
                <a16:creationId xmlns:a16="http://schemas.microsoft.com/office/drawing/2014/main" id="{C5CFF61A-0F26-75F5-D48A-7238D0B8232C}"/>
              </a:ext>
            </a:extLst>
          </p:cNvPr>
          <p:cNvSpPr/>
          <p:nvPr/>
        </p:nvSpPr>
        <p:spPr>
          <a:xfrm rot="216434">
            <a:off x="9127569" y="2533859"/>
            <a:ext cx="1995024" cy="561575"/>
          </a:xfrm>
          <a:prstGeom prst="roundRect">
            <a:avLst/>
          </a:prstGeom>
          <a:gradFill flip="none" rotWithShape="1">
            <a:gsLst>
              <a:gs pos="0">
                <a:srgbClr val="C14793">
                  <a:tint val="66000"/>
                  <a:satMod val="160000"/>
                </a:srgbClr>
              </a:gs>
              <a:gs pos="50000">
                <a:srgbClr val="C14793">
                  <a:tint val="44500"/>
                  <a:satMod val="160000"/>
                </a:srgbClr>
              </a:gs>
              <a:gs pos="100000">
                <a:srgbClr val="C14793">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E35046D2-2163-AA09-4422-DD86A2DD5E2D}"/>
              </a:ext>
            </a:extLst>
          </p:cNvPr>
          <p:cNvSpPr/>
          <p:nvPr/>
        </p:nvSpPr>
        <p:spPr>
          <a:xfrm rot="216434">
            <a:off x="9405840" y="3255482"/>
            <a:ext cx="1820054" cy="358461"/>
          </a:xfrm>
          <a:prstGeom prst="round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abgerundete Ecken 13">
            <a:extLst>
              <a:ext uri="{FF2B5EF4-FFF2-40B4-BE49-F238E27FC236}">
                <a16:creationId xmlns:a16="http://schemas.microsoft.com/office/drawing/2014/main" id="{60F8E811-19C7-228A-33E1-D8E5B2649FA4}"/>
              </a:ext>
            </a:extLst>
          </p:cNvPr>
          <p:cNvSpPr/>
          <p:nvPr/>
        </p:nvSpPr>
        <p:spPr>
          <a:xfrm rot="216434">
            <a:off x="9083054" y="3797309"/>
            <a:ext cx="1995024" cy="561575"/>
          </a:xfrm>
          <a:prstGeom prst="roundRect">
            <a:avLst/>
          </a:prstGeom>
          <a:gradFill flip="none" rotWithShape="1">
            <a:gsLst>
              <a:gs pos="0">
                <a:srgbClr val="652483">
                  <a:tint val="66000"/>
                  <a:satMod val="160000"/>
                </a:srgbClr>
              </a:gs>
              <a:gs pos="50000">
                <a:srgbClr val="652483">
                  <a:tint val="44500"/>
                  <a:satMod val="160000"/>
                </a:srgbClr>
              </a:gs>
              <a:gs pos="100000">
                <a:srgbClr val="652483">
                  <a:tint val="23500"/>
                  <a:satMod val="160000"/>
                </a:srgb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63410722-88D8-7227-43AA-1D6CED675CD4}"/>
              </a:ext>
            </a:extLst>
          </p:cNvPr>
          <p:cNvSpPr txBox="1"/>
          <p:nvPr/>
        </p:nvSpPr>
        <p:spPr bwMode="auto">
          <a:xfrm rot="205188">
            <a:off x="9726176" y="541799"/>
            <a:ext cx="1404177"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#Klassenchat</a:t>
            </a:r>
          </a:p>
        </p:txBody>
      </p:sp>
    </p:spTree>
    <p:extLst>
      <p:ext uri="{BB962C8B-B14F-4D97-AF65-F5344CB8AC3E}">
        <p14:creationId xmlns:p14="http://schemas.microsoft.com/office/powerpoint/2010/main" val="133730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EE958B46-1C41-E710-5734-3F60641CF087}"/>
              </a:ext>
            </a:extLst>
          </p:cNvPr>
          <p:cNvSpPr txBox="1">
            <a:spLocks noGrp="1"/>
          </p:cNvSpPr>
          <p:nvPr>
            <p:ph type="title"/>
          </p:nvPr>
        </p:nvSpPr>
        <p:spPr>
          <a:xfrm>
            <a:off x="1269715" y="2111732"/>
            <a:ext cx="10515600" cy="1200329"/>
          </a:xfrm>
          <a:prstGeom prst="rect">
            <a:avLst/>
          </a:prstGeom>
          <a:noFill/>
        </p:spPr>
        <p:txBody>
          <a:bodyPr wrap="square">
            <a:spAutoFit/>
          </a:bodyPr>
          <a:lstStyle/>
          <a:p>
            <a:r>
              <a:rPr lang="de-DE" sz="4000" dirty="0">
                <a:effectLst/>
                <a:latin typeface="Arial" panose="020B0604020202020204" pitchFamily="34" charset="0"/>
                <a:ea typeface="Calibri" panose="020F0502020204030204" pitchFamily="34" charset="0"/>
              </a:rPr>
              <a:t>Wegschauen oder sich einsetzen – </a:t>
            </a:r>
            <a:br>
              <a:rPr lang="de-DE" sz="4000" dirty="0">
                <a:effectLst/>
                <a:latin typeface="Arial" panose="020B0604020202020204" pitchFamily="34" charset="0"/>
                <a:ea typeface="Calibri" panose="020F0502020204030204" pitchFamily="34" charset="0"/>
              </a:rPr>
            </a:br>
            <a:r>
              <a:rPr lang="de-DE" sz="4000" dirty="0">
                <a:effectLst/>
                <a:latin typeface="Arial" panose="020B0604020202020204" pitchFamily="34" charset="0"/>
                <a:ea typeface="Calibri" panose="020F0502020204030204" pitchFamily="34" charset="0"/>
              </a:rPr>
              <a:t>wofür würdest du dich entscheiden?</a:t>
            </a:r>
            <a:endParaRPr lang="de-DE" sz="8800" dirty="0"/>
          </a:p>
        </p:txBody>
      </p:sp>
    </p:spTree>
    <p:extLst>
      <p:ext uri="{BB962C8B-B14F-4D97-AF65-F5344CB8AC3E}">
        <p14:creationId xmlns:p14="http://schemas.microsoft.com/office/powerpoint/2010/main" val="242677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1A845-2794-B110-50E6-2381DFC6E393}"/>
              </a:ext>
            </a:extLst>
          </p:cNvPr>
          <p:cNvSpPr>
            <a:spLocks noGrp="1"/>
          </p:cNvSpPr>
          <p:nvPr>
            <p:ph type="title"/>
          </p:nvPr>
        </p:nvSpPr>
        <p:spPr>
          <a:xfrm>
            <a:off x="767080" y="243205"/>
            <a:ext cx="10515600" cy="1325563"/>
          </a:xfrm>
        </p:spPr>
        <p:txBody>
          <a:bodyPr/>
          <a:lstStyle/>
          <a:p>
            <a:r>
              <a:rPr lang="de-DE" sz="3600" dirty="0">
                <a:effectLst/>
                <a:latin typeface="Arial" panose="020B0604020202020204" pitchFamily="34" charset="0"/>
                <a:ea typeface="Calibri" panose="020F0502020204030204" pitchFamily="34" charset="0"/>
              </a:rPr>
              <a:t>Wegschauen oder sich einsetzen – </a:t>
            </a:r>
            <a:br>
              <a:rPr lang="de-DE" sz="3600" dirty="0">
                <a:effectLst/>
                <a:latin typeface="Arial" panose="020B0604020202020204" pitchFamily="34" charset="0"/>
                <a:ea typeface="Calibri" panose="020F0502020204030204" pitchFamily="34" charset="0"/>
              </a:rPr>
            </a:br>
            <a:r>
              <a:rPr lang="de-DE" sz="3600" dirty="0">
                <a:effectLst/>
                <a:latin typeface="Arial" panose="020B0604020202020204" pitchFamily="34" charset="0"/>
                <a:ea typeface="Calibri" panose="020F0502020204030204" pitchFamily="34" charset="0"/>
              </a:rPr>
              <a:t>wofür würdest du dich entscheiden?</a:t>
            </a:r>
            <a:endParaRPr lang="de-DE" sz="7200" dirty="0"/>
          </a:p>
        </p:txBody>
      </p:sp>
      <p:sp>
        <p:nvSpPr>
          <p:cNvPr id="3" name="Inhaltsplatzhalter 2">
            <a:extLst>
              <a:ext uri="{FF2B5EF4-FFF2-40B4-BE49-F238E27FC236}">
                <a16:creationId xmlns:a16="http://schemas.microsoft.com/office/drawing/2014/main" id="{51A91839-EE86-EFEA-8306-6CB688F3440D}"/>
              </a:ext>
            </a:extLst>
          </p:cNvPr>
          <p:cNvSpPr>
            <a:spLocks noGrp="1"/>
          </p:cNvSpPr>
          <p:nvPr>
            <p:ph idx="1"/>
          </p:nvPr>
        </p:nvSpPr>
        <p:spPr>
          <a:xfrm>
            <a:off x="767080" y="1722875"/>
            <a:ext cx="10515600" cy="4351338"/>
          </a:xfrm>
        </p:spPr>
        <p:txBody>
          <a:bodyPr/>
          <a:lstStyle/>
          <a:p>
            <a:pPr marL="0" indent="0">
              <a:lnSpc>
                <a:spcPct val="100000"/>
              </a:lnSpc>
              <a:buNone/>
            </a:pPr>
            <a:r>
              <a:rPr lang="de-DE" sz="2600" b="1" dirty="0"/>
              <a:t>Fall 1: </a:t>
            </a:r>
            <a:r>
              <a:rPr lang="de-DE" sz="2600" dirty="0"/>
              <a:t>Ein Mädchen möchte beim Fußball mitspielen, aber die Jungs sagen: „Das ist nur was für Jungs!“</a:t>
            </a:r>
          </a:p>
          <a:p>
            <a:pPr marL="0" indent="0">
              <a:lnSpc>
                <a:spcPct val="100000"/>
              </a:lnSpc>
              <a:buNone/>
            </a:pPr>
            <a:r>
              <a:rPr lang="de-DE" sz="2600" b="1" dirty="0"/>
              <a:t>Fall 2: </a:t>
            </a:r>
            <a:r>
              <a:rPr lang="de-DE" sz="2600" dirty="0"/>
              <a:t>In der Pause wirft jemand seine Plastikflasche einfach in den Busch, obwohl der Mülleimer daneben</a:t>
            </a:r>
            <a:r>
              <a:rPr lang="de-DE" sz="2600" b="1" dirty="0"/>
              <a:t> </a:t>
            </a:r>
            <a:r>
              <a:rPr lang="de-DE" sz="2600" dirty="0"/>
              <a:t>steht.</a:t>
            </a:r>
          </a:p>
          <a:p>
            <a:pPr marL="0" indent="0">
              <a:lnSpc>
                <a:spcPct val="100000"/>
              </a:lnSpc>
              <a:buNone/>
            </a:pPr>
            <a:r>
              <a:rPr lang="de-DE" sz="2600" b="1" dirty="0"/>
              <a:t>Fall 3: </a:t>
            </a:r>
            <a:r>
              <a:rPr lang="de-DE" sz="2600" dirty="0"/>
              <a:t>Die Lehrkraft beschließt ein Ausflugsziel, die Klasse ist dagegen.</a:t>
            </a:r>
          </a:p>
          <a:p>
            <a:pPr marL="0" indent="0">
              <a:lnSpc>
                <a:spcPct val="100000"/>
              </a:lnSpc>
              <a:buNone/>
            </a:pPr>
            <a:r>
              <a:rPr lang="de-DE" sz="2600" b="1" dirty="0"/>
              <a:t>Fall 4: </a:t>
            </a:r>
            <a:r>
              <a:rPr lang="de-DE" sz="2600" dirty="0"/>
              <a:t>Jemand schickt in der Klassengruppe ein lustiges, aber erfundenes Bild über einen Mitschüler herum. </a:t>
            </a:r>
          </a:p>
        </p:txBody>
      </p:sp>
    </p:spTree>
    <p:extLst>
      <p:ext uri="{BB962C8B-B14F-4D97-AF65-F5344CB8AC3E}">
        <p14:creationId xmlns:p14="http://schemas.microsoft.com/office/powerpoint/2010/main" val="168530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5F623-D3C6-4E06-8453-021C6E55D810}"/>
              </a:ext>
            </a:extLst>
          </p:cNvPr>
          <p:cNvSpPr>
            <a:spLocks noGrp="1"/>
          </p:cNvSpPr>
          <p:nvPr>
            <p:ph type="title"/>
          </p:nvPr>
        </p:nvSpPr>
        <p:spPr>
          <a:xfrm>
            <a:off x="838200" y="601503"/>
            <a:ext cx="10515600" cy="1325563"/>
          </a:xfrm>
        </p:spPr>
        <p:txBody>
          <a:bodyPr/>
          <a:lstStyle/>
          <a:p>
            <a:r>
              <a:rPr lang="de-DE" dirty="0"/>
              <a:t>Arbeitsauftrag</a:t>
            </a:r>
          </a:p>
        </p:txBody>
      </p:sp>
      <p:sp>
        <p:nvSpPr>
          <p:cNvPr id="3" name="Inhaltsplatzhalter 2">
            <a:extLst>
              <a:ext uri="{FF2B5EF4-FFF2-40B4-BE49-F238E27FC236}">
                <a16:creationId xmlns:a16="http://schemas.microsoft.com/office/drawing/2014/main" id="{C6707F3D-EC53-FE42-4A34-FBB252978A35}"/>
              </a:ext>
            </a:extLst>
          </p:cNvPr>
          <p:cNvSpPr>
            <a:spLocks noGrp="1"/>
          </p:cNvSpPr>
          <p:nvPr>
            <p:ph idx="1"/>
          </p:nvPr>
        </p:nvSpPr>
        <p:spPr>
          <a:xfrm>
            <a:off x="838200" y="2282825"/>
            <a:ext cx="10515600" cy="4351338"/>
          </a:xfrm>
        </p:spPr>
        <p:txBody>
          <a:bodyPr/>
          <a:lstStyle/>
          <a:p>
            <a:r>
              <a:rPr lang="de-DE" dirty="0"/>
              <a:t>Sieh dir das Video von Anna Stolz aufmerksam an!</a:t>
            </a:r>
          </a:p>
          <a:p>
            <a:r>
              <a:rPr lang="de-DE" dirty="0"/>
              <a:t>Überlege dir, welches Versprechen das Grundgesetz für jeden Einzelnen bereit hält!</a:t>
            </a:r>
          </a:p>
          <a:p>
            <a:r>
              <a:rPr lang="de-DE" dirty="0"/>
              <a:t>Welcher Verfassungsartikel wird genannt?</a:t>
            </a:r>
          </a:p>
          <a:p>
            <a:r>
              <a:rPr lang="de-DE" dirty="0"/>
              <a:t>Erkläre, welche Grundrechte und Werte sich daraus ergeben!</a:t>
            </a:r>
          </a:p>
          <a:p>
            <a:endParaRPr lang="de-DE" dirty="0"/>
          </a:p>
        </p:txBody>
      </p:sp>
      <p:pic>
        <p:nvPicPr>
          <p:cNvPr id="5" name="Grafik 4" descr="Videokamera mit einfarbiger Füllung">
            <a:extLst>
              <a:ext uri="{FF2B5EF4-FFF2-40B4-BE49-F238E27FC236}">
                <a16:creationId xmlns:a16="http://schemas.microsoft.com/office/drawing/2014/main" id="{2C55F9F6-A02F-CF81-8626-DB4303D933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5040" y="570706"/>
            <a:ext cx="1356360" cy="1356360"/>
          </a:xfrm>
          <a:prstGeom prst="rect">
            <a:avLst/>
          </a:prstGeom>
        </p:spPr>
      </p:pic>
    </p:spTree>
    <p:extLst>
      <p:ext uri="{BB962C8B-B14F-4D97-AF65-F5344CB8AC3E}">
        <p14:creationId xmlns:p14="http://schemas.microsoft.com/office/powerpoint/2010/main" val="1239484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BCC8C-EC4C-B637-9ABF-762FFE266C23}"/>
              </a:ext>
            </a:extLst>
          </p:cNvPr>
          <p:cNvSpPr>
            <a:spLocks noGrp="1"/>
          </p:cNvSpPr>
          <p:nvPr>
            <p:ph type="title"/>
          </p:nvPr>
        </p:nvSpPr>
        <p:spPr>
          <a:xfrm>
            <a:off x="665480" y="315703"/>
            <a:ext cx="10515600" cy="1325563"/>
          </a:xfrm>
        </p:spPr>
        <p:txBody>
          <a:bodyPr/>
          <a:lstStyle/>
          <a:p>
            <a:r>
              <a:rPr lang="de-DE" dirty="0"/>
              <a:t> </a:t>
            </a:r>
            <a:br>
              <a:rPr lang="de-DE" dirty="0"/>
            </a:br>
            <a:endParaRPr lang="de-DE" dirty="0"/>
          </a:p>
        </p:txBody>
      </p:sp>
      <p:sp>
        <p:nvSpPr>
          <p:cNvPr id="4" name="Rechteck 3">
            <a:extLst>
              <a:ext uri="{FF2B5EF4-FFF2-40B4-BE49-F238E27FC236}">
                <a16:creationId xmlns:a16="http://schemas.microsoft.com/office/drawing/2014/main" id="{819A38F3-C76E-69D2-1D08-1BF418573C07}"/>
              </a:ext>
            </a:extLst>
          </p:cNvPr>
          <p:cNvSpPr/>
          <p:nvPr/>
        </p:nvSpPr>
        <p:spPr>
          <a:xfrm>
            <a:off x="715992" y="405442"/>
            <a:ext cx="10368300" cy="759124"/>
          </a:xfrm>
          <a:prstGeom prst="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cs typeface="Arial" panose="020B0604020202020204" pitchFamily="34" charset="0"/>
              </a:rPr>
              <a:t>Art. 1 GG</a:t>
            </a:r>
          </a:p>
        </p:txBody>
      </p:sp>
      <p:pic>
        <p:nvPicPr>
          <p:cNvPr id="3" name="Impulsvideo_Verfassungsviertelstunde_Anna_Stolz_1_Gg__4K__Ut">
            <a:hlinkClick r:id="" action="ppaction://media"/>
            <a:extLst>
              <a:ext uri="{FF2B5EF4-FFF2-40B4-BE49-F238E27FC236}">
                <a16:creationId xmlns:a16="http://schemas.microsoft.com/office/drawing/2014/main" id="{BBCF6ACB-4E62-AE1E-A90E-D2E7D592DB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9754" y="1254305"/>
            <a:ext cx="8112492" cy="4563276"/>
          </a:xfrm>
          <a:prstGeom prst="rect">
            <a:avLst/>
          </a:prstGeom>
        </p:spPr>
      </p:pic>
    </p:spTree>
    <p:extLst>
      <p:ext uri="{BB962C8B-B14F-4D97-AF65-F5344CB8AC3E}">
        <p14:creationId xmlns:p14="http://schemas.microsoft.com/office/powerpoint/2010/main" val="411601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6EEAAF4-8BBD-48D7-CEF4-D164D02A1A76}"/>
              </a:ext>
            </a:extLst>
          </p:cNvPr>
          <p:cNvSpPr/>
          <p:nvPr/>
        </p:nvSpPr>
        <p:spPr>
          <a:xfrm>
            <a:off x="715992" y="405442"/>
            <a:ext cx="10368300" cy="759124"/>
          </a:xfrm>
          <a:prstGeom prst="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cs typeface="Arial" panose="020B0604020202020204" pitchFamily="34" charset="0"/>
              </a:rPr>
              <a:t>Art. 1 GG</a:t>
            </a:r>
          </a:p>
        </p:txBody>
      </p:sp>
      <p:sp>
        <p:nvSpPr>
          <p:cNvPr id="7" name="Titel 1">
            <a:extLst>
              <a:ext uri="{FF2B5EF4-FFF2-40B4-BE49-F238E27FC236}">
                <a16:creationId xmlns:a16="http://schemas.microsoft.com/office/drawing/2014/main" id="{AE347D8B-A509-45F7-AAC9-FEC45D950AFB}"/>
              </a:ext>
            </a:extLst>
          </p:cNvPr>
          <p:cNvSpPr txBox="1">
            <a:spLocks/>
          </p:cNvSpPr>
          <p:nvPr/>
        </p:nvSpPr>
        <p:spPr>
          <a:xfrm>
            <a:off x="992038" y="1921211"/>
            <a:ext cx="10092254"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3200" dirty="0"/>
              <a:t>(1) Die </a:t>
            </a:r>
            <a:r>
              <a:rPr lang="de-DE" sz="3200" b="1" dirty="0"/>
              <a:t>Würde des Menschen ist unantastbar</a:t>
            </a:r>
            <a:r>
              <a:rPr lang="de-DE" sz="3200" dirty="0"/>
              <a:t>. Sie zu achten und zu schützen ist Verpflichtung aller staatlichen Gewalt.</a:t>
            </a:r>
          </a:p>
        </p:txBody>
      </p:sp>
      <p:sp>
        <p:nvSpPr>
          <p:cNvPr id="8" name="Titel 1">
            <a:extLst>
              <a:ext uri="{FF2B5EF4-FFF2-40B4-BE49-F238E27FC236}">
                <a16:creationId xmlns:a16="http://schemas.microsoft.com/office/drawing/2014/main" id="{21D5426D-A68C-4095-802B-2A9B5B5422DE}"/>
              </a:ext>
            </a:extLst>
          </p:cNvPr>
          <p:cNvSpPr txBox="1">
            <a:spLocks/>
          </p:cNvSpPr>
          <p:nvPr/>
        </p:nvSpPr>
        <p:spPr>
          <a:xfrm>
            <a:off x="992036" y="2824381"/>
            <a:ext cx="10092255" cy="4500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de-DE" sz="2400" dirty="0"/>
          </a:p>
        </p:txBody>
      </p:sp>
      <p:pic>
        <p:nvPicPr>
          <p:cNvPr id="4" name="Grafik 3" descr="Ein Bild, das Zeichnung, Menschliches Gesicht, Cartoon, Clipart enthält.&#10;&#10;KI-generierte Inhalte können fehlerhaft sein.">
            <a:extLst>
              <a:ext uri="{FF2B5EF4-FFF2-40B4-BE49-F238E27FC236}">
                <a16:creationId xmlns:a16="http://schemas.microsoft.com/office/drawing/2014/main" id="{07CA35EE-E02B-A1DC-6CA2-DEF9D6AD1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953" y="3962092"/>
            <a:ext cx="2421454" cy="2421454"/>
          </a:xfrm>
          <a:prstGeom prst="rect">
            <a:avLst/>
          </a:prstGeom>
        </p:spPr>
      </p:pic>
      <p:pic>
        <p:nvPicPr>
          <p:cNvPr id="6" name="Grafik 5" descr="Ein Bild, das Text, Grafiken, Logo, Schrift enthält.&#10;&#10;KI-generierte Inhalte können fehlerhaft sein.">
            <a:extLst>
              <a:ext uri="{FF2B5EF4-FFF2-40B4-BE49-F238E27FC236}">
                <a16:creationId xmlns:a16="http://schemas.microsoft.com/office/drawing/2014/main" id="{5762BA19-3084-ED9F-82D5-3C393461D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962092"/>
            <a:ext cx="2421454" cy="2421454"/>
          </a:xfrm>
          <a:prstGeom prst="rect">
            <a:avLst/>
          </a:prstGeom>
        </p:spPr>
      </p:pic>
      <p:sp>
        <p:nvSpPr>
          <p:cNvPr id="2" name="Textfeld 1">
            <a:extLst>
              <a:ext uri="{FF2B5EF4-FFF2-40B4-BE49-F238E27FC236}">
                <a16:creationId xmlns:a16="http://schemas.microsoft.com/office/drawing/2014/main" id="{AADE07A6-7BB4-6EB9-EAF2-B3BCA2A2D027}"/>
              </a:ext>
            </a:extLst>
          </p:cNvPr>
          <p:cNvSpPr txBox="1"/>
          <p:nvPr/>
        </p:nvSpPr>
        <p:spPr>
          <a:xfrm>
            <a:off x="8972549" y="6268130"/>
            <a:ext cx="2295525" cy="230832"/>
          </a:xfrm>
          <a:prstGeom prst="rect">
            <a:avLst/>
          </a:prstGeom>
          <a:noFill/>
        </p:spPr>
        <p:txBody>
          <a:bodyPr wrap="square" rtlCol="0">
            <a:spAutoFit/>
          </a:bodyPr>
          <a:lstStyle/>
          <a:p>
            <a:pPr algn="r"/>
            <a:r>
              <a:rPr lang="de-DE" sz="900" dirty="0"/>
              <a:t>Illustration: Anja von Klitzing</a:t>
            </a:r>
          </a:p>
        </p:txBody>
      </p:sp>
    </p:spTree>
    <p:extLst>
      <p:ext uri="{BB962C8B-B14F-4D97-AF65-F5344CB8AC3E}">
        <p14:creationId xmlns:p14="http://schemas.microsoft.com/office/powerpoint/2010/main" val="7842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E2494F8-EE40-3167-304A-34E8E747B5D3}"/>
              </a:ext>
            </a:extLst>
          </p:cNvPr>
          <p:cNvSpPr>
            <a:spLocks noGrp="1"/>
          </p:cNvSpPr>
          <p:nvPr>
            <p:ph idx="1"/>
          </p:nvPr>
        </p:nvSpPr>
        <p:spPr>
          <a:xfrm>
            <a:off x="746760" y="1253330"/>
            <a:ext cx="10515600" cy="4761389"/>
          </a:xfrm>
        </p:spPr>
        <p:txBody>
          <a:bodyPr/>
          <a:lstStyle/>
          <a:p>
            <a:pPr marL="0" indent="0" algn="ctr">
              <a:buNone/>
            </a:pPr>
            <a:r>
              <a:rPr lang="de-DE" sz="3200" b="1" dirty="0"/>
              <a:t>Jeder Mensch ist deshalb wertvoll, weil er ein Mensch ist.</a:t>
            </a:r>
            <a:endParaRPr lang="de-DE" sz="3200" dirty="0"/>
          </a:p>
          <a:p>
            <a:pPr marL="0" indent="0" algn="ctr">
              <a:buNone/>
            </a:pPr>
            <a:r>
              <a:rPr lang="de-DE" sz="3200" b="1" dirty="0"/>
              <a:t>Er hat eine Würde. </a:t>
            </a:r>
          </a:p>
          <a:p>
            <a:pPr marL="0" indent="0" algn="ctr">
              <a:buNone/>
            </a:pPr>
            <a:r>
              <a:rPr lang="de-DE" sz="3200" b="1" dirty="0"/>
              <a:t>Der Mensch hat immer einen Wert</a:t>
            </a:r>
            <a:r>
              <a:rPr lang="de-DE" sz="3200" dirty="0"/>
              <a:t>. </a:t>
            </a:r>
          </a:p>
          <a:p>
            <a:pPr marL="0" indent="0" algn="ctr">
              <a:buNone/>
            </a:pPr>
            <a:endParaRPr lang="de-DE" sz="3200" b="1" dirty="0"/>
          </a:p>
          <a:p>
            <a:pPr marL="0" indent="0">
              <a:buNone/>
            </a:pPr>
            <a:endParaRPr lang="de-DE" dirty="0"/>
          </a:p>
        </p:txBody>
      </p:sp>
      <p:sp>
        <p:nvSpPr>
          <p:cNvPr id="6" name="Rechteck 5">
            <a:extLst>
              <a:ext uri="{FF2B5EF4-FFF2-40B4-BE49-F238E27FC236}">
                <a16:creationId xmlns:a16="http://schemas.microsoft.com/office/drawing/2014/main" id="{C02FE9D6-C103-AF9B-2E80-E5327A381692}"/>
              </a:ext>
            </a:extLst>
          </p:cNvPr>
          <p:cNvSpPr/>
          <p:nvPr/>
        </p:nvSpPr>
        <p:spPr>
          <a:xfrm>
            <a:off x="715992" y="405442"/>
            <a:ext cx="10368300" cy="759124"/>
          </a:xfrm>
          <a:prstGeom prst="rect">
            <a:avLst/>
          </a:prstGeom>
          <a:solidFill>
            <a:srgbClr val="6524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cs typeface="Arial" panose="020B0604020202020204" pitchFamily="34" charset="0"/>
              </a:rPr>
              <a:t>Zu Art. 1 GG</a:t>
            </a:r>
          </a:p>
        </p:txBody>
      </p:sp>
      <p:pic>
        <p:nvPicPr>
          <p:cNvPr id="7" name="Grafik 6" descr="Ein Bild, das Zeichnung, Menschliches Gesicht, Cartoon, Clipart enthält.&#10;&#10;KI-generierte Inhalte können fehlerhaft sein.">
            <a:extLst>
              <a:ext uri="{FF2B5EF4-FFF2-40B4-BE49-F238E27FC236}">
                <a16:creationId xmlns:a16="http://schemas.microsoft.com/office/drawing/2014/main" id="{B1E0DC80-58E4-4BE2-826C-741BB0855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480" y="3634024"/>
            <a:ext cx="2253323" cy="2253323"/>
          </a:xfrm>
          <a:prstGeom prst="rect">
            <a:avLst/>
          </a:prstGeom>
        </p:spPr>
      </p:pic>
      <p:sp>
        <p:nvSpPr>
          <p:cNvPr id="2" name="Textfeld 1">
            <a:extLst>
              <a:ext uri="{FF2B5EF4-FFF2-40B4-BE49-F238E27FC236}">
                <a16:creationId xmlns:a16="http://schemas.microsoft.com/office/drawing/2014/main" id="{EF90CBF3-F9E0-D903-DD8D-6F0EE7F6A933}"/>
              </a:ext>
            </a:extLst>
          </p:cNvPr>
          <p:cNvSpPr txBox="1"/>
          <p:nvPr/>
        </p:nvSpPr>
        <p:spPr>
          <a:xfrm>
            <a:off x="8972549" y="6268130"/>
            <a:ext cx="2295525" cy="230832"/>
          </a:xfrm>
          <a:prstGeom prst="rect">
            <a:avLst/>
          </a:prstGeom>
          <a:noFill/>
        </p:spPr>
        <p:txBody>
          <a:bodyPr wrap="square" rtlCol="0">
            <a:spAutoFit/>
          </a:bodyPr>
          <a:lstStyle/>
          <a:p>
            <a:pPr algn="r"/>
            <a:r>
              <a:rPr lang="de-DE" sz="900" dirty="0"/>
              <a:t>Illustration: Anja von Klitzing</a:t>
            </a:r>
          </a:p>
        </p:txBody>
      </p:sp>
    </p:spTree>
    <p:extLst>
      <p:ext uri="{BB962C8B-B14F-4D97-AF65-F5344CB8AC3E}">
        <p14:creationId xmlns:p14="http://schemas.microsoft.com/office/powerpoint/2010/main" val="652772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534</Words>
  <Application>Microsoft Office PowerPoint</Application>
  <PresentationFormat>Breitbild</PresentationFormat>
  <Paragraphs>47</Paragraphs>
  <Slides>12</Slides>
  <Notes>0</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vt:i4>
      </vt:variant>
    </vt:vector>
  </HeadingPairs>
  <TitlesOfParts>
    <vt:vector size="16" baseType="lpstr">
      <vt:lpstr>Arial</vt:lpstr>
      <vt:lpstr>Calibri</vt:lpstr>
      <vt:lpstr>Symbol</vt:lpstr>
      <vt:lpstr>Office</vt:lpstr>
      <vt:lpstr>PowerPoint-Präsentation</vt:lpstr>
      <vt:lpstr>PowerPoint-Präsentation</vt:lpstr>
      <vt:lpstr>PowerPoint-Präsentation</vt:lpstr>
      <vt:lpstr>Wegschauen oder sich einsetzen –  wofür würdest du dich entscheiden?</vt:lpstr>
      <vt:lpstr>Wegschauen oder sich einsetzen –  wofür würdest du dich entscheiden?</vt:lpstr>
      <vt:lpstr>Arbeitsauftrag</vt:lpstr>
      <vt:lpstr>  </vt:lpstr>
      <vt:lpstr>PowerPoint-Präsentation</vt:lpstr>
      <vt:lpstr>PowerPoint-Präsentation</vt:lpstr>
      <vt:lpstr>PowerPoint-Präsentation</vt:lpstr>
      <vt:lpstr>Bildquellen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Weber, Alexandra</dc:creator>
  <cp:lastModifiedBy>Weber, Alexandra</cp:lastModifiedBy>
  <cp:revision>19</cp:revision>
  <dcterms:created xsi:type="dcterms:W3CDTF">2024-06-12T15:52:19Z</dcterms:created>
  <dcterms:modified xsi:type="dcterms:W3CDTF">2026-02-04T14:34:52Z</dcterms:modified>
</cp:coreProperties>
</file>