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7" r:id="rId4"/>
    <p:sldId id="288" r:id="rId5"/>
    <p:sldId id="289" r:id="rId6"/>
    <p:sldId id="259" r:id="rId7"/>
    <p:sldId id="260" r:id="rId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9"/>
    <p:restoredTop sz="94795"/>
  </p:normalViewPr>
  <p:slideViewPr>
    <p:cSldViewPr snapToGrid="0">
      <p:cViewPr varScale="1">
        <p:scale>
          <a:sx n="70" d="100"/>
          <a:sy n="70" d="100"/>
        </p:scale>
        <p:origin x="580" y="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49B201-7CA0-449D-580F-EF1273D83E8E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62B468-CE85-A600-27A2-6B5F839351B4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E72AD-AB2A-6449-F66B-9E9735F7D43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738FF-BBA0-5E17-604D-F4A19C5E3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D774F-4525-F2E8-3325-0DDD889665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A0F18-1C8F-E916-EFC8-9A2B58F6F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62B468-CE85-A600-27A2-6B5F839351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30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6C6F805-DA8F-5762-6086-7BD0EDCB161C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02D626C-9917-15A8-806E-05FA700DADA9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091C5-ED85-481D-827A-0F8B76C05C06}" type="datetimeFigureOut">
              <a:rPr lang="de-DE"/>
              <a:t>22.10.2025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EE1BBA-F88F-4D44-8D8D-8BC0C6D210A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/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/>
          </a:p>
        </p:txBody>
      </p:sp>
      <p:pic>
        <p:nvPicPr>
          <p:cNvPr id="9" name="Grafik 8" descr="Ein Pinselstric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31918" y="6358056"/>
            <a:ext cx="390450" cy="39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eaLnBrk="1" hangingPunct="1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de/fotos/mann-und-frau-sitzen-auf-stuhlen-zFSo6bnZJT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3726" y="1242204"/>
            <a:ext cx="9784548" cy="4153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 descr="Mann und Frau sitzen auf Stühlen">
            <a:extLst>
              <a:ext uri="{FF2B5EF4-FFF2-40B4-BE49-F238E27FC236}">
                <a16:creationId xmlns:a16="http://schemas.microsoft.com/office/drawing/2014/main" id="{E7AA29F3-2210-64D5-D2D4-041B6640D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1" y="908084"/>
            <a:ext cx="6470440" cy="402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710CEDB-6672-B4ED-895D-2207DE04E143}"/>
              </a:ext>
            </a:extLst>
          </p:cNvPr>
          <p:cNvSpPr txBox="1"/>
          <p:nvPr/>
        </p:nvSpPr>
        <p:spPr>
          <a:xfrm>
            <a:off x="6936509" y="908084"/>
            <a:ext cx="497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ea"/>
              </a:rPr>
              <a:t>In der Klasse 6C sollen in der Klassenleiterstunde die neuen Klassensprecher gewählt werden. </a:t>
            </a:r>
          </a:p>
          <a:p>
            <a:endParaRPr lang="de-DE" sz="2400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5" name="Wolkenförmige Legende 4">
            <a:extLst>
              <a:ext uri="{FF2B5EF4-FFF2-40B4-BE49-F238E27FC236}">
                <a16:creationId xmlns:a16="http://schemas.microsoft.com/office/drawing/2014/main" id="{EB08C780-5939-656D-86F7-DC98D743B587}"/>
              </a:ext>
            </a:extLst>
          </p:cNvPr>
          <p:cNvSpPr/>
          <p:nvPr/>
        </p:nvSpPr>
        <p:spPr>
          <a:xfrm>
            <a:off x="7148880" y="2267989"/>
            <a:ext cx="4766029" cy="2768242"/>
          </a:xfrm>
          <a:prstGeom prst="cloudCallout">
            <a:avLst>
              <a:gd name="adj1" fmla="val -55877"/>
              <a:gd name="adj2" fmla="val -4560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+mn-ea"/>
              </a:rPr>
              <a:t>Beschreibt genau, wie die Klassensprecherwahl bei euch abläuft.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E8AC7-08FD-CB8C-AEE7-9494F81B3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3CB22-872F-F06C-8252-A2C1C873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85574"/>
            <a:ext cx="10376452" cy="384686"/>
          </a:xfrm>
          <a:solidFill>
            <a:srgbClr val="652383"/>
          </a:solidFill>
          <a:ln>
            <a:solidFill>
              <a:srgbClr val="652483"/>
            </a:solidFill>
          </a:ln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Art. 38 GG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A12EF-A832-DA2E-8AA8-4C7BF283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1899206"/>
            <a:ext cx="10376452" cy="19987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dirty="0"/>
              <a:t>(1) Die Abgeordneten des Deutschen Bundestages werden in </a:t>
            </a:r>
            <a:r>
              <a:rPr lang="de-DE" sz="2400" dirty="0">
                <a:solidFill>
                  <a:srgbClr val="7030A0"/>
                </a:solidFill>
              </a:rPr>
              <a:t>allgemeiner, unmittelbarer, freier, gleicher</a:t>
            </a:r>
            <a:r>
              <a:rPr lang="de-DE" sz="2400" dirty="0"/>
              <a:t> und </a:t>
            </a:r>
            <a:r>
              <a:rPr lang="de-DE" sz="2400" dirty="0">
                <a:solidFill>
                  <a:srgbClr val="7030A0"/>
                </a:solidFill>
              </a:rPr>
              <a:t>geheimer</a:t>
            </a:r>
            <a:r>
              <a:rPr lang="de-DE" sz="2400" dirty="0"/>
              <a:t> Wahl gewählt. (…)</a:t>
            </a:r>
            <a:endParaRPr lang="de-DE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AF3140-3A58-F691-69EE-3DAE724CF5EA}"/>
              </a:ext>
            </a:extLst>
          </p:cNvPr>
          <p:cNvSpPr txBox="1"/>
          <p:nvPr/>
        </p:nvSpPr>
        <p:spPr>
          <a:xfrm>
            <a:off x="907774" y="849745"/>
            <a:ext cx="10536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7030A0"/>
                </a:solidFill>
                <a:latin typeface="+mn-ea"/>
              </a:rPr>
              <a:t>Für Wahlen gelten in Deutschland bestimmte Spielregeln. Diese sind im Grundgesetz festgelegt:</a:t>
            </a:r>
          </a:p>
        </p:txBody>
      </p:sp>
    </p:spTree>
    <p:extLst>
      <p:ext uri="{BB962C8B-B14F-4D97-AF65-F5344CB8AC3E}">
        <p14:creationId xmlns:p14="http://schemas.microsoft.com/office/powerpoint/2010/main" val="278346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3B62063-2B0C-A63F-7769-FF82C55EC6D8}"/>
              </a:ext>
            </a:extLst>
          </p:cNvPr>
          <p:cNvSpPr txBox="1"/>
          <p:nvPr/>
        </p:nvSpPr>
        <p:spPr>
          <a:xfrm>
            <a:off x="8922327" y="1006840"/>
            <a:ext cx="2482259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+mn-ea"/>
              </a:rPr>
              <a:t>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DE3D19-F796-C96B-4FA9-EB2EE8FA21D8}"/>
              </a:ext>
            </a:extLst>
          </p:cNvPr>
          <p:cNvSpPr txBox="1"/>
          <p:nvPr/>
        </p:nvSpPr>
        <p:spPr>
          <a:xfrm>
            <a:off x="8922327" y="2054272"/>
            <a:ext cx="2482259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+mn-ea"/>
              </a:rPr>
              <a:t>unmittelbar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2C1DD0B-D332-9A64-214C-05C8D3E5DB51}"/>
              </a:ext>
            </a:extLst>
          </p:cNvPr>
          <p:cNvSpPr txBox="1"/>
          <p:nvPr/>
        </p:nvSpPr>
        <p:spPr>
          <a:xfrm>
            <a:off x="8922327" y="3101704"/>
            <a:ext cx="2482259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+mn-ea"/>
              </a:rPr>
              <a:t>frei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3FC273-E0BA-E945-5E9D-66FC94629BB6}"/>
              </a:ext>
            </a:extLst>
          </p:cNvPr>
          <p:cNvSpPr txBox="1"/>
          <p:nvPr/>
        </p:nvSpPr>
        <p:spPr>
          <a:xfrm>
            <a:off x="8922327" y="5236651"/>
            <a:ext cx="2482259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+mn-ea"/>
              </a:rPr>
              <a:t>geheim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F02C7F6-A7C2-0F41-ABA6-7AC15C38C510}"/>
              </a:ext>
            </a:extLst>
          </p:cNvPr>
          <p:cNvSpPr txBox="1"/>
          <p:nvPr/>
        </p:nvSpPr>
        <p:spPr>
          <a:xfrm>
            <a:off x="8922327" y="4111231"/>
            <a:ext cx="2482259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+mn-ea"/>
              </a:rPr>
              <a:t>gleich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5FA20F-C4CD-5DDB-6F46-7F0810E1F202}"/>
              </a:ext>
            </a:extLst>
          </p:cNvPr>
          <p:cNvSpPr txBox="1"/>
          <p:nvPr/>
        </p:nvSpPr>
        <p:spPr>
          <a:xfrm>
            <a:off x="787414" y="776008"/>
            <a:ext cx="49460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+mn-ea"/>
              </a:rPr>
              <a:t>Jeder darf frei entscheiden, wem er/sie wählt. Niemand darf auf die Wähler Druck ausüben, um sie zu beeinflussen.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4C03E52-1E7D-2341-2B16-04325F7FEDF5}"/>
              </a:ext>
            </a:extLst>
          </p:cNvPr>
          <p:cNvSpPr txBox="1"/>
          <p:nvPr/>
        </p:nvSpPr>
        <p:spPr>
          <a:xfrm>
            <a:off x="787414" y="2054272"/>
            <a:ext cx="49460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+mn-ea"/>
              </a:rPr>
              <a:t>Alle Bürgerinnen und Bürger, die das 18. Lebensjahr vollendet haben, dürfen wählen.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365398B-EA33-593A-B60F-086D9BAD12BC}"/>
              </a:ext>
            </a:extLst>
          </p:cNvPr>
          <p:cNvSpPr txBox="1"/>
          <p:nvPr/>
        </p:nvSpPr>
        <p:spPr>
          <a:xfrm>
            <a:off x="787414" y="3105834"/>
            <a:ext cx="49460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+mn-ea"/>
              </a:rPr>
              <a:t>Jede Stimme hat den gleichen Wert, egal wie arm oder reich eine Person ist.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022DFA1-4729-3C7C-C172-B73EF5DBFDCA}"/>
              </a:ext>
            </a:extLst>
          </p:cNvPr>
          <p:cNvSpPr txBox="1"/>
          <p:nvPr/>
        </p:nvSpPr>
        <p:spPr>
          <a:xfrm>
            <a:off x="787414" y="4157396"/>
            <a:ext cx="49460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+mn-ea"/>
              </a:rPr>
              <a:t>Man muss niemandem erzählen, wenn man wählt. Es wird nicht überprüft, wen man gewählt hat.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0560642-91FE-A083-F8B2-21399CC9B8EE}"/>
              </a:ext>
            </a:extLst>
          </p:cNvPr>
          <p:cNvSpPr txBox="1"/>
          <p:nvPr/>
        </p:nvSpPr>
        <p:spPr>
          <a:xfrm>
            <a:off x="787414" y="5467484"/>
            <a:ext cx="49460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latin typeface="+mn-ea"/>
              </a:rPr>
              <a:t>Die Abgeordneten werden direkt gewählt. Es gibt keine Wahlmänner/Wahlfrauen, die für einen wählen.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025BE5-6F92-C200-2612-5E72D9B62F4B}"/>
              </a:ext>
            </a:extLst>
          </p:cNvPr>
          <p:cNvSpPr txBox="1"/>
          <p:nvPr/>
        </p:nvSpPr>
        <p:spPr>
          <a:xfrm>
            <a:off x="787414" y="166255"/>
            <a:ext cx="1073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7030A0"/>
                </a:solidFill>
                <a:latin typeface="+mn-ea"/>
              </a:rPr>
              <a:t>Ordnet den Erklärungen die passenden Wahlrechtsgrundsätze zu. </a:t>
            </a:r>
          </a:p>
        </p:txBody>
      </p:sp>
    </p:spTree>
    <p:extLst>
      <p:ext uri="{BB962C8B-B14F-4D97-AF65-F5344CB8AC3E}">
        <p14:creationId xmlns:p14="http://schemas.microsoft.com/office/powerpoint/2010/main" val="33182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2707 -0.3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26849 0.16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4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26614 -0.13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272 -0.11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81 -0.01713 L -0.27226 0.520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4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04D2FCE-FEB0-1BF4-C041-BE67BC7384F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 descr="Mann und Frau sitzen auf Stühlen">
            <a:extLst>
              <a:ext uri="{FF2B5EF4-FFF2-40B4-BE49-F238E27FC236}">
                <a16:creationId xmlns:a16="http://schemas.microsoft.com/office/drawing/2014/main" id="{98394912-C094-7A7C-EFFF-FF6013E9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1" y="908084"/>
            <a:ext cx="6304251" cy="39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0F9CC16-BFE0-4D26-9ADF-AC4F6E8BB1D6}"/>
              </a:ext>
            </a:extLst>
          </p:cNvPr>
          <p:cNvSpPr txBox="1"/>
          <p:nvPr/>
        </p:nvSpPr>
        <p:spPr>
          <a:xfrm>
            <a:off x="6936509" y="908084"/>
            <a:ext cx="497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>
                <a:latin typeface="+mn-ea"/>
              </a:rPr>
              <a:t>Werden Wahlrechtsgrundsätze auch bei eurer Klassensprecherwahl eingehalten?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>
              <a:latin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dirty="0">
                <a:latin typeface="+mn-ea"/>
              </a:rPr>
              <a:t>Warum sind die einzelnen Wahlrechtsgrundsätze so wichtig?</a:t>
            </a:r>
          </a:p>
          <a:p>
            <a:endParaRPr lang="de-DE" sz="2400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4D77F50-333F-F2E1-142D-1F3297DD7FD6}"/>
              </a:ext>
            </a:extLst>
          </p:cNvPr>
          <p:cNvSpPr txBox="1"/>
          <p:nvPr/>
        </p:nvSpPr>
        <p:spPr>
          <a:xfrm>
            <a:off x="345931" y="258618"/>
            <a:ext cx="1113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7030A0"/>
                </a:solidFill>
                <a:latin typeface="+mn-ea"/>
              </a:rPr>
              <a:t>Diskutiert gemeinsam die folgenden Fragen:</a:t>
            </a:r>
          </a:p>
        </p:txBody>
      </p:sp>
      <p:sp>
        <p:nvSpPr>
          <p:cNvPr id="6" name="Wolke 5">
            <a:extLst>
              <a:ext uri="{FF2B5EF4-FFF2-40B4-BE49-F238E27FC236}">
                <a16:creationId xmlns:a16="http://schemas.microsoft.com/office/drawing/2014/main" id="{C16DA5DB-5D66-1F6B-571D-01C8543ACF37}"/>
              </a:ext>
            </a:extLst>
          </p:cNvPr>
          <p:cNvSpPr/>
          <p:nvPr/>
        </p:nvSpPr>
        <p:spPr>
          <a:xfrm>
            <a:off x="7005348" y="4234964"/>
            <a:ext cx="4285673" cy="1771351"/>
          </a:xfrm>
          <a:prstGeom prst="clou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bg1"/>
                </a:solidFill>
                <a:latin typeface="+mn-ea"/>
              </a:rPr>
              <a:t>allgemein 	       frei</a:t>
            </a:r>
          </a:p>
          <a:p>
            <a:r>
              <a:rPr lang="de-DE" dirty="0">
                <a:solidFill>
                  <a:schemeClr val="bg1"/>
                </a:solidFill>
                <a:latin typeface="+mn-ea"/>
              </a:rPr>
              <a:t>	unmittelbar		gleich</a:t>
            </a:r>
          </a:p>
          <a:p>
            <a:r>
              <a:rPr lang="de-DE" dirty="0">
                <a:solidFill>
                  <a:schemeClr val="bg1"/>
                </a:solidFill>
                <a:latin typeface="+mn-ea"/>
              </a:rPr>
              <a:t>geheim</a:t>
            </a:r>
          </a:p>
        </p:txBody>
      </p:sp>
    </p:spTree>
    <p:extLst>
      <p:ext uri="{BB962C8B-B14F-4D97-AF65-F5344CB8AC3E}">
        <p14:creationId xmlns:p14="http://schemas.microsoft.com/office/powerpoint/2010/main" val="47235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6183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400">
                <a:latin typeface="Arial"/>
                <a:cs typeface="Arial"/>
              </a:rPr>
              <a:t>Bildquellen</a:t>
            </a:r>
            <a:endParaRPr/>
          </a:p>
        </p:txBody>
      </p:sp>
      <p:sp>
        <p:nvSpPr>
          <p:cNvPr id="4" name="Textfeld 3"/>
          <p:cNvSpPr txBox="1"/>
          <p:nvPr/>
        </p:nvSpPr>
        <p:spPr bwMode="auto">
          <a:xfrm>
            <a:off x="838200" y="1046097"/>
            <a:ext cx="10219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dirty="0">
                <a:latin typeface="Arial"/>
              </a:rPr>
              <a:t>Folie 2, 7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Kenny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Eliason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veröffentlicht am 27.10.2017 via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Link: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https://unsplash.com/de/fotos/mann-und-frau-sitzen-auf-stuhlen-zFSo6bnZJTw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(zuletzt abgerufen am 20.07.2025)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2424" y="2456738"/>
            <a:ext cx="4593336" cy="11510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Dieses Material wurde im Arbeitskreis Politische Bildung erstellt.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Verfassungsviertelstunde" id="{37B4F3ED-0620-4645-BA3D-91E9C9648E05}" vid="{A4FF2EB2-9274-2A4B-B879-8F5FEF3D37E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250</Words>
  <Application>Microsoft Office PowerPoint</Application>
  <DocSecurity>0</DocSecurity>
  <PresentationFormat>Breitbild</PresentationFormat>
  <Paragraphs>31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</vt:lpstr>
      <vt:lpstr>PowerPoint-Präsentation</vt:lpstr>
      <vt:lpstr>PowerPoint-Präsentation</vt:lpstr>
      <vt:lpstr>Art. 38 GG</vt:lpstr>
      <vt:lpstr>PowerPoint-Präsentation</vt:lpstr>
      <vt:lpstr>PowerPoint-Präsentation</vt:lpstr>
      <vt:lpstr>Bildquellen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Staatsinstitut für Schulqualität und Bildungsforschung</dc:creator>
  <cp:keywords/>
  <dc:description/>
  <cp:lastModifiedBy>Weber, Alexandra</cp:lastModifiedBy>
  <cp:revision>3</cp:revision>
  <dcterms:created xsi:type="dcterms:W3CDTF">2025-07-30T14:31:04Z</dcterms:created>
  <dcterms:modified xsi:type="dcterms:W3CDTF">2025-10-22T14:51:18Z</dcterms:modified>
  <cp:category/>
  <dc:identifier/>
  <cp:contentStatus/>
  <dc:language/>
  <cp:version/>
</cp:coreProperties>
</file>