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63" r:id="rId5"/>
    <p:sldId id="264" r:id="rId6"/>
    <p:sldId id="259" r:id="rId7"/>
    <p:sldId id="260" r:id="rId8"/>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785"/>
    <p:restoredTop sz="94694"/>
  </p:normalViewPr>
  <p:slideViewPr>
    <p:cSldViewPr snapToGrid="0">
      <p:cViewPr varScale="1">
        <p:scale>
          <a:sx n="100" d="100"/>
          <a:sy n="100" d="100"/>
        </p:scale>
        <p:origin x="114" y="19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49B201-7CA0-449D-580F-EF1273D83E8E}"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Lesen Sie den Text vor bzw. lassen Sie ihn von den SuS vorlesen. Anschließend sollten die SuS Gelegenheit haben, sich zum Inhalt zu äußern.</a:t>
            </a:r>
            <a:endParaRPr dirty="0"/>
          </a:p>
        </p:txBody>
      </p:sp>
      <p:sp>
        <p:nvSpPr>
          <p:cNvPr id="4" name="Slide Number Placeholder 3"/>
          <p:cNvSpPr>
            <a:spLocks noGrp="1"/>
          </p:cNvSpPr>
          <p:nvPr>
            <p:ph type="sldNum" sz="quarter" idx="10"/>
          </p:nvPr>
        </p:nvSpPr>
        <p:spPr bwMode="auto"/>
        <p:txBody>
          <a:bodyPr/>
          <a:lstStyle/>
          <a:p>
            <a:pPr>
              <a:defRPr/>
            </a:pPr>
            <a:fld id="{AF62B468-CE85-A600-27A2-6B5F839351B4}"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Rufen Sie über den markierten Link das Video auf. Nacheinander können Sie hier die farbigen Hinterlegungen per Klick erscheinen lassen.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60059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4C809-9081-4544-0128-78C9AB8C96F0}"/>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25E34896-1724-8106-0A56-28FCE58EFFB0}"/>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4BF95297-986D-5FC9-E999-5BA47BBF6EF9}"/>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39EE312F-CC25-F5E5-2E69-A48A193904EC}"/>
              </a:ext>
            </a:extLst>
          </p:cNvPr>
          <p:cNvSpPr>
            <a:spLocks noGrp="1"/>
          </p:cNvSpPr>
          <p:nvPr>
            <p:ph type="sldNum" sz="quarter" idx="10"/>
          </p:nvPr>
        </p:nvSpPr>
        <p:spPr bwMode="auto"/>
        <p:txBody>
          <a:bodyPr/>
          <a:lstStyle/>
          <a:p>
            <a:pPr>
              <a:defRPr/>
            </a:pPr>
            <a:fld id="{AF62B468-CE85-A600-27A2-6B5F839351B4}" type="slidenum">
              <a:rPr/>
              <a:t>4</a:t>
            </a:fld>
            <a:endParaRPr/>
          </a:p>
        </p:txBody>
      </p:sp>
    </p:spTree>
    <p:extLst>
      <p:ext uri="{BB962C8B-B14F-4D97-AF65-F5344CB8AC3E}">
        <p14:creationId xmlns:p14="http://schemas.microsoft.com/office/powerpoint/2010/main" val="60671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C6F805-DA8F-5762-6086-7BD0EDCB161C}" type="slidenum">
              <a:r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02D626C-9917-15A8-806E-05FA700DADA9}" type="slidenum">
              <a:rPr/>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25.08.2025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eaLnBrk="1" hangingPunct="1">
        <a:lnSpc>
          <a:spcPct val="90000"/>
        </a:lnSpc>
        <a:spcBef>
          <a:spcPts val="0"/>
        </a:spcBef>
        <a:buNone/>
        <a:defRPr sz="4400">
          <a:solidFill>
            <a:schemeClr val="tx1"/>
          </a:solidFill>
          <a:latin typeface="+mj-lt"/>
          <a:ea typeface="+mj-ea"/>
          <a:cs typeface="+mj-cs"/>
        </a:defRPr>
      </a:lvl1pPr>
    </p:titleStyle>
    <p:bodyStyle>
      <a:lvl1pPr marL="228600" indent="-228600" algn="l" defTabSz="914400" eaLnBrk="1" hangingPunct="1">
        <a:lnSpc>
          <a:spcPct val="90000"/>
        </a:lnSpc>
        <a:spcBef>
          <a:spcPts val="1000"/>
        </a:spcBef>
        <a:buFont typeface="Arial"/>
        <a:buChar char="•"/>
        <a:defRPr sz="2800">
          <a:solidFill>
            <a:schemeClr val="tx1"/>
          </a:solidFill>
          <a:latin typeface="+mn-lt"/>
          <a:ea typeface="+mn-ea"/>
          <a:cs typeface="+mn-cs"/>
        </a:defRPr>
      </a:lvl1pPr>
      <a:lvl2pPr marL="685800" indent="-228600" algn="l" defTabSz="914400" eaLnBrk="1" hangingPunct="1">
        <a:lnSpc>
          <a:spcPct val="90000"/>
        </a:lnSpc>
        <a:spcBef>
          <a:spcPts val="500"/>
        </a:spcBef>
        <a:buFont typeface="Arial"/>
        <a:buChar char="•"/>
        <a:defRPr sz="2400">
          <a:solidFill>
            <a:schemeClr val="tx1"/>
          </a:solidFill>
          <a:latin typeface="+mn-lt"/>
          <a:ea typeface="+mn-ea"/>
          <a:cs typeface="+mn-cs"/>
        </a:defRPr>
      </a:lvl2pPr>
      <a:lvl3pPr marL="1143000" indent="-228600" algn="l" defTabSz="914400" eaLnBrk="1" hangingPunct="1">
        <a:lnSpc>
          <a:spcPct val="90000"/>
        </a:lnSpc>
        <a:spcBef>
          <a:spcPts val="500"/>
        </a:spcBef>
        <a:buFont typeface="Arial"/>
        <a:buChar char="•"/>
        <a:defRPr sz="2000">
          <a:solidFill>
            <a:schemeClr val="tx1"/>
          </a:solidFill>
          <a:latin typeface="+mn-lt"/>
          <a:ea typeface="+mn-ea"/>
          <a:cs typeface="+mn-cs"/>
        </a:defRPr>
      </a:lvl3pPr>
      <a:lvl4pPr marL="1600200" indent="-228600" algn="l" defTabSz="914400" eaLnBrk="1" hangingPunct="1">
        <a:lnSpc>
          <a:spcPct val="90000"/>
        </a:lnSpc>
        <a:spcBef>
          <a:spcPts val="500"/>
        </a:spcBef>
        <a:buFont typeface="Arial"/>
        <a:buChar char="•"/>
        <a:defRPr sz="1800">
          <a:solidFill>
            <a:schemeClr val="tx1"/>
          </a:solidFill>
          <a:latin typeface="+mn-lt"/>
          <a:ea typeface="+mn-ea"/>
          <a:cs typeface="+mn-cs"/>
        </a:defRPr>
      </a:lvl4pPr>
      <a:lvl5pPr marL="2057400" indent="-228600" algn="l" defTabSz="914400" eaLnBrk="1" hangingPunct="1">
        <a:lnSpc>
          <a:spcPct val="90000"/>
        </a:lnSpc>
        <a:spcBef>
          <a:spcPts val="500"/>
        </a:spcBef>
        <a:buFont typeface="Arial"/>
        <a:buChar char="•"/>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ogo.de/demokratie-gewaltenteilung-einfach-erklaert-100.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a:extLst>
              <a:ext uri="{FF2B5EF4-FFF2-40B4-BE49-F238E27FC236}">
                <a16:creationId xmlns:a16="http://schemas.microsoft.com/office/drawing/2014/main" id="{B3EE633E-635F-6474-9E5C-79E41249BEC1}"/>
              </a:ext>
            </a:extLst>
          </p:cNvPr>
          <p:cNvSpPr txBox="1"/>
          <p:nvPr/>
        </p:nvSpPr>
        <p:spPr>
          <a:xfrm>
            <a:off x="396165" y="982176"/>
            <a:ext cx="7957003" cy="4893647"/>
          </a:xfrm>
          <a:prstGeom prst="rect">
            <a:avLst/>
          </a:prstGeom>
          <a:solidFill>
            <a:srgbClr val="7030A0">
              <a:alpha val="28348"/>
            </a:srgbClr>
          </a:solidFill>
        </p:spPr>
        <p:txBody>
          <a:bodyPr wrap="square" rtlCol="0">
            <a:spAutoFit/>
          </a:bodyPr>
          <a:lstStyle/>
          <a:p>
            <a:pPr algn="just"/>
            <a:r>
              <a:rPr lang="de-DE" sz="2400" dirty="0">
                <a:latin typeface="+mn-ea"/>
              </a:rPr>
              <a:t>In einem fernen Land herrscht Präsident X. Schon lange fanden keine Wahlen mehr statt. In diesem Land werden keine anderen Politiker geduldet, die eine andere Meinung als die des Präsidenten haben. Präsident X kann ganz allein und nach seinem eigenen Willen darüber entscheiden, welche Gesetze in dem Land gelten und wie hoch die Steuern sein sollen. Er kann der Polizei auch befehlen, unliebsame Bewohner festnehmen und einsperren zu lassen, egal ob diese gegen ein Gesetz verstoßen haben oder nicht. Diese haben keine Möglichkeit, sich gegen ihre Gefangennahme zu wehren, denn es gibt niemanden, der Präsident X kontrolliert oder ihm widersprechen kann. </a:t>
            </a:r>
          </a:p>
        </p:txBody>
      </p:sp>
      <p:sp>
        <p:nvSpPr>
          <p:cNvPr id="4" name="Rechteck 3">
            <a:extLst>
              <a:ext uri="{FF2B5EF4-FFF2-40B4-BE49-F238E27FC236}">
                <a16:creationId xmlns:a16="http://schemas.microsoft.com/office/drawing/2014/main" id="{E46C28CA-DDCD-17DE-4B1E-2F2D3D852A35}"/>
              </a:ext>
            </a:extLst>
          </p:cNvPr>
          <p:cNvSpPr/>
          <p:nvPr/>
        </p:nvSpPr>
        <p:spPr bwMode="auto">
          <a:xfrm>
            <a:off x="396165" y="91937"/>
            <a:ext cx="1852766" cy="723238"/>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b="1" dirty="0">
                <a:solidFill>
                  <a:schemeClr val="bg1"/>
                </a:solidFill>
                <a:latin typeface="+mn-ea"/>
              </a:rPr>
              <a:t>Szenario:</a:t>
            </a:r>
          </a:p>
        </p:txBody>
      </p:sp>
      <p:pic>
        <p:nvPicPr>
          <p:cNvPr id="5" name="Grafik 4">
            <a:extLst>
              <a:ext uri="{FF2B5EF4-FFF2-40B4-BE49-F238E27FC236}">
                <a16:creationId xmlns:a16="http://schemas.microsoft.com/office/drawing/2014/main" id="{8BE07E81-94D5-60F5-8EBB-9E5D1ADB5FA0}"/>
              </a:ext>
            </a:extLst>
          </p:cNvPr>
          <p:cNvPicPr>
            <a:picLocks noChangeAspect="1"/>
          </p:cNvPicPr>
          <p:nvPr/>
        </p:nvPicPr>
        <p:blipFill>
          <a:blip r:embed="rId3"/>
          <a:stretch>
            <a:fillRect/>
          </a:stretch>
        </p:blipFill>
        <p:spPr>
          <a:xfrm>
            <a:off x="8533404" y="982175"/>
            <a:ext cx="3262431" cy="4893647"/>
          </a:xfrm>
          <a:prstGeom prst="rect">
            <a:avLst/>
          </a:prstGeom>
        </p:spPr>
      </p:pic>
      <p:sp>
        <p:nvSpPr>
          <p:cNvPr id="6" name="Wolkenförmige Legende 5">
            <a:extLst>
              <a:ext uri="{FF2B5EF4-FFF2-40B4-BE49-F238E27FC236}">
                <a16:creationId xmlns:a16="http://schemas.microsoft.com/office/drawing/2014/main" id="{AF4DFC84-E392-3B53-34B7-75FF168485D4}"/>
              </a:ext>
            </a:extLst>
          </p:cNvPr>
          <p:cNvSpPr/>
          <p:nvPr/>
        </p:nvSpPr>
        <p:spPr>
          <a:xfrm>
            <a:off x="8106031" y="5084989"/>
            <a:ext cx="3875903" cy="1581665"/>
          </a:xfrm>
          <a:prstGeom prst="cloudCallout">
            <a:avLst>
              <a:gd name="adj1" fmla="val -65348"/>
              <a:gd name="adj2" fmla="val -21093"/>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n-ea"/>
              </a:rPr>
              <a:t>Was kommt dir hier merkwürdig vor?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265D7-30E2-E91F-848E-20192F00ED28}"/>
              </a:ext>
            </a:extLst>
          </p:cNvPr>
          <p:cNvSpPr>
            <a:spLocks noGrp="1"/>
          </p:cNvSpPr>
          <p:nvPr>
            <p:ph type="title"/>
          </p:nvPr>
        </p:nvSpPr>
        <p:spPr/>
        <p:txBody>
          <a:bodyPr/>
          <a:lstStyle/>
          <a:p>
            <a:r>
              <a:rPr lang="de-DE" sz="3200" b="1" dirty="0">
                <a:solidFill>
                  <a:srgbClr val="7030A0"/>
                </a:solidFill>
              </a:rPr>
              <a:t>Arbeitsauftrag:</a:t>
            </a:r>
          </a:p>
        </p:txBody>
      </p:sp>
      <p:sp>
        <p:nvSpPr>
          <p:cNvPr id="3" name="Inhaltsplatzhalter 2">
            <a:extLst>
              <a:ext uri="{FF2B5EF4-FFF2-40B4-BE49-F238E27FC236}">
                <a16:creationId xmlns:a16="http://schemas.microsoft.com/office/drawing/2014/main" id="{C884163F-FB22-4259-134D-8010269AC474}"/>
              </a:ext>
            </a:extLst>
          </p:cNvPr>
          <p:cNvSpPr>
            <a:spLocks noGrp="1"/>
          </p:cNvSpPr>
          <p:nvPr>
            <p:ph idx="1"/>
          </p:nvPr>
        </p:nvSpPr>
        <p:spPr>
          <a:xfrm>
            <a:off x="838200" y="900040"/>
            <a:ext cx="10515600" cy="4351338"/>
          </a:xfrm>
        </p:spPr>
        <p:txBody>
          <a:bodyPr/>
          <a:lstStyle/>
          <a:p>
            <a:pPr marL="0" indent="0">
              <a:buNone/>
            </a:pPr>
            <a:r>
              <a:rPr lang="de-DE" sz="2400" dirty="0"/>
              <a:t>Damit solche Vorgänge in einer Demokratie nicht geschehen können, gibt es die Gewaltenteilung. Sieh dir dazu das folgende </a:t>
            </a:r>
            <a:r>
              <a:rPr lang="de-DE" sz="2400" dirty="0">
                <a:hlinkClick r:id="rId3"/>
              </a:rPr>
              <a:t>Erklärvideo</a:t>
            </a:r>
            <a:r>
              <a:rPr lang="de-DE" sz="2400" dirty="0"/>
              <a:t> an. </a:t>
            </a:r>
          </a:p>
          <a:p>
            <a:pPr marL="0" indent="0">
              <a:buNone/>
            </a:pPr>
            <a:r>
              <a:rPr lang="de-DE" sz="2400" b="1" dirty="0"/>
              <a:t>Ordne die Begriffe und die Erklärungen auf dem Arbeitsblatt richtig zu, indem du sie jeweils in der gleichen Farbe ausmalst. </a:t>
            </a:r>
          </a:p>
          <a:p>
            <a:pPr marL="0" indent="0">
              <a:buNone/>
            </a:pPr>
            <a:endParaRPr lang="de-DE" sz="2400" dirty="0"/>
          </a:p>
          <a:p>
            <a:pPr marL="0" indent="0">
              <a:buNone/>
            </a:pPr>
            <a:endParaRPr lang="de-DE" sz="2400" dirty="0"/>
          </a:p>
        </p:txBody>
      </p:sp>
      <p:pic>
        <p:nvPicPr>
          <p:cNvPr id="7" name="Grafik 6" descr="Ein Bild, das Text, Screenshot, Schrift, Quittung enthält.&#10;&#10;KI-generierte Inhalte können fehlerhaft sein.">
            <a:extLst>
              <a:ext uri="{FF2B5EF4-FFF2-40B4-BE49-F238E27FC236}">
                <a16:creationId xmlns:a16="http://schemas.microsoft.com/office/drawing/2014/main" id="{002EDB8B-7C22-08C1-A78B-1DF6A78F3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215" y="2466396"/>
            <a:ext cx="8891570" cy="3943351"/>
          </a:xfrm>
          <a:prstGeom prst="rect">
            <a:avLst/>
          </a:prstGeom>
        </p:spPr>
      </p:pic>
      <p:sp>
        <p:nvSpPr>
          <p:cNvPr id="8" name="Textfeld 7">
            <a:extLst>
              <a:ext uri="{FF2B5EF4-FFF2-40B4-BE49-F238E27FC236}">
                <a16:creationId xmlns:a16="http://schemas.microsoft.com/office/drawing/2014/main" id="{FE6DD444-9B84-7258-4B95-436ECE52E64E}"/>
              </a:ext>
            </a:extLst>
          </p:cNvPr>
          <p:cNvSpPr txBox="1"/>
          <p:nvPr/>
        </p:nvSpPr>
        <p:spPr>
          <a:xfrm>
            <a:off x="1704501" y="2576945"/>
            <a:ext cx="2595418" cy="997528"/>
          </a:xfrm>
          <a:prstGeom prst="rect">
            <a:avLst/>
          </a:prstGeom>
          <a:solidFill>
            <a:schemeClr val="accent6">
              <a:lumMod val="20000"/>
              <a:lumOff val="80000"/>
              <a:alpha val="57386"/>
            </a:schemeClr>
          </a:solidFill>
        </p:spPr>
        <p:txBody>
          <a:bodyPr wrap="square" rtlCol="0">
            <a:spAutoFit/>
          </a:bodyPr>
          <a:lstStyle/>
          <a:p>
            <a:endParaRPr lang="de-DE" dirty="0"/>
          </a:p>
        </p:txBody>
      </p:sp>
      <p:sp>
        <p:nvSpPr>
          <p:cNvPr id="9" name="Textfeld 8">
            <a:extLst>
              <a:ext uri="{FF2B5EF4-FFF2-40B4-BE49-F238E27FC236}">
                <a16:creationId xmlns:a16="http://schemas.microsoft.com/office/drawing/2014/main" id="{77A3F8CA-BE1E-3E1C-2EBA-E379F633C8C3}"/>
              </a:ext>
            </a:extLst>
          </p:cNvPr>
          <p:cNvSpPr txBox="1"/>
          <p:nvPr/>
        </p:nvSpPr>
        <p:spPr>
          <a:xfrm>
            <a:off x="4705927" y="3810000"/>
            <a:ext cx="2886363" cy="997528"/>
          </a:xfrm>
          <a:prstGeom prst="rect">
            <a:avLst/>
          </a:prstGeom>
          <a:solidFill>
            <a:schemeClr val="accent6">
              <a:lumMod val="20000"/>
              <a:lumOff val="80000"/>
              <a:alpha val="57386"/>
            </a:schemeClr>
          </a:solidFill>
        </p:spPr>
        <p:txBody>
          <a:bodyPr wrap="square" rtlCol="0">
            <a:spAutoFit/>
          </a:bodyPr>
          <a:lstStyle/>
          <a:p>
            <a:endParaRPr lang="de-DE" dirty="0"/>
          </a:p>
        </p:txBody>
      </p:sp>
      <p:sp>
        <p:nvSpPr>
          <p:cNvPr id="10" name="Textfeld 9">
            <a:extLst>
              <a:ext uri="{FF2B5EF4-FFF2-40B4-BE49-F238E27FC236}">
                <a16:creationId xmlns:a16="http://schemas.microsoft.com/office/drawing/2014/main" id="{DE5476BA-C132-DBD7-56A2-36BFB9160BA4}"/>
              </a:ext>
            </a:extLst>
          </p:cNvPr>
          <p:cNvSpPr txBox="1"/>
          <p:nvPr/>
        </p:nvSpPr>
        <p:spPr>
          <a:xfrm>
            <a:off x="7882842" y="5064937"/>
            <a:ext cx="2604656" cy="1200329"/>
          </a:xfrm>
          <a:prstGeom prst="rect">
            <a:avLst/>
          </a:prstGeom>
          <a:solidFill>
            <a:schemeClr val="accent6">
              <a:lumMod val="20000"/>
              <a:lumOff val="80000"/>
              <a:alpha val="57386"/>
            </a:schemeClr>
          </a:solidFill>
        </p:spPr>
        <p:txBody>
          <a:bodyPr wrap="square" rtlCol="0">
            <a:spAutoFit/>
          </a:bodyPr>
          <a:lstStyle/>
          <a:p>
            <a:endParaRPr lang="de-DE" dirty="0"/>
          </a:p>
          <a:p>
            <a:endParaRPr lang="de-DE" dirty="0"/>
          </a:p>
          <a:p>
            <a:endParaRPr lang="de-DE" dirty="0"/>
          </a:p>
          <a:p>
            <a:endParaRPr lang="de-DE" dirty="0"/>
          </a:p>
        </p:txBody>
      </p:sp>
      <p:sp>
        <p:nvSpPr>
          <p:cNvPr id="11" name="Textfeld 10">
            <a:extLst>
              <a:ext uri="{FF2B5EF4-FFF2-40B4-BE49-F238E27FC236}">
                <a16:creationId xmlns:a16="http://schemas.microsoft.com/office/drawing/2014/main" id="{EDE20B54-A921-8C07-BA82-7871F6AACBD0}"/>
              </a:ext>
            </a:extLst>
          </p:cNvPr>
          <p:cNvSpPr txBox="1"/>
          <p:nvPr/>
        </p:nvSpPr>
        <p:spPr>
          <a:xfrm>
            <a:off x="1704502" y="3810000"/>
            <a:ext cx="2595418" cy="997528"/>
          </a:xfrm>
          <a:prstGeom prst="rect">
            <a:avLst/>
          </a:prstGeom>
          <a:solidFill>
            <a:schemeClr val="accent5">
              <a:lumMod val="20000"/>
              <a:lumOff val="80000"/>
              <a:alpha val="57386"/>
            </a:schemeClr>
          </a:solidFill>
        </p:spPr>
        <p:txBody>
          <a:bodyPr wrap="square" rtlCol="0">
            <a:spAutoFit/>
          </a:bodyPr>
          <a:lstStyle/>
          <a:p>
            <a:endParaRPr lang="de-DE" dirty="0"/>
          </a:p>
        </p:txBody>
      </p:sp>
      <p:sp>
        <p:nvSpPr>
          <p:cNvPr id="12" name="Textfeld 11">
            <a:extLst>
              <a:ext uri="{FF2B5EF4-FFF2-40B4-BE49-F238E27FC236}">
                <a16:creationId xmlns:a16="http://schemas.microsoft.com/office/drawing/2014/main" id="{1244CA8B-3F53-97A9-2C56-A5A39CCB56D7}"/>
              </a:ext>
            </a:extLst>
          </p:cNvPr>
          <p:cNvSpPr txBox="1"/>
          <p:nvPr/>
        </p:nvSpPr>
        <p:spPr>
          <a:xfrm>
            <a:off x="1704502" y="5166338"/>
            <a:ext cx="2595418" cy="997528"/>
          </a:xfrm>
          <a:prstGeom prst="rect">
            <a:avLst/>
          </a:prstGeom>
          <a:solidFill>
            <a:schemeClr val="accent4">
              <a:lumMod val="20000"/>
              <a:lumOff val="80000"/>
              <a:alpha val="57386"/>
            </a:schemeClr>
          </a:solidFill>
        </p:spPr>
        <p:txBody>
          <a:bodyPr wrap="square" rtlCol="0">
            <a:spAutoFit/>
          </a:bodyPr>
          <a:lstStyle/>
          <a:p>
            <a:endParaRPr lang="de-DE" dirty="0"/>
          </a:p>
        </p:txBody>
      </p:sp>
      <p:sp>
        <p:nvSpPr>
          <p:cNvPr id="13" name="Textfeld 12">
            <a:extLst>
              <a:ext uri="{FF2B5EF4-FFF2-40B4-BE49-F238E27FC236}">
                <a16:creationId xmlns:a16="http://schemas.microsoft.com/office/drawing/2014/main" id="{053FA2B1-1434-4114-C680-2D530A2C7A28}"/>
              </a:ext>
            </a:extLst>
          </p:cNvPr>
          <p:cNvSpPr txBox="1"/>
          <p:nvPr/>
        </p:nvSpPr>
        <p:spPr>
          <a:xfrm>
            <a:off x="4705926" y="5043055"/>
            <a:ext cx="2886363" cy="1200329"/>
          </a:xfrm>
          <a:prstGeom prst="rect">
            <a:avLst/>
          </a:prstGeom>
          <a:solidFill>
            <a:schemeClr val="accent5">
              <a:lumMod val="20000"/>
              <a:lumOff val="80000"/>
              <a:alpha val="57386"/>
            </a:schemeClr>
          </a:solidFill>
        </p:spPr>
        <p:txBody>
          <a:bodyPr wrap="square" rtlCol="0">
            <a:spAutoFit/>
          </a:bodyPr>
          <a:lstStyle/>
          <a:p>
            <a:endParaRPr lang="de-DE" dirty="0"/>
          </a:p>
          <a:p>
            <a:endParaRPr lang="de-DE" dirty="0"/>
          </a:p>
          <a:p>
            <a:endParaRPr lang="de-DE" dirty="0"/>
          </a:p>
          <a:p>
            <a:endParaRPr lang="de-DE" dirty="0"/>
          </a:p>
        </p:txBody>
      </p:sp>
      <p:sp>
        <p:nvSpPr>
          <p:cNvPr id="14" name="Textfeld 13">
            <a:extLst>
              <a:ext uri="{FF2B5EF4-FFF2-40B4-BE49-F238E27FC236}">
                <a16:creationId xmlns:a16="http://schemas.microsoft.com/office/drawing/2014/main" id="{8865D2FC-564C-7B38-399A-B8514DEFB262}"/>
              </a:ext>
            </a:extLst>
          </p:cNvPr>
          <p:cNvSpPr txBox="1"/>
          <p:nvPr/>
        </p:nvSpPr>
        <p:spPr>
          <a:xfrm>
            <a:off x="7852824" y="2579235"/>
            <a:ext cx="2595418" cy="997528"/>
          </a:xfrm>
          <a:prstGeom prst="rect">
            <a:avLst/>
          </a:prstGeom>
          <a:solidFill>
            <a:schemeClr val="accent5">
              <a:lumMod val="20000"/>
              <a:lumOff val="80000"/>
              <a:alpha val="57386"/>
            </a:schemeClr>
          </a:solidFill>
        </p:spPr>
        <p:txBody>
          <a:bodyPr wrap="square" rtlCol="0">
            <a:spAutoFit/>
          </a:bodyPr>
          <a:lstStyle/>
          <a:p>
            <a:endParaRPr lang="de-DE" dirty="0"/>
          </a:p>
        </p:txBody>
      </p:sp>
      <p:sp>
        <p:nvSpPr>
          <p:cNvPr id="16" name="Textfeld 15">
            <a:extLst>
              <a:ext uri="{FF2B5EF4-FFF2-40B4-BE49-F238E27FC236}">
                <a16:creationId xmlns:a16="http://schemas.microsoft.com/office/drawing/2014/main" id="{2B789338-55FA-8CC4-2E9E-4D7A324CDDD8}"/>
              </a:ext>
            </a:extLst>
          </p:cNvPr>
          <p:cNvSpPr txBox="1"/>
          <p:nvPr/>
        </p:nvSpPr>
        <p:spPr>
          <a:xfrm>
            <a:off x="4705926" y="2576945"/>
            <a:ext cx="2886363" cy="997528"/>
          </a:xfrm>
          <a:prstGeom prst="rect">
            <a:avLst/>
          </a:prstGeom>
          <a:solidFill>
            <a:schemeClr val="accent4">
              <a:lumMod val="20000"/>
              <a:lumOff val="80000"/>
              <a:alpha val="57386"/>
            </a:schemeClr>
          </a:solidFill>
        </p:spPr>
        <p:txBody>
          <a:bodyPr wrap="square" rtlCol="0">
            <a:spAutoFit/>
          </a:bodyPr>
          <a:lstStyle/>
          <a:p>
            <a:endParaRPr lang="de-DE" dirty="0"/>
          </a:p>
        </p:txBody>
      </p:sp>
      <p:sp>
        <p:nvSpPr>
          <p:cNvPr id="17" name="Textfeld 16">
            <a:extLst>
              <a:ext uri="{FF2B5EF4-FFF2-40B4-BE49-F238E27FC236}">
                <a16:creationId xmlns:a16="http://schemas.microsoft.com/office/drawing/2014/main" id="{D0FC8E5C-5AFE-EFCA-A7B0-5B4974AA7F38}"/>
              </a:ext>
            </a:extLst>
          </p:cNvPr>
          <p:cNvSpPr txBox="1"/>
          <p:nvPr/>
        </p:nvSpPr>
        <p:spPr>
          <a:xfrm>
            <a:off x="7852824" y="3801737"/>
            <a:ext cx="2595418" cy="997528"/>
          </a:xfrm>
          <a:prstGeom prst="rect">
            <a:avLst/>
          </a:prstGeom>
          <a:solidFill>
            <a:schemeClr val="accent4">
              <a:lumMod val="20000"/>
              <a:lumOff val="80000"/>
              <a:alpha val="57386"/>
            </a:schemeClr>
          </a:solidFill>
        </p:spPr>
        <p:txBody>
          <a:bodyPr wrap="square" rtlCol="0">
            <a:spAutoFit/>
          </a:bodyPr>
          <a:lstStyle/>
          <a:p>
            <a:endParaRPr lang="de-DE" dirty="0"/>
          </a:p>
        </p:txBody>
      </p:sp>
    </p:spTree>
    <p:extLst>
      <p:ext uri="{BB962C8B-B14F-4D97-AF65-F5344CB8AC3E}">
        <p14:creationId xmlns:p14="http://schemas.microsoft.com/office/powerpoint/2010/main" val="338659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AAA137F-21D7-C82C-7D84-0109AA54C5CA}"/>
            </a:ext>
          </a:extLst>
        </p:cNvPr>
        <p:cNvGrpSpPr/>
        <p:nvPr/>
      </p:nvGrpSpPr>
      <p:grpSpPr bwMode="auto">
        <a:xfrm>
          <a:off x="0" y="0"/>
          <a:ext cx="0" cy="0"/>
          <a:chOff x="0" y="0"/>
          <a:chExt cx="0" cy="0"/>
        </a:xfrm>
      </p:grpSpPr>
      <p:sp>
        <p:nvSpPr>
          <p:cNvPr id="3" name="Textfeld 2">
            <a:extLst>
              <a:ext uri="{FF2B5EF4-FFF2-40B4-BE49-F238E27FC236}">
                <a16:creationId xmlns:a16="http://schemas.microsoft.com/office/drawing/2014/main" id="{27A272B6-5E0E-36B0-CEC8-2E2F6F5C9718}"/>
              </a:ext>
            </a:extLst>
          </p:cNvPr>
          <p:cNvSpPr txBox="1"/>
          <p:nvPr/>
        </p:nvSpPr>
        <p:spPr>
          <a:xfrm>
            <a:off x="396165" y="982176"/>
            <a:ext cx="7957003" cy="4893647"/>
          </a:xfrm>
          <a:prstGeom prst="rect">
            <a:avLst/>
          </a:prstGeom>
          <a:solidFill>
            <a:srgbClr val="7030A0">
              <a:alpha val="28348"/>
            </a:srgbClr>
          </a:solidFill>
        </p:spPr>
        <p:txBody>
          <a:bodyPr wrap="square" rtlCol="0">
            <a:spAutoFit/>
          </a:bodyPr>
          <a:lstStyle/>
          <a:p>
            <a:pPr algn="just"/>
            <a:r>
              <a:rPr lang="de-DE" sz="2400" dirty="0">
                <a:latin typeface="+mn-ea"/>
              </a:rPr>
              <a:t>In einem fernen Land herrscht der Präsident X. Schon lang fanden keine Wahlen mehr statt. In diesem Land werden keine anderen Politiker geduldet, die eine andere Meinung als die des Präsidenten haben. Präsident X kann ganz allein und nach seinem eigenen Willen darüber entscheiden, welche Gesetze in dem Land gelten und wie hoch die Steuern sein sollen. Er kann der Polizei auch befehlen, unliebsame Bewohner festnehmen und einsperren zu lassen, egal ob diese gegen ein Gesetz verstoßen haben oder nicht. Diese haben keine Möglichkeit, sich gegen ihre Gefangennahme zu wehren, denn es gibt niemanden, der Präsident X kontrolliert oder ihm widersprechen kann. </a:t>
            </a:r>
          </a:p>
        </p:txBody>
      </p:sp>
      <p:pic>
        <p:nvPicPr>
          <p:cNvPr id="5" name="Grafik 4">
            <a:extLst>
              <a:ext uri="{FF2B5EF4-FFF2-40B4-BE49-F238E27FC236}">
                <a16:creationId xmlns:a16="http://schemas.microsoft.com/office/drawing/2014/main" id="{1DCBB808-3900-CFFA-B5A4-24855D1F4C82}"/>
              </a:ext>
            </a:extLst>
          </p:cNvPr>
          <p:cNvPicPr>
            <a:picLocks noChangeAspect="1"/>
          </p:cNvPicPr>
          <p:nvPr/>
        </p:nvPicPr>
        <p:blipFill>
          <a:blip r:embed="rId3"/>
          <a:stretch>
            <a:fillRect/>
          </a:stretch>
        </p:blipFill>
        <p:spPr>
          <a:xfrm>
            <a:off x="8533404" y="982175"/>
            <a:ext cx="3262431" cy="4893647"/>
          </a:xfrm>
          <a:prstGeom prst="rect">
            <a:avLst/>
          </a:prstGeom>
        </p:spPr>
      </p:pic>
      <p:sp>
        <p:nvSpPr>
          <p:cNvPr id="2" name="Textfeld 1">
            <a:extLst>
              <a:ext uri="{FF2B5EF4-FFF2-40B4-BE49-F238E27FC236}">
                <a16:creationId xmlns:a16="http://schemas.microsoft.com/office/drawing/2014/main" id="{AE39DDBF-0B0A-4C79-0C29-F61811A5A9AF}"/>
              </a:ext>
            </a:extLst>
          </p:cNvPr>
          <p:cNvSpPr txBox="1"/>
          <p:nvPr/>
        </p:nvSpPr>
        <p:spPr>
          <a:xfrm>
            <a:off x="396165" y="313609"/>
            <a:ext cx="11399670" cy="461665"/>
          </a:xfrm>
          <a:prstGeom prst="rect">
            <a:avLst/>
          </a:prstGeom>
          <a:noFill/>
        </p:spPr>
        <p:txBody>
          <a:bodyPr wrap="square" rtlCol="0">
            <a:spAutoFit/>
          </a:bodyPr>
          <a:lstStyle/>
          <a:p>
            <a:r>
              <a:rPr lang="de-DE" sz="2400" dirty="0">
                <a:solidFill>
                  <a:srgbClr val="7030A0"/>
                </a:solidFill>
                <a:latin typeface="+mn-ea"/>
              </a:rPr>
              <a:t>Was müsste in dem Land anders laufen, wenn es eine Gewaltenteilung gäbe?</a:t>
            </a:r>
          </a:p>
        </p:txBody>
      </p:sp>
    </p:spTree>
    <p:extLst>
      <p:ext uri="{BB962C8B-B14F-4D97-AF65-F5344CB8AC3E}">
        <p14:creationId xmlns:p14="http://schemas.microsoft.com/office/powerpoint/2010/main" val="244473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AC665-C079-BA80-A433-0CDC63B1A0FE}"/>
              </a:ext>
            </a:extLst>
          </p:cNvPr>
          <p:cNvSpPr>
            <a:spLocks noGrp="1"/>
          </p:cNvSpPr>
          <p:nvPr>
            <p:ph type="title"/>
          </p:nvPr>
        </p:nvSpPr>
        <p:spPr/>
        <p:txBody>
          <a:bodyPr/>
          <a:lstStyle/>
          <a:p>
            <a:pPr algn="ctr"/>
            <a:r>
              <a:rPr lang="de-DE" sz="3200" b="1" dirty="0">
                <a:solidFill>
                  <a:srgbClr val="7030A0"/>
                </a:solidFill>
              </a:rPr>
              <a:t>Diskussion</a:t>
            </a:r>
          </a:p>
        </p:txBody>
      </p:sp>
      <p:sp>
        <p:nvSpPr>
          <p:cNvPr id="3" name="Inhaltsplatzhalter 2">
            <a:extLst>
              <a:ext uri="{FF2B5EF4-FFF2-40B4-BE49-F238E27FC236}">
                <a16:creationId xmlns:a16="http://schemas.microsoft.com/office/drawing/2014/main" id="{69550C9F-A963-015D-99D4-7C1199811BA8}"/>
              </a:ext>
            </a:extLst>
          </p:cNvPr>
          <p:cNvSpPr>
            <a:spLocks noGrp="1"/>
          </p:cNvSpPr>
          <p:nvPr>
            <p:ph idx="1"/>
          </p:nvPr>
        </p:nvSpPr>
        <p:spPr>
          <a:xfrm>
            <a:off x="838200" y="1027906"/>
            <a:ext cx="10515600" cy="4351338"/>
          </a:xfrm>
        </p:spPr>
        <p:txBody>
          <a:bodyPr/>
          <a:lstStyle/>
          <a:p>
            <a:pPr marL="0" indent="0" algn="ctr">
              <a:buNone/>
            </a:pPr>
            <a:r>
              <a:rPr lang="de-DE" sz="2400" dirty="0"/>
              <a:t>Diskutiert nun gemeinsam in der Klasse:</a:t>
            </a:r>
          </a:p>
        </p:txBody>
      </p:sp>
      <p:sp>
        <p:nvSpPr>
          <p:cNvPr id="4" name="Wolkenförmige Legende 3">
            <a:extLst>
              <a:ext uri="{FF2B5EF4-FFF2-40B4-BE49-F238E27FC236}">
                <a16:creationId xmlns:a16="http://schemas.microsoft.com/office/drawing/2014/main" id="{6FA09809-397B-9547-F0B2-3444EBF7BF62}"/>
              </a:ext>
            </a:extLst>
          </p:cNvPr>
          <p:cNvSpPr/>
          <p:nvPr/>
        </p:nvSpPr>
        <p:spPr bwMode="auto">
          <a:xfrm>
            <a:off x="3333142" y="2261106"/>
            <a:ext cx="5525716" cy="2913702"/>
          </a:xfrm>
          <a:prstGeom prst="cloudCallout">
            <a:avLst>
              <a:gd name="adj1" fmla="val -70697"/>
              <a:gd name="adj2" fmla="val -50257"/>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bg1"/>
                </a:solidFill>
                <a:latin typeface="+mn-ea"/>
              </a:rPr>
              <a:t>Warum ist die Gewaltenteilung so wichtig für die Demokratie?</a:t>
            </a:r>
          </a:p>
        </p:txBody>
      </p:sp>
    </p:spTree>
    <p:extLst>
      <p:ext uri="{BB962C8B-B14F-4D97-AF65-F5344CB8AC3E}">
        <p14:creationId xmlns:p14="http://schemas.microsoft.com/office/powerpoint/2010/main" val="252851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4" name="Textfeld 3"/>
          <p:cNvSpPr txBox="1"/>
          <p:nvPr/>
        </p:nvSpPr>
        <p:spPr bwMode="auto">
          <a:xfrm>
            <a:off x="838200" y="1046097"/>
            <a:ext cx="10219441" cy="307777"/>
          </a:xfrm>
          <a:prstGeom prst="rect">
            <a:avLst/>
          </a:prstGeom>
          <a:noFill/>
        </p:spPr>
        <p:txBody>
          <a:bodyPr wrap="square" rtlCol="0">
            <a:spAutoFit/>
          </a:bodyPr>
          <a:lstStyle/>
          <a:p>
            <a:pPr>
              <a:defRPr/>
            </a:pPr>
            <a:r>
              <a:rPr lang="de-DE" sz="1400" dirty="0">
                <a:latin typeface="Arial"/>
                <a:cs typeface="Arial"/>
              </a:rPr>
              <a:t>Folie 2, 4	erstellt mit ChatGPT am 12.06.2025</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pic>
        <p:nvPicPr>
          <p:cNvPr id="3" name="Grafik 2">
            <a:extLst>
              <a:ext uri="{FF2B5EF4-FFF2-40B4-BE49-F238E27FC236}">
                <a16:creationId xmlns:a16="http://schemas.microsoft.com/office/drawing/2014/main" id="{1FDCC2F4-405C-489F-B834-907AB1D66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554" y="2703139"/>
            <a:ext cx="5108891" cy="1280271"/>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 Verfassungsviertelstunde" id="{37B4F3ED-0620-4645-BA3D-91E9C9648E05}" vid="{A4FF2EB2-9274-2A4B-B879-8F5FEF3D37E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392</Words>
  <Application>Microsoft Office PowerPoint</Application>
  <DocSecurity>0</DocSecurity>
  <PresentationFormat>Breitbild</PresentationFormat>
  <Paragraphs>25</Paragraphs>
  <Slides>7</Slides>
  <Notes>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Arial</vt:lpstr>
      <vt:lpstr>Calibri</vt:lpstr>
      <vt:lpstr>Office</vt:lpstr>
      <vt:lpstr>PowerPoint-Präsentation</vt:lpstr>
      <vt:lpstr>PowerPoint-Präsentation</vt:lpstr>
      <vt:lpstr>Arbeitsauftrag:</vt:lpstr>
      <vt:lpstr>PowerPoint-Präsentation</vt:lpstr>
      <vt:lpstr>Diskussion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Staatsinstitut für Schulqualität und Bildungsforschung</dc:creator>
  <cp:keywords/>
  <dc:description/>
  <cp:lastModifiedBy>Weber, Alexandra</cp:lastModifiedBy>
  <cp:revision>5</cp:revision>
  <dcterms:created xsi:type="dcterms:W3CDTF">2025-06-12T11:34:00Z</dcterms:created>
  <dcterms:modified xsi:type="dcterms:W3CDTF">2025-08-25T12:55:25Z</dcterms:modified>
  <cp:category/>
  <dc:identifier/>
  <cp:contentStatus/>
  <dc:language/>
  <cp:version/>
</cp:coreProperties>
</file>