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4" r:id="rId4"/>
    <p:sldId id="265" r:id="rId5"/>
    <p:sldId id="267" r:id="rId6"/>
    <p:sldId id="266" r:id="rId7"/>
    <p:sldId id="258" r:id="rId8"/>
    <p:sldId id="259"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83D7B0C-1385-41E7-A617-5C4B0539DD0F}">
          <p14:sldIdLst>
            <p14:sldId id="256"/>
            <p14:sldId id="263"/>
            <p14:sldId id="264"/>
          </p14:sldIdLst>
        </p14:section>
        <p14:section name="V1 Symbole mit Erläuterungen als Zuordnungsübung." id="{B5B32CAF-38ED-436B-B197-6F1D13050F6A}">
          <p14:sldIdLst>
            <p14:sldId id="265"/>
          </p14:sldIdLst>
        </p14:section>
        <p14:section name="V2 Symbole als Ausgangspunkt für ein Gespräch" id="{9857E51C-5781-4703-B3A4-D7163CBB9782}">
          <p14:sldIdLst>
            <p14:sldId id="267"/>
            <p14:sldId id="266"/>
            <p14:sldId id="258"/>
            <p14:sldId id="259"/>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EDC57-3909-4668-B813-4673CE9934B3}" v="2" dt="2025-07-27T09:57:38.6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3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08.10.2025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83F71E-9953-1E26-D8B3-4C62484FC874}"/>
              </a:ext>
            </a:extLst>
          </p:cNvPr>
          <p:cNvSpPr>
            <a:spLocks noGrp="1"/>
          </p:cNvSpPr>
          <p:nvPr>
            <p:ph type="title"/>
          </p:nvPr>
        </p:nvSpPr>
        <p:spPr>
          <a:xfrm>
            <a:off x="1441881" y="2103437"/>
            <a:ext cx="10515600" cy="2353153"/>
          </a:xfrm>
        </p:spPr>
        <p:txBody>
          <a:bodyPr/>
          <a:lstStyle/>
          <a:p>
            <a:r>
              <a:rPr lang="de-DE" dirty="0"/>
              <a:t>Was bedeutet für dich „Demokratie“?</a:t>
            </a:r>
          </a:p>
        </p:txBody>
      </p:sp>
      <p:pic>
        <p:nvPicPr>
          <p:cNvPr id="5" name="Grafik 4">
            <a:extLst>
              <a:ext uri="{FF2B5EF4-FFF2-40B4-BE49-F238E27FC236}">
                <a16:creationId xmlns:a16="http://schemas.microsoft.com/office/drawing/2014/main" id="{BD6CEA7B-321A-4CE0-8CC8-ECEF5F17BA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043"/>
          <a:stretch/>
        </p:blipFill>
        <p:spPr>
          <a:xfrm>
            <a:off x="4991061" y="2651760"/>
            <a:ext cx="2209877" cy="3657600"/>
          </a:xfrm>
          <a:prstGeom prst="rect">
            <a:avLst/>
          </a:prstGeom>
        </p:spPr>
      </p:pic>
    </p:spTree>
    <p:extLst>
      <p:ext uri="{BB962C8B-B14F-4D97-AF65-F5344CB8AC3E}">
        <p14:creationId xmlns:p14="http://schemas.microsoft.com/office/powerpoint/2010/main" val="77828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8BC934-B6CD-2E59-3911-F2DBE264217A}"/>
              </a:ext>
            </a:extLst>
          </p:cNvPr>
          <p:cNvSpPr txBox="1"/>
          <p:nvPr/>
        </p:nvSpPr>
        <p:spPr>
          <a:xfrm>
            <a:off x="1118754" y="1630118"/>
            <a:ext cx="9954491" cy="1569660"/>
          </a:xfrm>
          <a:prstGeom prst="rect">
            <a:avLst/>
          </a:prstGeom>
          <a:noFill/>
        </p:spPr>
        <p:txBody>
          <a:bodyPr wrap="square">
            <a:spAutoFit/>
          </a:bodyPr>
          <a:lstStyle/>
          <a:p>
            <a:endParaRPr lang="de-DE" sz="32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(1) Die Bundesrepublik Deutschland ist ein </a:t>
            </a:r>
            <a:r>
              <a:rPr lang="de-DE" sz="3200" b="1" u="sng" dirty="0">
                <a:latin typeface="Arial" panose="020B0604020202020204" pitchFamily="34" charset="0"/>
                <a:cs typeface="Arial" panose="020B0604020202020204" pitchFamily="34" charset="0"/>
              </a:rPr>
              <a:t>demokratischer</a:t>
            </a:r>
            <a:r>
              <a:rPr lang="de-DE" sz="3200" dirty="0">
                <a:latin typeface="Arial" panose="020B0604020202020204" pitchFamily="34" charset="0"/>
                <a:cs typeface="Arial" panose="020B0604020202020204" pitchFamily="34" charset="0"/>
              </a:rPr>
              <a:t> und sozialer Bundesstaat.</a:t>
            </a:r>
          </a:p>
        </p:txBody>
      </p:sp>
      <p:sp>
        <p:nvSpPr>
          <p:cNvPr id="2" name="Rechteck 1">
            <a:extLst>
              <a:ext uri="{FF2B5EF4-FFF2-40B4-BE49-F238E27FC236}">
                <a16:creationId xmlns:a16="http://schemas.microsoft.com/office/drawing/2014/main" id="{5B7E6D3A-3E0E-41B0-A79A-A29E0B211CB1}"/>
              </a:ext>
            </a:extLst>
          </p:cNvPr>
          <p:cNvSpPr/>
          <p:nvPr/>
        </p:nvSpPr>
        <p:spPr>
          <a:xfrm>
            <a:off x="914400" y="457200"/>
            <a:ext cx="10296144" cy="889477"/>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20 GG</a:t>
            </a:r>
          </a:p>
        </p:txBody>
      </p:sp>
      <p:sp>
        <p:nvSpPr>
          <p:cNvPr id="4" name="Rechteck 3">
            <a:extLst>
              <a:ext uri="{FF2B5EF4-FFF2-40B4-BE49-F238E27FC236}">
                <a16:creationId xmlns:a16="http://schemas.microsoft.com/office/drawing/2014/main" id="{2C8F9DB1-74D8-4198-B445-6367C0E33321}"/>
              </a:ext>
            </a:extLst>
          </p:cNvPr>
          <p:cNvSpPr/>
          <p:nvPr/>
        </p:nvSpPr>
        <p:spPr>
          <a:xfrm>
            <a:off x="914400" y="457200"/>
            <a:ext cx="10296144" cy="5879592"/>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232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ECF80-CDD4-C117-E007-372128168F21}"/>
              </a:ext>
            </a:extLst>
          </p:cNvPr>
          <p:cNvSpPr>
            <a:spLocks noGrp="1"/>
          </p:cNvSpPr>
          <p:nvPr>
            <p:ph type="title"/>
          </p:nvPr>
        </p:nvSpPr>
        <p:spPr>
          <a:xfrm>
            <a:off x="838200" y="999980"/>
            <a:ext cx="7711440" cy="4351338"/>
          </a:xfrm>
        </p:spPr>
        <p:txBody>
          <a:bodyPr/>
          <a:lstStyle/>
          <a:p>
            <a:pPr>
              <a:lnSpc>
                <a:spcPct val="150000"/>
              </a:lnSpc>
            </a:pPr>
            <a:r>
              <a:rPr lang="de-DE" sz="3200" dirty="0"/>
              <a:t>Ihr erhaltet nun in Partnerarbeit Symbole und Erklärungen, die sich mit dem Thema Demokratie beschäftigen. </a:t>
            </a:r>
            <a:br>
              <a:rPr lang="de-DE" sz="3200" dirty="0"/>
            </a:br>
            <a:r>
              <a:rPr lang="de-DE" sz="3200" dirty="0"/>
              <a:t>Ordnet jeweils ein Symbol der passenden Erklärung zu!</a:t>
            </a:r>
          </a:p>
        </p:txBody>
      </p:sp>
      <p:pic>
        <p:nvPicPr>
          <p:cNvPr id="9" name="Grafik 8">
            <a:extLst>
              <a:ext uri="{FF2B5EF4-FFF2-40B4-BE49-F238E27FC236}">
                <a16:creationId xmlns:a16="http://schemas.microsoft.com/office/drawing/2014/main" id="{57C79825-01BA-4E37-BD22-14731685A6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8500" y="2282347"/>
            <a:ext cx="2185300" cy="3798413"/>
          </a:xfrm>
          <a:prstGeom prst="rect">
            <a:avLst/>
          </a:prstGeom>
        </p:spPr>
      </p:pic>
    </p:spTree>
    <p:extLst>
      <p:ext uri="{BB962C8B-B14F-4D97-AF65-F5344CB8AC3E}">
        <p14:creationId xmlns:p14="http://schemas.microsoft.com/office/powerpoint/2010/main" val="29874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6630949-0498-446C-BD49-F819A55F07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107"/>
          <a:stretch/>
        </p:blipFill>
        <p:spPr>
          <a:xfrm>
            <a:off x="8771575" y="2944368"/>
            <a:ext cx="2483952" cy="3273552"/>
          </a:xfrm>
          <a:prstGeom prst="rect">
            <a:avLst/>
          </a:prstGeom>
        </p:spPr>
      </p:pic>
      <p:sp>
        <p:nvSpPr>
          <p:cNvPr id="2" name="Titel 1">
            <a:extLst>
              <a:ext uri="{FF2B5EF4-FFF2-40B4-BE49-F238E27FC236}">
                <a16:creationId xmlns:a16="http://schemas.microsoft.com/office/drawing/2014/main" id="{742ECF80-CDD4-C117-E007-372128168F21}"/>
              </a:ext>
            </a:extLst>
          </p:cNvPr>
          <p:cNvSpPr>
            <a:spLocks noGrp="1"/>
          </p:cNvSpPr>
          <p:nvPr>
            <p:ph type="title"/>
          </p:nvPr>
        </p:nvSpPr>
        <p:spPr>
          <a:xfrm>
            <a:off x="1149096" y="1866582"/>
            <a:ext cx="7711440" cy="4351338"/>
          </a:xfrm>
        </p:spPr>
        <p:txBody>
          <a:bodyPr/>
          <a:lstStyle/>
          <a:p>
            <a:pPr>
              <a:lnSpc>
                <a:spcPct val="150000"/>
              </a:lnSpc>
            </a:pPr>
            <a:r>
              <a:rPr lang="de-DE" sz="3200" dirty="0"/>
              <a:t>Welchen Bezug seht ihr in dem jeweiligen Bild zum Thema „Demokratie“?</a:t>
            </a:r>
            <a:br>
              <a:rPr lang="de-DE" sz="3200" dirty="0"/>
            </a:br>
            <a:r>
              <a:rPr lang="de-DE" sz="3200" dirty="0"/>
              <a:t>Schreibt eine Erklärung daneben!</a:t>
            </a:r>
          </a:p>
        </p:txBody>
      </p:sp>
    </p:spTree>
    <p:extLst>
      <p:ext uri="{BB962C8B-B14F-4D97-AF65-F5344CB8AC3E}">
        <p14:creationId xmlns:p14="http://schemas.microsoft.com/office/powerpoint/2010/main" val="345623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5EA6D-604E-F596-5553-0D83BA65AEBB}"/>
              </a:ext>
            </a:extLst>
          </p:cNvPr>
          <p:cNvSpPr>
            <a:spLocks noGrp="1"/>
          </p:cNvSpPr>
          <p:nvPr>
            <p:ph type="title"/>
          </p:nvPr>
        </p:nvSpPr>
        <p:spPr>
          <a:xfrm>
            <a:off x="1030224" y="811975"/>
            <a:ext cx="8552688" cy="1325563"/>
          </a:xfrm>
        </p:spPr>
        <p:txBody>
          <a:bodyPr/>
          <a:lstStyle/>
          <a:p>
            <a:pPr>
              <a:lnSpc>
                <a:spcPct val="150000"/>
              </a:lnSpc>
            </a:pPr>
            <a:r>
              <a:rPr lang="de-DE" sz="3200" dirty="0"/>
              <a:t>Jetzt bist du dran: Gestalte nun dein eigenes Symbol für Demokratie. Du kannst dich an den gerade besprochenen Symbolen orientieren oder etwas völlig Neues malen. Vielleicht erinnerst du dich auch noch an einen Begriff aus dem Einstieg?</a:t>
            </a:r>
          </a:p>
        </p:txBody>
      </p:sp>
      <p:pic>
        <p:nvPicPr>
          <p:cNvPr id="6" name="Grafik 5">
            <a:extLst>
              <a:ext uri="{FF2B5EF4-FFF2-40B4-BE49-F238E27FC236}">
                <a16:creationId xmlns:a16="http://schemas.microsoft.com/office/drawing/2014/main" id="{7ACAB4E4-BAF7-4154-8256-CAC13B8E1E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8553" y="3785616"/>
            <a:ext cx="2080324" cy="2260409"/>
          </a:xfrm>
          <a:prstGeom prst="rect">
            <a:avLst/>
          </a:prstGeom>
          <a:noFill/>
          <a:ln>
            <a:noFill/>
          </a:ln>
        </p:spPr>
      </p:pic>
    </p:spTree>
    <p:extLst>
      <p:ext uri="{BB962C8B-B14F-4D97-AF65-F5344CB8AC3E}">
        <p14:creationId xmlns:p14="http://schemas.microsoft.com/office/powerpoint/2010/main" val="24764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230039"/>
            <a:ext cx="10219441" cy="954107"/>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Ariane Sailer/ISB</a:t>
            </a:r>
          </a:p>
          <a:p>
            <a:pPr>
              <a:defRPr/>
            </a:pPr>
            <a:r>
              <a:rPr lang="de-DE" sz="1400" dirty="0">
                <a:latin typeface="Arial" panose="020B0604020202020204" pitchFamily="34" charset="0"/>
                <a:cs typeface="Arial" panose="020B0604020202020204" pitchFamily="34" charset="0"/>
              </a:rPr>
              <a:t>  </a:t>
            </a:r>
          </a:p>
          <a:p>
            <a:pPr>
              <a:defRPr/>
            </a:pPr>
            <a:r>
              <a:rPr lang="de-DE" sz="1400" dirty="0">
                <a:latin typeface="Arial" panose="020B0604020202020204" pitchFamily="34" charset="0"/>
                <a:cs typeface="Arial" panose="020B0604020202020204" pitchFamily="34" charset="0"/>
              </a:rPr>
              <a:t>Folie 4-6 Icons Ariane Sailer/ISB</a:t>
            </a:r>
          </a:p>
          <a:p>
            <a:pPr>
              <a:defRPr/>
            </a:pPr>
            <a:endParaRPr lang="de-DE" sz="1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392424" y="2456738"/>
            <a:ext cx="4593336" cy="115107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Words>
  <Application>Microsoft Office PowerPoint</Application>
  <DocSecurity>0</DocSecurity>
  <PresentationFormat>Breitbild</PresentationFormat>
  <Paragraphs>15</Paragraphs>
  <Slides>8</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Office</vt:lpstr>
      <vt:lpstr>PowerPoint-Präsentation</vt:lpstr>
      <vt:lpstr>Was bedeutet für dich „Demokratie“?</vt:lpstr>
      <vt:lpstr>PowerPoint-Präsentation</vt:lpstr>
      <vt:lpstr>Ihr erhaltet nun in Partnerarbeit Symbole und Erklärungen, die sich mit dem Thema Demokratie beschäftigen.  Ordnet jeweils ein Symbol der passenden Erklärung zu!</vt:lpstr>
      <vt:lpstr>Welchen Bezug seht ihr in dem jeweiligen Bild zum Thema „Demokratie“? Schreibt eine Erklärung daneben!</vt:lpstr>
      <vt:lpstr>Jetzt bist du dran: Gestalte nun dein eigenes Symbol für Demokratie. Du kannst dich an den gerade besprochenen Symbolen orientieren oder etwas völlig Neues malen. Vielleicht erinnerst du dich auch noch an einen Begriff aus dem Einstieg?</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13</cp:revision>
  <dcterms:created xsi:type="dcterms:W3CDTF">2024-06-12T15:52:19Z</dcterms:created>
  <dcterms:modified xsi:type="dcterms:W3CDTF">2025-10-08T11:01:44Z</dcterms:modified>
  <cp:category/>
  <dc:identifier/>
  <cp:contentStatus/>
  <dc:language/>
  <cp:version/>
</cp:coreProperties>
</file>