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12"/>
  </p:notesMasterIdLst>
  <p:sldIdLst>
    <p:sldId id="256" r:id="rId2"/>
    <p:sldId id="257" r:id="rId3"/>
    <p:sldId id="275" r:id="rId4"/>
    <p:sldId id="283" r:id="rId5"/>
    <p:sldId id="284" r:id="rId6"/>
    <p:sldId id="282" r:id="rId7"/>
    <p:sldId id="281" r:id="rId8"/>
    <p:sldId id="280" r:id="rId9"/>
    <p:sldId id="273" r:id="rId10"/>
    <p:sldId id="274"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2383"/>
    <a:srgbClr val="E616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9" autoAdjust="0"/>
    <p:restoredTop sz="94574"/>
  </p:normalViewPr>
  <p:slideViewPr>
    <p:cSldViewPr snapToGrid="0">
      <p:cViewPr varScale="1">
        <p:scale>
          <a:sx n="70" d="100"/>
          <a:sy n="70" d="100"/>
        </p:scale>
        <p:origin x="41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6B0299-C226-4B6D-A586-29D7545F641D}"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D4807B55-F7E2-4EA5-B752-FCD7590626CD}">
      <dgm:prSet custT="1"/>
      <dgm:spPr>
        <a:solidFill>
          <a:srgbClr val="662383"/>
        </a:solidFill>
      </dgm:spPr>
      <dgm:t>
        <a:bodyPr/>
        <a:lstStyle/>
        <a:p>
          <a:r>
            <a:rPr lang="de-DE" sz="2800" dirty="0">
              <a:latin typeface="Arial" panose="020B0604020202020204" pitchFamily="34" charset="0"/>
              <a:cs typeface="Arial" panose="020B0604020202020204" pitchFamily="34" charset="0"/>
            </a:rPr>
            <a:t>Vervollständigt die Satzanfänge auf den Dialogkarten! </a:t>
          </a:r>
          <a:endParaRPr lang="en-US" sz="2800" dirty="0">
            <a:latin typeface="Arial" panose="020B0604020202020204" pitchFamily="34" charset="0"/>
            <a:cs typeface="Arial" panose="020B0604020202020204" pitchFamily="34" charset="0"/>
          </a:endParaRPr>
        </a:p>
      </dgm:t>
    </dgm:pt>
    <dgm:pt modelId="{F3C7A758-AD48-4486-9E44-738E67944019}" type="parTrans" cxnId="{49F04245-5D77-421C-9D8D-DCFB012C3544}">
      <dgm:prSet/>
      <dgm:spPr/>
      <dgm:t>
        <a:bodyPr/>
        <a:lstStyle/>
        <a:p>
          <a:endParaRPr lang="en-US"/>
        </a:p>
      </dgm:t>
    </dgm:pt>
    <dgm:pt modelId="{DE066986-454A-412B-8B95-A32A36D745AA}" type="sibTrans" cxnId="{49F04245-5D77-421C-9D8D-DCFB012C3544}">
      <dgm:prSet/>
      <dgm:spPr/>
      <dgm:t>
        <a:bodyPr/>
        <a:lstStyle/>
        <a:p>
          <a:endParaRPr lang="en-US"/>
        </a:p>
      </dgm:t>
    </dgm:pt>
    <dgm:pt modelId="{29E9F4E0-0D13-48BD-A77A-6B19DD40B06F}">
      <dgm:prSet custT="1"/>
      <dgm:spPr>
        <a:solidFill>
          <a:srgbClr val="E61673"/>
        </a:solidFill>
      </dgm:spPr>
      <dgm:t>
        <a:bodyPr/>
        <a:lstStyle/>
        <a:p>
          <a:r>
            <a:rPr lang="de-DE" sz="2800" dirty="0">
              <a:latin typeface="Arial" panose="020B0604020202020204" pitchFamily="34" charset="0"/>
              <a:cs typeface="Arial" panose="020B0604020202020204" pitchFamily="34" charset="0"/>
            </a:rPr>
            <a:t>Was heißt es für euch,  „Mensch“ zu sein?</a:t>
          </a:r>
          <a:endParaRPr lang="en-US" sz="2800" dirty="0">
            <a:latin typeface="Arial" panose="020B0604020202020204" pitchFamily="34" charset="0"/>
            <a:cs typeface="Arial" panose="020B0604020202020204" pitchFamily="34" charset="0"/>
          </a:endParaRPr>
        </a:p>
      </dgm:t>
    </dgm:pt>
    <dgm:pt modelId="{59D9AE91-069A-48B0-9FAA-B2883A168391}" type="parTrans" cxnId="{9CA14DF7-22BE-4177-BF38-6F0B0919F3B8}">
      <dgm:prSet/>
      <dgm:spPr/>
      <dgm:t>
        <a:bodyPr/>
        <a:lstStyle/>
        <a:p>
          <a:endParaRPr lang="en-US"/>
        </a:p>
      </dgm:t>
    </dgm:pt>
    <dgm:pt modelId="{680540AB-AF2E-4735-9699-A4272678AF9A}" type="sibTrans" cxnId="{9CA14DF7-22BE-4177-BF38-6F0B0919F3B8}">
      <dgm:prSet/>
      <dgm:spPr/>
      <dgm:t>
        <a:bodyPr/>
        <a:lstStyle/>
        <a:p>
          <a:endParaRPr lang="en-US"/>
        </a:p>
      </dgm:t>
    </dgm:pt>
    <dgm:pt modelId="{BEC302A3-AD96-184F-BBD4-FD0C8582A2C7}" type="pres">
      <dgm:prSet presAssocID="{8E6B0299-C226-4B6D-A586-29D7545F641D}" presName="diagram" presStyleCnt="0">
        <dgm:presLayoutVars>
          <dgm:dir/>
          <dgm:resizeHandles val="exact"/>
        </dgm:presLayoutVars>
      </dgm:prSet>
      <dgm:spPr/>
    </dgm:pt>
    <dgm:pt modelId="{263A96E5-A671-0643-A00B-16B066DD1BA5}" type="pres">
      <dgm:prSet presAssocID="{D4807B55-F7E2-4EA5-B752-FCD7590626CD}" presName="node" presStyleLbl="node1" presStyleIdx="0" presStyleCnt="2">
        <dgm:presLayoutVars>
          <dgm:bulletEnabled val="1"/>
        </dgm:presLayoutVars>
      </dgm:prSet>
      <dgm:spPr/>
    </dgm:pt>
    <dgm:pt modelId="{29D5655E-4F27-2B48-940D-086ABB170265}" type="pres">
      <dgm:prSet presAssocID="{DE066986-454A-412B-8B95-A32A36D745AA}" presName="sibTrans" presStyleCnt="0"/>
      <dgm:spPr/>
    </dgm:pt>
    <dgm:pt modelId="{B15A9B29-FBBE-3E4A-8F14-97A471BE8AF4}" type="pres">
      <dgm:prSet presAssocID="{29E9F4E0-0D13-48BD-A77A-6B19DD40B06F}" presName="node" presStyleLbl="node1" presStyleIdx="1" presStyleCnt="2">
        <dgm:presLayoutVars>
          <dgm:bulletEnabled val="1"/>
        </dgm:presLayoutVars>
      </dgm:prSet>
      <dgm:spPr/>
    </dgm:pt>
  </dgm:ptLst>
  <dgm:cxnLst>
    <dgm:cxn modelId="{02E7192B-9227-0B4E-80F2-74C5780C0239}" type="presOf" srcId="{8E6B0299-C226-4B6D-A586-29D7545F641D}" destId="{BEC302A3-AD96-184F-BBD4-FD0C8582A2C7}" srcOrd="0" destOrd="0" presId="urn:microsoft.com/office/officeart/2005/8/layout/default"/>
    <dgm:cxn modelId="{49F04245-5D77-421C-9D8D-DCFB012C3544}" srcId="{8E6B0299-C226-4B6D-A586-29D7545F641D}" destId="{D4807B55-F7E2-4EA5-B752-FCD7590626CD}" srcOrd="0" destOrd="0" parTransId="{F3C7A758-AD48-4486-9E44-738E67944019}" sibTransId="{DE066986-454A-412B-8B95-A32A36D745AA}"/>
    <dgm:cxn modelId="{77A86079-9B3B-D145-A74C-8AFFE03AE776}" type="presOf" srcId="{29E9F4E0-0D13-48BD-A77A-6B19DD40B06F}" destId="{B15A9B29-FBBE-3E4A-8F14-97A471BE8AF4}" srcOrd="0" destOrd="0" presId="urn:microsoft.com/office/officeart/2005/8/layout/default"/>
    <dgm:cxn modelId="{5D8D4593-AEB3-AE40-A2C8-0B33D20F0A58}" type="presOf" srcId="{D4807B55-F7E2-4EA5-B752-FCD7590626CD}" destId="{263A96E5-A671-0643-A00B-16B066DD1BA5}" srcOrd="0" destOrd="0" presId="urn:microsoft.com/office/officeart/2005/8/layout/default"/>
    <dgm:cxn modelId="{9CA14DF7-22BE-4177-BF38-6F0B0919F3B8}" srcId="{8E6B0299-C226-4B6D-A586-29D7545F641D}" destId="{29E9F4E0-0D13-48BD-A77A-6B19DD40B06F}" srcOrd="1" destOrd="0" parTransId="{59D9AE91-069A-48B0-9FAA-B2883A168391}" sibTransId="{680540AB-AF2E-4735-9699-A4272678AF9A}"/>
    <dgm:cxn modelId="{348391C1-2C46-F94C-84ED-26906AC9ACAD}" type="presParOf" srcId="{BEC302A3-AD96-184F-BBD4-FD0C8582A2C7}" destId="{263A96E5-A671-0643-A00B-16B066DD1BA5}" srcOrd="0" destOrd="0" presId="urn:microsoft.com/office/officeart/2005/8/layout/default"/>
    <dgm:cxn modelId="{430CC2AB-30A8-624E-BE22-4B45D2F2ADE7}" type="presParOf" srcId="{BEC302A3-AD96-184F-BBD4-FD0C8582A2C7}" destId="{29D5655E-4F27-2B48-940D-086ABB170265}" srcOrd="1" destOrd="0" presId="urn:microsoft.com/office/officeart/2005/8/layout/default"/>
    <dgm:cxn modelId="{58648310-A5C1-9143-9870-23C4FD083E03}" type="presParOf" srcId="{BEC302A3-AD96-184F-BBD4-FD0C8582A2C7}" destId="{B15A9B29-FBBE-3E4A-8F14-97A471BE8AF4}"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A96E5-A671-0643-A00B-16B066DD1BA5}">
      <dsp:nvSpPr>
        <dsp:cNvPr id="0" name=""/>
        <dsp:cNvSpPr/>
      </dsp:nvSpPr>
      <dsp:spPr>
        <a:xfrm>
          <a:off x="1283" y="673807"/>
          <a:ext cx="5006206" cy="3003723"/>
        </a:xfrm>
        <a:prstGeom prst="rect">
          <a:avLst/>
        </a:prstGeom>
        <a:solidFill>
          <a:srgbClr val="66238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kern="1200" dirty="0">
              <a:latin typeface="Arial" panose="020B0604020202020204" pitchFamily="34" charset="0"/>
              <a:cs typeface="Arial" panose="020B0604020202020204" pitchFamily="34" charset="0"/>
            </a:rPr>
            <a:t>Vervollständigt die Satzanfänge auf den Dialogkarten! </a:t>
          </a:r>
          <a:endParaRPr lang="en-US" sz="2800" kern="1200" dirty="0">
            <a:latin typeface="Arial" panose="020B0604020202020204" pitchFamily="34" charset="0"/>
            <a:cs typeface="Arial" panose="020B0604020202020204" pitchFamily="34" charset="0"/>
          </a:endParaRPr>
        </a:p>
      </dsp:txBody>
      <dsp:txXfrm>
        <a:off x="1283" y="673807"/>
        <a:ext cx="5006206" cy="3003723"/>
      </dsp:txXfrm>
    </dsp:sp>
    <dsp:sp modelId="{B15A9B29-FBBE-3E4A-8F14-97A471BE8AF4}">
      <dsp:nvSpPr>
        <dsp:cNvPr id="0" name=""/>
        <dsp:cNvSpPr/>
      </dsp:nvSpPr>
      <dsp:spPr>
        <a:xfrm>
          <a:off x="5508110" y="673807"/>
          <a:ext cx="5006206" cy="3003723"/>
        </a:xfrm>
        <a:prstGeom prst="rect">
          <a:avLst/>
        </a:prstGeom>
        <a:solidFill>
          <a:srgbClr val="E6167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kern="1200" dirty="0">
              <a:latin typeface="Arial" panose="020B0604020202020204" pitchFamily="34" charset="0"/>
              <a:cs typeface="Arial" panose="020B0604020202020204" pitchFamily="34" charset="0"/>
            </a:rPr>
            <a:t>Was heißt es für euch,  „Mensch“ zu sein?</a:t>
          </a:r>
          <a:endParaRPr lang="en-US" sz="2800" kern="1200" dirty="0">
            <a:latin typeface="Arial" panose="020B0604020202020204" pitchFamily="34" charset="0"/>
            <a:cs typeface="Arial" panose="020B0604020202020204" pitchFamily="34" charset="0"/>
          </a:endParaRPr>
        </a:p>
      </dsp:txBody>
      <dsp:txXfrm>
        <a:off x="5508110" y="673807"/>
        <a:ext cx="5006206" cy="300372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E45B6-D0C1-4F4C-AE46-3EAF7FF2D5CB}" type="datetimeFigureOut">
              <a:rPr lang="de-DE" smtClean="0"/>
              <a:t>08.10.2025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E7B5C2-B380-2A4C-9BB6-3DFD526C59DE}" type="slidenum">
              <a:rPr lang="de-DE" smtClean="0"/>
              <a:t>‹Nr.›</a:t>
            </a:fld>
            <a:endParaRPr lang="de-DE"/>
          </a:p>
        </p:txBody>
      </p:sp>
    </p:spTree>
    <p:extLst>
      <p:ext uri="{BB962C8B-B14F-4D97-AF65-F5344CB8AC3E}">
        <p14:creationId xmlns:p14="http://schemas.microsoft.com/office/powerpoint/2010/main" val="3743420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Arial" panose="020B0604020202020204" pitchFamily="34" charset="0"/>
                <a:ea typeface="+mn-ea"/>
                <a:cs typeface="Arial" panose="020B0604020202020204" pitchFamily="34" charset="0"/>
              </a:rPr>
              <a:t>Margot Friedländer geb. </a:t>
            </a:r>
            <a:r>
              <a:rPr lang="de-DE" sz="1200" kern="1200" dirty="0" err="1">
                <a:solidFill>
                  <a:schemeClr val="tx1"/>
                </a:solidFill>
                <a:effectLst/>
                <a:latin typeface="Arial" panose="020B0604020202020204" pitchFamily="34" charset="0"/>
                <a:ea typeface="+mn-ea"/>
                <a:cs typeface="Arial" panose="020B0604020202020204" pitchFamily="34" charset="0"/>
              </a:rPr>
              <a:t>Bendheim</a:t>
            </a:r>
            <a:r>
              <a:rPr lang="de-DE" sz="1200" kern="1200" dirty="0">
                <a:solidFill>
                  <a:schemeClr val="tx1"/>
                </a:solidFill>
                <a:effectLst/>
                <a:latin typeface="Arial" panose="020B0604020202020204" pitchFamily="34" charset="0"/>
                <a:ea typeface="+mn-ea"/>
                <a:cs typeface="Arial" panose="020B0604020202020204" pitchFamily="34" charset="0"/>
              </a:rPr>
              <a:t> (05.11.1921-09.05.2025) war eine deutsche Holocaustüberlebende. </a:t>
            </a: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BCE7B5C2-B380-2A4C-9BB6-3DFD526C59DE}" type="slidenum">
              <a:rPr lang="de-DE" smtClean="0"/>
              <a:t>2</a:t>
            </a:fld>
            <a:endParaRPr lang="de-DE"/>
          </a:p>
        </p:txBody>
      </p:sp>
    </p:spTree>
    <p:extLst>
      <p:ext uri="{BB962C8B-B14F-4D97-AF65-F5344CB8AC3E}">
        <p14:creationId xmlns:p14="http://schemas.microsoft.com/office/powerpoint/2010/main" val="2785635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220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9AFAA-9BBE-47EE-BC62-46FF2FF09C68}"/>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5B652B30-99BE-477D-859B-7E833BDECF82}"/>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13A791FF-ABFC-42B0-890B-000BBA4C8B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08.10.2025</a:t>
            </a:fld>
            <a:endParaRPr lang="de-DE"/>
          </a:p>
        </p:txBody>
      </p:sp>
      <p:sp>
        <p:nvSpPr>
          <p:cNvPr id="5" name="Fußzeilenplatzhalter 4">
            <a:extLst>
              <a:ext uri="{FF2B5EF4-FFF2-40B4-BE49-F238E27FC236}">
                <a16:creationId xmlns:a16="http://schemas.microsoft.com/office/drawing/2014/main" id="{662929F7-1BA9-4B28-B4CA-BB1F70B8723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0E23B97-D320-4598-B2FE-753F17C89D4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2054687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75306-EFD4-4D54-AF33-1632B8273DE8}"/>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3" name="Textplatzhalter 2">
            <a:extLst>
              <a:ext uri="{FF2B5EF4-FFF2-40B4-BE49-F238E27FC236}">
                <a16:creationId xmlns:a16="http://schemas.microsoft.com/office/drawing/2014/main" id="{BD5D1008-A0C8-4790-972A-2B2A6ECDF5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51218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934D2-AAFC-4114-9CDC-3828731EE364}"/>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262A0235-45BC-440E-AAF4-723CC0A54215}"/>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6736CD9D-B741-44C8-8E35-1BC3D57C3182}"/>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981047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27AC-9839-4219-9A0F-73207DE99C76}"/>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a:t>Mastertitelformat bearbeiten</a:t>
            </a:r>
            <a:endParaRPr lang="de-DE" dirty="0"/>
          </a:p>
        </p:txBody>
      </p:sp>
    </p:spTree>
    <p:extLst>
      <p:ext uri="{BB962C8B-B14F-4D97-AF65-F5344CB8AC3E}">
        <p14:creationId xmlns:p14="http://schemas.microsoft.com/office/powerpoint/2010/main" val="278355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684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382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Pinselstrich">
            <a:extLst>
              <a:ext uri="{FF2B5EF4-FFF2-40B4-BE49-F238E27FC236}">
                <a16:creationId xmlns:a16="http://schemas.microsoft.com/office/drawing/2014/main" id="{7008F972-9B76-4015-868C-BBE8F604C2D6}"/>
              </a:ext>
            </a:extLst>
          </p:cNvPr>
          <p:cNvPicPr>
            <a:picLocks noChangeAspect="1"/>
          </p:cNvPicPr>
          <p:nvPr/>
        </p:nvPicPr>
        <p:blipFill>
          <a:blip r:embed="rId9">
            <a:extLst>
              <a:ext uri="{96DAC541-7B7A-43D3-8B79-37D633B846F1}">
                <asvg:svgBlip xmlns:asvg="http://schemas.microsoft.com/office/drawing/2016/SVG/main" r:embed="rId10"/>
              </a:ext>
            </a:extLst>
          </a:blip>
          <a:stretch/>
        </p:blipFill>
        <p:spPr bwMode="auto">
          <a:xfrm>
            <a:off x="4137197" y="6088478"/>
            <a:ext cx="3590234" cy="944310"/>
          </a:xfrm>
          <a:prstGeom prst="rect">
            <a:avLst/>
          </a:prstGeom>
        </p:spPr>
      </p:pic>
      <p:sp>
        <p:nvSpPr>
          <p:cNvPr id="8" name="Slide Number Placeholder 5">
            <a:extLst>
              <a:ext uri="{FF2B5EF4-FFF2-40B4-BE49-F238E27FC236}">
                <a16:creationId xmlns:a16="http://schemas.microsoft.com/office/drawing/2014/main" id="{7B1F0C98-E287-4848-A344-09F890479653}"/>
              </a:ext>
            </a:extLst>
          </p:cNvPr>
          <p:cNvSpPr txBox="1"/>
          <p:nvPr/>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9" name="Grafik 8" descr="Ein Pinselstrich">
            <a:extLst>
              <a:ext uri="{FF2B5EF4-FFF2-40B4-BE49-F238E27FC236}">
                <a16:creationId xmlns:a16="http://schemas.microsoft.com/office/drawing/2014/main" id="{7FDA39BC-BE98-435A-BC33-E85D11D1275A}"/>
              </a:ext>
            </a:extLst>
          </p:cNvPr>
          <p:cNvPicPr>
            <a:picLocks noChangeAspect="1"/>
          </p:cNvPicPr>
          <p:nvPr/>
        </p:nvPicPr>
        <p:blipFill>
          <a:blip r:embed="rId11">
            <a:extLst>
              <a:ext uri="{96DAC541-7B7A-43D3-8B79-37D633B846F1}">
                <asvg:svgBlip xmlns:asvg="http://schemas.microsoft.com/office/drawing/2016/SVG/main" r:embed="rId12"/>
              </a:ext>
            </a:extLst>
          </a:blip>
          <a:stretch/>
        </p:blipFill>
        <p:spPr bwMode="auto">
          <a:xfrm>
            <a:off x="338983" y="6281628"/>
            <a:ext cx="4244335" cy="466878"/>
          </a:xfrm>
          <a:prstGeom prst="rect">
            <a:avLst/>
          </a:prstGeom>
        </p:spPr>
      </p:pic>
      <p:pic>
        <p:nvPicPr>
          <p:cNvPr id="10" name="Grafik 9" descr="Ein Pinselstrich">
            <a:extLst>
              <a:ext uri="{FF2B5EF4-FFF2-40B4-BE49-F238E27FC236}">
                <a16:creationId xmlns:a16="http://schemas.microsoft.com/office/drawing/2014/main" id="{0C2AAF5E-8FF3-4D66-8639-03C6929170D6}"/>
              </a:ext>
            </a:extLst>
          </p:cNvPr>
          <p:cNvPicPr>
            <a:picLocks noChangeAspect="1"/>
          </p:cNvPicPr>
          <p:nvPr/>
        </p:nvPicPr>
        <p:blipFill>
          <a:blip r:embed="rId11">
            <a:extLst>
              <a:ext uri="{96DAC541-7B7A-43D3-8B79-37D633B846F1}">
                <asvg:svgBlip xmlns:asvg="http://schemas.microsoft.com/office/drawing/2016/SVG/main" r:embed="rId12"/>
              </a:ext>
            </a:extLst>
          </a:blip>
          <a:stretch/>
        </p:blipFill>
        <p:spPr bwMode="auto">
          <a:xfrm>
            <a:off x="6940684" y="6327194"/>
            <a:ext cx="4912333" cy="466878"/>
          </a:xfrm>
          <a:prstGeom prst="rect">
            <a:avLst/>
          </a:prstGeom>
        </p:spPr>
      </p:pic>
      <p:pic>
        <p:nvPicPr>
          <p:cNvPr id="3" name="Grafik 2">
            <a:extLst>
              <a:ext uri="{FF2B5EF4-FFF2-40B4-BE49-F238E27FC236}">
                <a16:creationId xmlns:a16="http://schemas.microsoft.com/office/drawing/2014/main" id="{108CF5A1-5613-4C54-B25E-8A34897FCEB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pic>
        <p:nvPicPr>
          <p:cNvPr id="2" name="Grafik 1" descr="Ein Pinselstrich">
            <a:extLst>
              <a:ext uri="{FF2B5EF4-FFF2-40B4-BE49-F238E27FC236}">
                <a16:creationId xmlns:a16="http://schemas.microsoft.com/office/drawing/2014/main" id="{DCDEABD3-3A83-8EBF-BCE2-7D48D41BF400}"/>
              </a:ext>
            </a:extLst>
          </p:cNvPr>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4137197" y="6088478"/>
            <a:ext cx="3590234" cy="944310"/>
          </a:xfrm>
          <a:prstGeom prst="rect">
            <a:avLst/>
          </a:prstGeom>
        </p:spPr>
      </p:pic>
      <p:sp>
        <p:nvSpPr>
          <p:cNvPr id="4" name="Slide Number Placeholder 5">
            <a:extLst>
              <a:ext uri="{FF2B5EF4-FFF2-40B4-BE49-F238E27FC236}">
                <a16:creationId xmlns:a16="http://schemas.microsoft.com/office/drawing/2014/main" id="{BDDFB77C-DF5E-BAEA-F3E1-FE463CAF05F3}"/>
              </a:ext>
            </a:extLst>
          </p:cNvPr>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5" name="Grafik 4" descr="Ein Pinselstrich">
            <a:extLst>
              <a:ext uri="{FF2B5EF4-FFF2-40B4-BE49-F238E27FC236}">
                <a16:creationId xmlns:a16="http://schemas.microsoft.com/office/drawing/2014/main" id="{5E3A3430-B594-305F-78F6-793066AEFE81}"/>
              </a:ext>
            </a:extLst>
          </p:cNvPr>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338983" y="6281628"/>
            <a:ext cx="4244335" cy="466878"/>
          </a:xfrm>
          <a:prstGeom prst="rect">
            <a:avLst/>
          </a:prstGeom>
        </p:spPr>
      </p:pic>
      <p:pic>
        <p:nvPicPr>
          <p:cNvPr id="6" name="Grafik 5" descr="Ein Pinselstrich">
            <a:extLst>
              <a:ext uri="{FF2B5EF4-FFF2-40B4-BE49-F238E27FC236}">
                <a16:creationId xmlns:a16="http://schemas.microsoft.com/office/drawing/2014/main" id="{BD54F143-50D4-EF3B-0B86-F8B1A9E85D1F}"/>
              </a:ext>
            </a:extLst>
          </p:cNvPr>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6940684" y="6327194"/>
            <a:ext cx="4912333" cy="466878"/>
          </a:xfrm>
          <a:prstGeom prst="rect">
            <a:avLst/>
          </a:prstGeom>
        </p:spPr>
      </p:pic>
      <p:pic>
        <p:nvPicPr>
          <p:cNvPr id="11" name="Grafik 10">
            <a:extLst>
              <a:ext uri="{FF2B5EF4-FFF2-40B4-BE49-F238E27FC236}">
                <a16:creationId xmlns:a16="http://schemas.microsoft.com/office/drawing/2014/main" id="{32A30949-D26A-3F84-8D73-22FC9E3F82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spTree>
    <p:extLst>
      <p:ext uri="{BB962C8B-B14F-4D97-AF65-F5344CB8AC3E}">
        <p14:creationId xmlns:p14="http://schemas.microsoft.com/office/powerpoint/2010/main" val="191737112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4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tagesschau.de/multimedia/video/video-1465240.html" TargetMode="Externa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pb.de/themen/deutschlandarchiv/506886/margot-friedlaender-ich-spreche-fuer-die-die-nicht-mehr-sprechen-koennen/" TargetMode="External"/><Relationship Id="rId2" Type="http://schemas.openxmlformats.org/officeDocument/2006/relationships/hyperlink" Target="https://de.wikipedia.org/wiki/Margot_Friedl&#228;nder#/media/Datei:MKr369520_Margot_Friedl&#228;nder_(NRW-Empfang,_Berlinale_2025).jpg" TargetMode="External"/><Relationship Id="rId1" Type="http://schemas.openxmlformats.org/officeDocument/2006/relationships/slideLayout" Target="../slideLayouts/slideLayout2.xml"/><Relationship Id="rId4" Type="http://schemas.openxmlformats.org/officeDocument/2006/relationships/hyperlink" Target="https://www.tagesschau.de/multimedia/video/video-1465240.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69676-6126-4408-83BC-0E3E5F2B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6" y="1242204"/>
            <a:ext cx="9784548" cy="4153288"/>
          </a:xfrm>
          <a:prstGeom prst="rect">
            <a:avLst/>
          </a:prstGeom>
        </p:spPr>
      </p:pic>
    </p:spTree>
    <p:extLst>
      <p:ext uri="{BB962C8B-B14F-4D97-AF65-F5344CB8AC3E}">
        <p14:creationId xmlns:p14="http://schemas.microsoft.com/office/powerpoint/2010/main" val="3694697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40C73E3-138E-4A69-89A8-9720B76450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92424" y="2456738"/>
            <a:ext cx="4593336" cy="1151074"/>
          </a:xfrm>
          <a:prstGeom prst="rect">
            <a:avLst/>
          </a:prstGeom>
        </p:spPr>
      </p:pic>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Dieses Material wurde im Arbeitskreis Politische Bildung erstellt. </a:t>
            </a:r>
          </a:p>
        </p:txBody>
      </p:sp>
    </p:spTree>
    <p:extLst>
      <p:ext uri="{BB962C8B-B14F-4D97-AF65-F5344CB8AC3E}">
        <p14:creationId xmlns:p14="http://schemas.microsoft.com/office/powerpoint/2010/main" val="1424352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AD1DF20-CB40-430F-BD8E-22B4D67C62E5}"/>
              </a:ext>
            </a:extLst>
          </p:cNvPr>
          <p:cNvSpPr txBox="1"/>
          <p:nvPr/>
        </p:nvSpPr>
        <p:spPr>
          <a:xfrm>
            <a:off x="0" y="651752"/>
            <a:ext cx="12191999" cy="744836"/>
          </a:xfrm>
          <a:prstGeom prst="rect">
            <a:avLst/>
          </a:prstGeom>
          <a:solidFill>
            <a:srgbClr val="662383"/>
          </a:solidFill>
        </p:spPr>
        <p:txBody>
          <a:bodyPr vert="horz" lIns="91440" tIns="45720" rIns="91440" bIns="45720" rtlCol="0" anchor="ctr">
            <a:normAutofit/>
          </a:bodyPr>
          <a:lstStyle/>
          <a:p>
            <a:pPr algn="ctr">
              <a:lnSpc>
                <a:spcPct val="90000"/>
              </a:lnSpc>
              <a:spcBef>
                <a:spcPct val="0"/>
              </a:spcBef>
              <a:spcAft>
                <a:spcPts val="600"/>
              </a:spcAft>
            </a:pPr>
            <a:r>
              <a:rPr lang="en-US" sz="4400" kern="1200" dirty="0">
                <a:solidFill>
                  <a:schemeClr val="bg1"/>
                </a:solidFill>
                <a:latin typeface="Arial" panose="020B0604020202020204" pitchFamily="34" charset="0"/>
                <a:ea typeface="+mj-ea"/>
                <a:cs typeface="Arial" panose="020B0604020202020204" pitchFamily="34" charset="0"/>
              </a:rPr>
              <a:t>Seid Menschen! – Margot Friedländer</a:t>
            </a:r>
          </a:p>
        </p:txBody>
      </p:sp>
      <p:pic>
        <p:nvPicPr>
          <p:cNvPr id="1028" name="Picture 4" descr="undefined">
            <a:extLst>
              <a:ext uri="{FF2B5EF4-FFF2-40B4-BE49-F238E27FC236}">
                <a16:creationId xmlns:a16="http://schemas.microsoft.com/office/drawing/2014/main" id="{608DA1E5-0F66-2FEF-54B5-43F7A5020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227" b="57227"/>
          <a:stretch>
            <a:fillRect/>
          </a:stretch>
        </p:blipFill>
        <p:spPr bwMode="auto">
          <a:xfrm>
            <a:off x="2189955" y="1675227"/>
            <a:ext cx="7812090" cy="439419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a:extLst>
              <a:ext uri="{FF2B5EF4-FFF2-40B4-BE49-F238E27FC236}">
                <a16:creationId xmlns:a16="http://schemas.microsoft.com/office/drawing/2014/main" id="{E78267D8-8055-4AA5-6B42-B89FB1FB60AE}"/>
              </a:ext>
            </a:extLst>
          </p:cNvPr>
          <p:cNvSpPr>
            <a:spLocks noChangeAspect="1" noChangeArrowheads="1"/>
          </p:cNvSpPr>
          <p:nvPr/>
        </p:nvSpPr>
        <p:spPr bwMode="auto">
          <a:xfrm>
            <a:off x="4318000" y="762000"/>
            <a:ext cx="3556000" cy="533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0" name="Textfeld 9">
            <a:extLst>
              <a:ext uri="{FF2B5EF4-FFF2-40B4-BE49-F238E27FC236}">
                <a16:creationId xmlns:a16="http://schemas.microsoft.com/office/drawing/2014/main" id="{B5FAACC1-EE57-5779-ABEC-B079AC397D63}"/>
              </a:ext>
            </a:extLst>
          </p:cNvPr>
          <p:cNvSpPr txBox="1"/>
          <p:nvPr/>
        </p:nvSpPr>
        <p:spPr>
          <a:xfrm>
            <a:off x="2099733" y="6096000"/>
            <a:ext cx="11379200" cy="307777"/>
          </a:xfrm>
          <a:prstGeom prst="rect">
            <a:avLst/>
          </a:prstGeom>
          <a:noFill/>
        </p:spPr>
        <p:txBody>
          <a:bodyPr wrap="square">
            <a:spAutoFit/>
          </a:bodyPr>
          <a:lstStyle/>
          <a:p>
            <a:r>
              <a:rPr lang="de-DE" sz="1400" dirty="0">
                <a:latin typeface="Arial" panose="020B0604020202020204" pitchFamily="34" charset="0"/>
                <a:cs typeface="Arial" panose="020B0604020202020204" pitchFamily="34" charset="0"/>
              </a:rPr>
              <a:t>Margot Friedländer auf dem Berlinale Empfang 16.02.2025, von Martin Kraft CC BY-SA 4.0</a:t>
            </a:r>
            <a:endParaRPr lang="de-DE" sz="1400" dirty="0"/>
          </a:p>
        </p:txBody>
      </p:sp>
    </p:spTree>
    <p:extLst>
      <p:ext uri="{BB962C8B-B14F-4D97-AF65-F5344CB8AC3E}">
        <p14:creationId xmlns:p14="http://schemas.microsoft.com/office/powerpoint/2010/main" val="2946005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2DF88F-13AA-5157-4E62-AC8E3D10B9A0}"/>
              </a:ext>
            </a:extLst>
          </p:cNvPr>
          <p:cNvSpPr>
            <a:spLocks noGrp="1"/>
          </p:cNvSpPr>
          <p:nvPr>
            <p:ph type="title"/>
          </p:nvPr>
        </p:nvSpPr>
        <p:spPr/>
        <p:txBody>
          <a:bodyPr>
            <a:noAutofit/>
          </a:bodyPr>
          <a:lstStyle/>
          <a:p>
            <a:r>
              <a:rPr lang="de-DE" dirty="0"/>
              <a:t>Zum Tod von Margot Friedländer am </a:t>
            </a:r>
            <a:br>
              <a:rPr lang="de-DE" dirty="0"/>
            </a:br>
            <a:r>
              <a:rPr lang="de-DE" dirty="0"/>
              <a:t>9. Mai 2025</a:t>
            </a:r>
          </a:p>
        </p:txBody>
      </p:sp>
      <p:pic>
        <p:nvPicPr>
          <p:cNvPr id="5" name="Grafik 4">
            <a:hlinkClick r:id="rId2"/>
            <a:extLst>
              <a:ext uri="{FF2B5EF4-FFF2-40B4-BE49-F238E27FC236}">
                <a16:creationId xmlns:a16="http://schemas.microsoft.com/office/drawing/2014/main" id="{A198A055-2170-1145-89F2-3EDC19A3EB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5701" y="1363178"/>
            <a:ext cx="3963956" cy="3963956"/>
          </a:xfrm>
          <a:prstGeom prst="rect">
            <a:avLst/>
          </a:prstGeom>
        </p:spPr>
      </p:pic>
      <p:sp>
        <p:nvSpPr>
          <p:cNvPr id="8" name="Textfeld 7">
            <a:extLst>
              <a:ext uri="{FF2B5EF4-FFF2-40B4-BE49-F238E27FC236}">
                <a16:creationId xmlns:a16="http://schemas.microsoft.com/office/drawing/2014/main" id="{989665E0-B0A3-13C1-F904-8518AF019A31}"/>
              </a:ext>
            </a:extLst>
          </p:cNvPr>
          <p:cNvSpPr txBox="1"/>
          <p:nvPr/>
        </p:nvSpPr>
        <p:spPr>
          <a:xfrm>
            <a:off x="5223219" y="4957802"/>
            <a:ext cx="1745562" cy="369332"/>
          </a:xfrm>
          <a:prstGeom prst="rect">
            <a:avLst/>
          </a:prstGeom>
          <a:noFill/>
        </p:spPr>
        <p:txBody>
          <a:bodyPr wrap="square" rtlCol="0">
            <a:spAutoFit/>
          </a:bodyPr>
          <a:lstStyle/>
          <a:p>
            <a:r>
              <a:rPr lang="de-DE" dirty="0"/>
              <a:t>Klick</a:t>
            </a:r>
          </a:p>
        </p:txBody>
      </p:sp>
      <p:sp>
        <p:nvSpPr>
          <p:cNvPr id="9" name="Bogen 8">
            <a:extLst>
              <a:ext uri="{FF2B5EF4-FFF2-40B4-BE49-F238E27FC236}">
                <a16:creationId xmlns:a16="http://schemas.microsoft.com/office/drawing/2014/main" id="{6EF325C4-9C57-5332-7A59-9C93202005CF}"/>
              </a:ext>
            </a:extLst>
          </p:cNvPr>
          <p:cNvSpPr/>
          <p:nvPr/>
        </p:nvSpPr>
        <p:spPr>
          <a:xfrm rot="17657283">
            <a:off x="5322234" y="4605680"/>
            <a:ext cx="1088136" cy="704242"/>
          </a:xfrm>
          <a:prstGeom prst="arc">
            <a:avLst/>
          </a:prstGeom>
          <a:ln w="19050">
            <a:solidFill>
              <a:srgbClr val="65248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pic>
        <p:nvPicPr>
          <p:cNvPr id="7" name="Grafik 6" descr="Ein Bild, das Muster, Quadrat, Pixel, Kreuzworträtsel enthält.&#10;&#10;KI-generierte Inhalte können fehlerhaft sein.">
            <a:extLst>
              <a:ext uri="{FF2B5EF4-FFF2-40B4-BE49-F238E27FC236}">
                <a16:creationId xmlns:a16="http://schemas.microsoft.com/office/drawing/2014/main" id="{20ADA705-8FA4-95F3-A7AD-0BCD040E36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1806" y="3339339"/>
            <a:ext cx="2031703" cy="1955428"/>
          </a:xfrm>
          <a:prstGeom prst="rect">
            <a:avLst/>
          </a:prstGeom>
        </p:spPr>
      </p:pic>
    </p:spTree>
    <p:extLst>
      <p:ext uri="{BB962C8B-B14F-4D97-AF65-F5344CB8AC3E}">
        <p14:creationId xmlns:p14="http://schemas.microsoft.com/office/powerpoint/2010/main" val="3438743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8B56DC-C163-6694-E2FD-560C610721B6}"/>
              </a:ext>
            </a:extLst>
          </p:cNvPr>
          <p:cNvSpPr>
            <a:spLocks noGrp="1"/>
          </p:cNvSpPr>
          <p:nvPr>
            <p:ph type="title"/>
          </p:nvPr>
        </p:nvSpPr>
        <p:spPr>
          <a:xfrm>
            <a:off x="838200" y="365125"/>
            <a:ext cx="10515600" cy="1325563"/>
          </a:xfrm>
        </p:spPr>
        <p:txBody>
          <a:bodyPr>
            <a:normAutofit/>
          </a:bodyPr>
          <a:lstStyle/>
          <a:p>
            <a:pPr algn="ctr"/>
            <a:r>
              <a:rPr lang="de-DE" dirty="0"/>
              <a:t>Arbeitsauftrag</a:t>
            </a:r>
          </a:p>
        </p:txBody>
      </p:sp>
      <p:graphicFrame>
        <p:nvGraphicFramePr>
          <p:cNvPr id="5" name="Inhaltsplatzhalter 2">
            <a:extLst>
              <a:ext uri="{FF2B5EF4-FFF2-40B4-BE49-F238E27FC236}">
                <a16:creationId xmlns:a16="http://schemas.microsoft.com/office/drawing/2014/main" id="{2B9C73C3-1B46-F765-3980-7407CF018836}"/>
              </a:ext>
            </a:extLst>
          </p:cNvPr>
          <p:cNvGraphicFramePr>
            <a:graphicFrameLocks noGrp="1"/>
          </p:cNvGraphicFramePr>
          <p:nvPr>
            <p:ph idx="1"/>
            <p:extLst>
              <p:ext uri="{D42A27DB-BD31-4B8C-83A1-F6EECF244321}">
                <p14:modId xmlns:p14="http://schemas.microsoft.com/office/powerpoint/2010/main" val="324552623"/>
              </p:ext>
            </p:extLst>
          </p:nvPr>
        </p:nvGraphicFramePr>
        <p:xfrm>
          <a:off x="838200" y="85636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0718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3D17D9-F667-B36D-C107-3259A63A87C2}"/>
              </a:ext>
            </a:extLst>
          </p:cNvPr>
          <p:cNvSpPr>
            <a:spLocks noGrp="1"/>
          </p:cNvSpPr>
          <p:nvPr>
            <p:ph type="title"/>
          </p:nvPr>
        </p:nvSpPr>
        <p:spPr/>
        <p:txBody>
          <a:bodyPr/>
          <a:lstStyle/>
          <a:p>
            <a:r>
              <a:rPr lang="de-DE" dirty="0"/>
              <a:t>Handlungsauftrag</a:t>
            </a:r>
          </a:p>
        </p:txBody>
      </p:sp>
      <p:sp>
        <p:nvSpPr>
          <p:cNvPr id="3" name="Inhaltsplatzhalter 2">
            <a:extLst>
              <a:ext uri="{FF2B5EF4-FFF2-40B4-BE49-F238E27FC236}">
                <a16:creationId xmlns:a16="http://schemas.microsoft.com/office/drawing/2014/main" id="{4F64FDFB-04B2-8BA0-A8A7-60A847D0FE60}"/>
              </a:ext>
            </a:extLst>
          </p:cNvPr>
          <p:cNvSpPr>
            <a:spLocks noGrp="1"/>
          </p:cNvSpPr>
          <p:nvPr>
            <p:ph idx="1"/>
          </p:nvPr>
        </p:nvSpPr>
        <p:spPr>
          <a:xfrm>
            <a:off x="838200" y="1825625"/>
            <a:ext cx="4604040" cy="4351338"/>
          </a:xfrm>
        </p:spPr>
        <p:txBody>
          <a:bodyPr/>
          <a:lstStyle/>
          <a:p>
            <a:pPr marL="0" indent="0">
              <a:buNone/>
            </a:pPr>
            <a:r>
              <a:rPr lang="de-DE" dirty="0"/>
              <a:t>Erläutert anhand des Grundgesetzes/der Bayerischen Verfassung, inwiefern sich Margot Friedländers Appell in unseren Grundwerten findet! </a:t>
            </a:r>
          </a:p>
        </p:txBody>
      </p:sp>
      <p:pic>
        <p:nvPicPr>
          <p:cNvPr id="4" name="Picture 4" descr="undefined">
            <a:extLst>
              <a:ext uri="{FF2B5EF4-FFF2-40B4-BE49-F238E27FC236}">
                <a16:creationId xmlns:a16="http://schemas.microsoft.com/office/drawing/2014/main" id="{42B71294-2F2C-A8E4-D337-98A9BDC474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27" r="14357" b="57227"/>
          <a:stretch>
            <a:fillRect/>
          </a:stretch>
        </p:blipFill>
        <p:spPr bwMode="auto">
          <a:xfrm>
            <a:off x="5019676" y="1348917"/>
            <a:ext cx="6334124" cy="4160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437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38FA8-1AE4-673A-CBC2-BC932734475C}"/>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DD370851-82D4-541A-F4E7-51B94C3732D0}"/>
              </a:ext>
            </a:extLst>
          </p:cNvPr>
          <p:cNvSpPr>
            <a:spLocks noGrp="1"/>
          </p:cNvSpPr>
          <p:nvPr>
            <p:ph idx="1"/>
          </p:nvPr>
        </p:nvSpPr>
        <p:spPr/>
        <p:txBody>
          <a:bodyPr/>
          <a:lstStyle/>
          <a:p>
            <a:pPr marL="0" indent="0" algn="ctr">
              <a:buNone/>
            </a:pPr>
            <a:r>
              <a:rPr lang="de-DE" dirty="0"/>
              <a:t>Die Würde des Menschen ist unantastbar.</a:t>
            </a:r>
          </a:p>
          <a:p>
            <a:endParaRPr lang="de-DE" sz="2400" dirty="0"/>
          </a:p>
          <a:p>
            <a:pPr marL="0" indent="0">
              <a:buNone/>
            </a:pPr>
            <a:endParaRPr lang="de-DE" dirty="0"/>
          </a:p>
        </p:txBody>
      </p:sp>
      <p:sp>
        <p:nvSpPr>
          <p:cNvPr id="5" name="Rechteck 4">
            <a:extLst>
              <a:ext uri="{FF2B5EF4-FFF2-40B4-BE49-F238E27FC236}">
                <a16:creationId xmlns:a16="http://schemas.microsoft.com/office/drawing/2014/main" id="{6E8262AE-544E-3140-DD75-6CA5C68281F1}"/>
              </a:ext>
            </a:extLst>
          </p:cNvPr>
          <p:cNvSpPr/>
          <p:nvPr/>
        </p:nvSpPr>
        <p:spPr>
          <a:xfrm>
            <a:off x="838200" y="367809"/>
            <a:ext cx="10435905" cy="830510"/>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b="1" dirty="0">
                <a:latin typeface="Arial" panose="020B0604020202020204" pitchFamily="34" charset="0"/>
                <a:cs typeface="Arial" panose="020B0604020202020204" pitchFamily="34" charset="0"/>
              </a:rPr>
              <a:t>Art. 1  Abs. 1 GG</a:t>
            </a:r>
          </a:p>
        </p:txBody>
      </p:sp>
      <p:sp>
        <p:nvSpPr>
          <p:cNvPr id="2" name="Pfeil nach rechts 1">
            <a:extLst>
              <a:ext uri="{FF2B5EF4-FFF2-40B4-BE49-F238E27FC236}">
                <a16:creationId xmlns:a16="http://schemas.microsoft.com/office/drawing/2014/main" id="{F7BF4363-D0A0-4EFC-3021-D35EE5E43439}"/>
              </a:ext>
            </a:extLst>
          </p:cNvPr>
          <p:cNvSpPr/>
          <p:nvPr/>
        </p:nvSpPr>
        <p:spPr>
          <a:xfrm>
            <a:off x="1743951" y="4024709"/>
            <a:ext cx="1275735" cy="693174"/>
          </a:xfrm>
          <a:prstGeom prst="rightArrow">
            <a:avLst/>
          </a:prstGeom>
          <a:solidFill>
            <a:srgbClr val="E616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3">
            <a:extLst>
              <a:ext uri="{FF2B5EF4-FFF2-40B4-BE49-F238E27FC236}">
                <a16:creationId xmlns:a16="http://schemas.microsoft.com/office/drawing/2014/main" id="{99856D34-091F-4440-B0D2-FA49459A03C5}"/>
              </a:ext>
            </a:extLst>
          </p:cNvPr>
          <p:cNvSpPr/>
          <p:nvPr/>
        </p:nvSpPr>
        <p:spPr>
          <a:xfrm>
            <a:off x="838200" y="367809"/>
            <a:ext cx="10435905" cy="3061191"/>
          </a:xfrm>
          <a:prstGeom prst="rect">
            <a:avLst/>
          </a:prstGeom>
          <a:noFill/>
          <a:ln>
            <a:solidFill>
              <a:srgbClr val="662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4259A4A9-880B-4B3C-9BBC-AB8174A66E85}"/>
              </a:ext>
            </a:extLst>
          </p:cNvPr>
          <p:cNvSpPr/>
          <p:nvPr/>
        </p:nvSpPr>
        <p:spPr>
          <a:xfrm>
            <a:off x="1840992" y="4070964"/>
            <a:ext cx="8409432" cy="954107"/>
          </a:xfrm>
          <a:prstGeom prst="rect">
            <a:avLst/>
          </a:prstGeom>
        </p:spPr>
        <p:txBody>
          <a:bodyPr wrap="square">
            <a:spAutoFit/>
          </a:bodyPr>
          <a:lstStyle/>
          <a:p>
            <a:pPr lvl="4"/>
            <a:r>
              <a:rPr lang="de-DE" sz="2800" dirty="0">
                <a:latin typeface="Arial" panose="020B0604020202020204" pitchFamily="34" charset="0"/>
                <a:cs typeface="Arial" panose="020B0604020202020204" pitchFamily="34" charset="0"/>
              </a:rPr>
              <a:t>Nicht nur der Staat, sondern jede/jeder Einzelne trägt Verantwortung!</a:t>
            </a:r>
          </a:p>
        </p:txBody>
      </p:sp>
    </p:spTree>
    <p:extLst>
      <p:ext uri="{BB962C8B-B14F-4D97-AF65-F5344CB8AC3E}">
        <p14:creationId xmlns:p14="http://schemas.microsoft.com/office/powerpoint/2010/main" val="153832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0A12E-897C-CDFB-3C64-73F9CD6C5F73}"/>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DC454739-E1C9-24D6-562C-11C99BB5F871}"/>
              </a:ext>
            </a:extLst>
          </p:cNvPr>
          <p:cNvSpPr>
            <a:spLocks noGrp="1"/>
          </p:cNvSpPr>
          <p:nvPr>
            <p:ph idx="1"/>
          </p:nvPr>
        </p:nvSpPr>
        <p:spPr/>
        <p:txBody>
          <a:bodyPr/>
          <a:lstStyle/>
          <a:p>
            <a:pPr marL="0" indent="0" algn="ctr">
              <a:buNone/>
            </a:pPr>
            <a:r>
              <a:rPr lang="de-DE" dirty="0"/>
              <a:t>Alle Staatsgewalt geht vom Volke aus. […]</a:t>
            </a:r>
          </a:p>
          <a:p>
            <a:pPr marL="0" indent="0">
              <a:buNone/>
            </a:pPr>
            <a:endParaRPr lang="de-DE" sz="2400" dirty="0"/>
          </a:p>
        </p:txBody>
      </p:sp>
      <p:sp>
        <p:nvSpPr>
          <p:cNvPr id="5" name="Rechteck 4">
            <a:extLst>
              <a:ext uri="{FF2B5EF4-FFF2-40B4-BE49-F238E27FC236}">
                <a16:creationId xmlns:a16="http://schemas.microsoft.com/office/drawing/2014/main" id="{E124A808-AEAC-593D-748D-28EA03ACFA9F}"/>
              </a:ext>
            </a:extLst>
          </p:cNvPr>
          <p:cNvSpPr/>
          <p:nvPr/>
        </p:nvSpPr>
        <p:spPr>
          <a:xfrm>
            <a:off x="838200" y="367809"/>
            <a:ext cx="10435905" cy="830510"/>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b="1" dirty="0">
                <a:latin typeface="Arial" panose="020B0604020202020204" pitchFamily="34" charset="0"/>
                <a:cs typeface="Arial" panose="020B0604020202020204" pitchFamily="34" charset="0"/>
              </a:rPr>
              <a:t>Art. 20 Abs. 2 GG</a:t>
            </a:r>
          </a:p>
        </p:txBody>
      </p:sp>
      <p:sp>
        <p:nvSpPr>
          <p:cNvPr id="2" name="Pfeil nach rechts 1">
            <a:extLst>
              <a:ext uri="{FF2B5EF4-FFF2-40B4-BE49-F238E27FC236}">
                <a16:creationId xmlns:a16="http://schemas.microsoft.com/office/drawing/2014/main" id="{16E183DE-1543-3068-1CB8-84F6C67D7EDF}"/>
              </a:ext>
            </a:extLst>
          </p:cNvPr>
          <p:cNvSpPr/>
          <p:nvPr/>
        </p:nvSpPr>
        <p:spPr>
          <a:xfrm>
            <a:off x="1291664" y="3654707"/>
            <a:ext cx="1275735" cy="693174"/>
          </a:xfrm>
          <a:prstGeom prst="rightArrow">
            <a:avLst/>
          </a:prstGeom>
          <a:solidFill>
            <a:srgbClr val="E616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3">
            <a:extLst>
              <a:ext uri="{FF2B5EF4-FFF2-40B4-BE49-F238E27FC236}">
                <a16:creationId xmlns:a16="http://schemas.microsoft.com/office/drawing/2014/main" id="{51DE4B7C-7538-4EE4-A066-CD060EB463E0}"/>
              </a:ext>
            </a:extLst>
          </p:cNvPr>
          <p:cNvSpPr/>
          <p:nvPr/>
        </p:nvSpPr>
        <p:spPr>
          <a:xfrm>
            <a:off x="1437968" y="3626095"/>
            <a:ext cx="8418576" cy="2246769"/>
          </a:xfrm>
          <a:prstGeom prst="rect">
            <a:avLst/>
          </a:prstGeom>
        </p:spPr>
        <p:txBody>
          <a:bodyPr wrap="square">
            <a:spAutoFit/>
          </a:bodyPr>
          <a:lstStyle/>
          <a:p>
            <a:pPr lvl="4"/>
            <a:r>
              <a:rPr lang="de-DE" sz="2800" dirty="0">
                <a:latin typeface="Arial" panose="020B0604020202020204" pitchFamily="34" charset="0"/>
                <a:cs typeface="Arial" panose="020B0604020202020204" pitchFamily="34" charset="0"/>
              </a:rPr>
              <a:t>Demokratie lebt davon, dass Menschen mitdenken, mitreden, mitfühlen. „Mensch sein“ heißt sich einbringen, nicht wegsehen, Verantwortung übernehmen.</a:t>
            </a:r>
          </a:p>
        </p:txBody>
      </p:sp>
      <p:sp>
        <p:nvSpPr>
          <p:cNvPr id="6" name="Rechteck 5">
            <a:extLst>
              <a:ext uri="{FF2B5EF4-FFF2-40B4-BE49-F238E27FC236}">
                <a16:creationId xmlns:a16="http://schemas.microsoft.com/office/drawing/2014/main" id="{91F42E6F-D625-414F-8205-70DFA2B21819}"/>
              </a:ext>
            </a:extLst>
          </p:cNvPr>
          <p:cNvSpPr/>
          <p:nvPr/>
        </p:nvSpPr>
        <p:spPr>
          <a:xfrm>
            <a:off x="838200" y="367809"/>
            <a:ext cx="10435905" cy="3061191"/>
          </a:xfrm>
          <a:prstGeom prst="rect">
            <a:avLst/>
          </a:prstGeom>
          <a:noFill/>
          <a:ln>
            <a:solidFill>
              <a:srgbClr val="662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0947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161503F-E5FF-9149-A903-AA55B518F1AA}"/>
              </a:ext>
            </a:extLst>
          </p:cNvPr>
          <p:cNvSpPr>
            <a:spLocks noGrp="1"/>
          </p:cNvSpPr>
          <p:nvPr>
            <p:ph idx="1"/>
          </p:nvPr>
        </p:nvSpPr>
        <p:spPr>
          <a:xfrm>
            <a:off x="1284732" y="1349487"/>
            <a:ext cx="9622536" cy="4351338"/>
          </a:xfrm>
        </p:spPr>
        <p:txBody>
          <a:bodyPr/>
          <a:lstStyle/>
          <a:p>
            <a:pPr marL="0" indent="0">
              <a:buNone/>
            </a:pPr>
            <a:r>
              <a:rPr lang="de-DE" sz="2400" dirty="0"/>
              <a:t>Angesichts des Trümmerfeldes, zu dem eine Staats- und Gesellschaftsordnung ohne Gott, ohne Gewissen und ohne Achtung vor der Würde des Menschen die Überlebenden des zweiten Weltkrieges geführt hat, in dem festen Entschlusse, den kommenden deutschen Geschlechtern die Segnungen des Friedens, der Menschlichkeit und des Rechtes dauernd zu sichern, gibt sich das Bayerische Volk, eingedenk seiner mehr als tausendjährigen Geschichte, nachstehende demokratische Verfassung.</a:t>
            </a:r>
          </a:p>
        </p:txBody>
      </p:sp>
      <p:sp>
        <p:nvSpPr>
          <p:cNvPr id="5" name="Rechteck 4">
            <a:extLst>
              <a:ext uri="{FF2B5EF4-FFF2-40B4-BE49-F238E27FC236}">
                <a16:creationId xmlns:a16="http://schemas.microsoft.com/office/drawing/2014/main" id="{FA64989B-3FB9-69C5-34F1-9A44E9EA57BB}"/>
              </a:ext>
            </a:extLst>
          </p:cNvPr>
          <p:cNvSpPr/>
          <p:nvPr/>
        </p:nvSpPr>
        <p:spPr>
          <a:xfrm>
            <a:off x="838200" y="367809"/>
            <a:ext cx="10435905" cy="830510"/>
          </a:xfrm>
          <a:prstGeom prst="rect">
            <a:avLst/>
          </a:prstGeom>
          <a:solidFill>
            <a:srgbClr val="65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400" b="1" dirty="0">
              <a:latin typeface="Arial" panose="020B0604020202020204" pitchFamily="34" charset="0"/>
              <a:cs typeface="Arial" panose="020B0604020202020204" pitchFamily="34" charset="0"/>
            </a:endParaRPr>
          </a:p>
          <a:p>
            <a:pPr algn="ctr"/>
            <a:r>
              <a:rPr lang="de-DE" sz="4400" b="1" dirty="0">
                <a:latin typeface="Arial" panose="020B0604020202020204" pitchFamily="34" charset="0"/>
                <a:cs typeface="Arial" panose="020B0604020202020204" pitchFamily="34" charset="0"/>
              </a:rPr>
              <a:t>Präambel BV</a:t>
            </a:r>
          </a:p>
          <a:p>
            <a:pPr algn="ctr"/>
            <a:endParaRPr lang="de-DE" sz="4400" b="1" dirty="0">
              <a:latin typeface="Arial" panose="020B0604020202020204" pitchFamily="34" charset="0"/>
              <a:cs typeface="Arial" panose="020B0604020202020204" pitchFamily="34" charset="0"/>
            </a:endParaRPr>
          </a:p>
        </p:txBody>
      </p:sp>
      <p:sp>
        <p:nvSpPr>
          <p:cNvPr id="2" name="Pfeil nach rechts 1">
            <a:extLst>
              <a:ext uri="{FF2B5EF4-FFF2-40B4-BE49-F238E27FC236}">
                <a16:creationId xmlns:a16="http://schemas.microsoft.com/office/drawing/2014/main" id="{76B46FFB-2CEE-F09E-B99C-62E9AC90A50E}"/>
              </a:ext>
            </a:extLst>
          </p:cNvPr>
          <p:cNvSpPr/>
          <p:nvPr/>
        </p:nvSpPr>
        <p:spPr>
          <a:xfrm>
            <a:off x="1152833" y="4906369"/>
            <a:ext cx="1275735" cy="693174"/>
          </a:xfrm>
          <a:prstGeom prst="rightArrow">
            <a:avLst/>
          </a:prstGeom>
          <a:solidFill>
            <a:srgbClr val="E616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extfeld 5">
            <a:extLst>
              <a:ext uri="{FF2B5EF4-FFF2-40B4-BE49-F238E27FC236}">
                <a16:creationId xmlns:a16="http://schemas.microsoft.com/office/drawing/2014/main" id="{C7C4DC6F-9770-7BA3-49A7-8AC2A628ED10}"/>
              </a:ext>
            </a:extLst>
          </p:cNvPr>
          <p:cNvSpPr txBox="1"/>
          <p:nvPr/>
        </p:nvSpPr>
        <p:spPr>
          <a:xfrm>
            <a:off x="2717020" y="4650819"/>
            <a:ext cx="7901796" cy="1569660"/>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Ein Einsetzen für demokratische Grundwerte ist notwendig zur Sicherung von Frieden und Freiheit. </a:t>
            </a:r>
          </a:p>
          <a:p>
            <a:r>
              <a:rPr lang="de-DE" sz="2400" dirty="0">
                <a:latin typeface="Arial" panose="020B0604020202020204" pitchFamily="34" charset="0"/>
                <a:cs typeface="Arial" panose="020B0604020202020204" pitchFamily="34" charset="0"/>
              </a:rPr>
              <a:t>Ohne Menschlichkeit keine Demokratie. </a:t>
            </a:r>
          </a:p>
          <a:p>
            <a:r>
              <a:rPr lang="de-DE" sz="2400" dirty="0">
                <a:latin typeface="Arial" panose="020B0604020202020204" pitchFamily="34" charset="0"/>
                <a:cs typeface="Arial" panose="020B0604020202020204" pitchFamily="34" charset="0"/>
              </a:rPr>
              <a:t>Ohne Haltung kein Frieden.</a:t>
            </a:r>
          </a:p>
        </p:txBody>
      </p:sp>
      <p:sp>
        <p:nvSpPr>
          <p:cNvPr id="7" name="Rechteck 6">
            <a:extLst>
              <a:ext uri="{FF2B5EF4-FFF2-40B4-BE49-F238E27FC236}">
                <a16:creationId xmlns:a16="http://schemas.microsoft.com/office/drawing/2014/main" id="{983DC48E-9602-41FB-B6CB-FA0BFE66AF94}"/>
              </a:ext>
            </a:extLst>
          </p:cNvPr>
          <p:cNvSpPr/>
          <p:nvPr/>
        </p:nvSpPr>
        <p:spPr>
          <a:xfrm>
            <a:off x="838200" y="367809"/>
            <a:ext cx="10435905" cy="3966447"/>
          </a:xfrm>
          <a:prstGeom prst="rect">
            <a:avLst/>
          </a:prstGeom>
          <a:noFill/>
          <a:ln>
            <a:solidFill>
              <a:srgbClr val="662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334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16D20-CA53-49A5-B434-41CC377F238D}"/>
              </a:ext>
            </a:extLst>
          </p:cNvPr>
          <p:cNvSpPr>
            <a:spLocks noGrp="1"/>
          </p:cNvSpPr>
          <p:nvPr>
            <p:ph type="title"/>
          </p:nvPr>
        </p:nvSpPr>
        <p:spPr>
          <a:xfrm>
            <a:off x="838200" y="618326"/>
            <a:ext cx="10515600" cy="1325563"/>
          </a:xfrm>
        </p:spPr>
        <p:txBody>
          <a:bodyPr/>
          <a:lstStyle/>
          <a:p>
            <a:r>
              <a:rPr lang="de-DE" sz="2400" dirty="0">
                <a:latin typeface="Arial" panose="020B0604020202020204" pitchFamily="34" charset="0"/>
                <a:cs typeface="Arial" panose="020B0604020202020204" pitchFamily="34" charset="0"/>
              </a:rPr>
              <a:t>Bildquellen</a:t>
            </a:r>
          </a:p>
        </p:txBody>
      </p:sp>
      <p:sp>
        <p:nvSpPr>
          <p:cNvPr id="4" name="Textfeld 3">
            <a:extLst>
              <a:ext uri="{FF2B5EF4-FFF2-40B4-BE49-F238E27FC236}">
                <a16:creationId xmlns:a16="http://schemas.microsoft.com/office/drawing/2014/main" id="{91048FF9-02BE-4CDB-AC43-7FA6630461C1}"/>
              </a:ext>
            </a:extLst>
          </p:cNvPr>
          <p:cNvSpPr txBox="1"/>
          <p:nvPr/>
        </p:nvSpPr>
        <p:spPr>
          <a:xfrm>
            <a:off x="838200" y="1046097"/>
            <a:ext cx="10219441" cy="1384995"/>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2/5 	Margot Friedländer auf dem Berlinale Empfang 16.02.2025, von Martin Kraft CC BY-SA 4.0, </a:t>
            </a:r>
            <a:r>
              <a:rPr lang="de-DE" sz="1400" dirty="0">
                <a:latin typeface="Arial" panose="020B0604020202020204" pitchFamily="34" charset="0"/>
                <a:cs typeface="Arial" panose="020B0604020202020204" pitchFamily="34" charset="0"/>
                <a:hlinkClick r:id="rId2"/>
              </a:rPr>
              <a:t>https://de.wikipedia.org/wiki/Margot_Friedländer#/media/Datei:MKr369520_Margot_Friedländer_(NRW-Empfang,_Berlinale_2025).jpg</a:t>
            </a:r>
            <a:r>
              <a:rPr lang="de-DE" sz="1400" dirty="0">
                <a:latin typeface="Arial" panose="020B0604020202020204" pitchFamily="34" charset="0"/>
                <a:cs typeface="Arial" panose="020B0604020202020204" pitchFamily="34" charset="0"/>
              </a:rPr>
              <a:t> (DL: 09.07.2025).</a:t>
            </a:r>
          </a:p>
          <a:p>
            <a:r>
              <a:rPr lang="de-DE" sz="1400" dirty="0">
                <a:latin typeface="Arial" panose="020B0604020202020204" pitchFamily="34" charset="0"/>
                <a:cs typeface="Arial" panose="020B0604020202020204" pitchFamily="34" charset="0"/>
              </a:rPr>
              <a:t>Folie 3 	Erstellt mit ChatGPT am 05.11.2024.</a:t>
            </a:r>
          </a:p>
          <a:p>
            <a:r>
              <a:rPr lang="de-DE" sz="1400" dirty="0">
                <a:latin typeface="Arial" panose="020B0604020202020204" pitchFamily="34" charset="0"/>
                <a:cs typeface="Arial" panose="020B0604020202020204" pitchFamily="34" charset="0"/>
              </a:rPr>
              <a:t>Folie 4 	</a:t>
            </a:r>
            <a:r>
              <a:rPr lang="de-DE" sz="1400" kern="100" dirty="0">
                <a:latin typeface="Arial" panose="020B0604020202020204" pitchFamily="34" charset="0"/>
                <a:ea typeface="Aptos" panose="020B0004020202020204" pitchFamily="34" charset="0"/>
                <a:cs typeface="Arial" panose="020B0604020202020204" pitchFamily="34" charset="0"/>
              </a:rPr>
              <a:t>Erstellt mit ChatGPT am 27.02.2025.</a:t>
            </a:r>
          </a:p>
          <a:p>
            <a:endParaRPr lang="de-DE" sz="1400" dirty="0">
              <a:latin typeface="Arial" panose="020B0604020202020204" pitchFamily="34" charset="0"/>
              <a:cs typeface="Arial" panose="020B0604020202020204" pitchFamily="34" charset="0"/>
            </a:endParaRPr>
          </a:p>
        </p:txBody>
      </p:sp>
      <p:sp>
        <p:nvSpPr>
          <p:cNvPr id="5" name="Titel 1">
            <a:extLst>
              <a:ext uri="{FF2B5EF4-FFF2-40B4-BE49-F238E27FC236}">
                <a16:creationId xmlns:a16="http://schemas.microsoft.com/office/drawing/2014/main" id="{4018AB28-87D5-4A04-AFD5-F6A3BA97D66F}"/>
              </a:ext>
            </a:extLst>
          </p:cNvPr>
          <p:cNvSpPr txBox="1">
            <a:spLocks/>
          </p:cNvSpPr>
          <p:nvPr/>
        </p:nvSpPr>
        <p:spPr>
          <a:xfrm>
            <a:off x="838200" y="4412756"/>
            <a:ext cx="10515600" cy="474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latin typeface="Arial" panose="020B0604020202020204" pitchFamily="34" charset="0"/>
                <a:cs typeface="Arial" panose="020B0604020202020204" pitchFamily="34" charset="0"/>
              </a:rPr>
              <a:t>Verwendete Literatur</a:t>
            </a:r>
          </a:p>
        </p:txBody>
      </p:sp>
      <p:sp>
        <p:nvSpPr>
          <p:cNvPr id="6" name="Textfeld 5">
            <a:extLst>
              <a:ext uri="{FF2B5EF4-FFF2-40B4-BE49-F238E27FC236}">
                <a16:creationId xmlns:a16="http://schemas.microsoft.com/office/drawing/2014/main" id="{8480EF60-D003-4B86-A955-C830B0172A37}"/>
              </a:ext>
            </a:extLst>
          </p:cNvPr>
          <p:cNvSpPr txBox="1"/>
          <p:nvPr/>
        </p:nvSpPr>
        <p:spPr>
          <a:xfrm>
            <a:off x="892594" y="4887356"/>
            <a:ext cx="10110651" cy="1169551"/>
          </a:xfrm>
          <a:prstGeom prst="rect">
            <a:avLst/>
          </a:prstGeom>
          <a:noFill/>
        </p:spPr>
        <p:txBody>
          <a:bodyPr wrap="square" rtlCol="0">
            <a:spAutoFit/>
          </a:bodyPr>
          <a:lstStyle/>
          <a:p>
            <a:r>
              <a:rPr lang="de-DE" sz="1400" u="sng" dirty="0">
                <a:latin typeface="Arial" panose="020B0604020202020204" pitchFamily="34" charset="0"/>
                <a:cs typeface="Arial" panose="020B0604020202020204" pitchFamily="34" charset="0"/>
                <a:hlinkClick r:id="rId3"/>
              </a:rPr>
              <a:t>https://www.bpb.de/themen/deutschlandarchiv/506886/margot-friedlaender-ich-spreche-fuer-die-die-nicht-mehr-sprechen-koennen/</a:t>
            </a:r>
            <a:r>
              <a:rPr lang="de-DE" sz="1400" dirty="0">
                <a:latin typeface="Arial" panose="020B0604020202020204" pitchFamily="34" charset="0"/>
                <a:cs typeface="Arial" panose="020B0604020202020204" pitchFamily="34" charset="0"/>
              </a:rPr>
              <a:t> (DL: 03.07.2025)</a:t>
            </a:r>
          </a:p>
          <a:p>
            <a:r>
              <a:rPr lang="de-DE" sz="1400" dirty="0">
                <a:latin typeface="Arial" panose="020B0604020202020204" pitchFamily="34" charset="0"/>
                <a:cs typeface="Arial" panose="020B0604020202020204" pitchFamily="34" charset="0"/>
              </a:rPr>
              <a:t> </a:t>
            </a:r>
          </a:p>
          <a:p>
            <a:r>
              <a:rPr lang="de-DE" sz="1400" u="sng" dirty="0">
                <a:latin typeface="Arial" panose="020B0604020202020204" pitchFamily="34" charset="0"/>
                <a:cs typeface="Arial" panose="020B0604020202020204" pitchFamily="34" charset="0"/>
                <a:hlinkClick r:id="rId4"/>
              </a:rPr>
              <a:t>https://www.tagesschau.de/multimedia/video/video-1465240.html</a:t>
            </a:r>
            <a:r>
              <a:rPr lang="de-DE" sz="1400" dirty="0">
                <a:latin typeface="Arial" panose="020B0604020202020204" pitchFamily="34" charset="0"/>
                <a:cs typeface="Arial" panose="020B0604020202020204" pitchFamily="34" charset="0"/>
              </a:rPr>
              <a:t> (DL: 03.07.2025)</a:t>
            </a:r>
          </a:p>
          <a:p>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606816"/>
      </p:ext>
    </p:extLst>
  </p:cSld>
  <p:clrMapOvr>
    <a:masterClrMapping/>
  </p:clrMapOvr>
</p:sld>
</file>

<file path=ppt/theme/theme1.xml><?xml version="1.0" encoding="utf-8"?>
<a:theme xmlns:a="http://schemas.openxmlformats.org/drawingml/2006/main" name="Verfassungsviertelstun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rfassungsviertelstunde" id="{6C83C2B8-36A9-3A46-A0FB-60571E86D493}" vid="{B431A515-F06A-C344-9E8D-1F65F61E542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837dc6f9-b298-44f6-a083-4151625134c1}" enabled="1" method="Standard" siteId="{e7fba4e3-f126-4940-a23f-19b6b5f3de51}" contentBits="0" removed="0"/>
</clbl:labelList>
</file>

<file path=docProps/app.xml><?xml version="1.0" encoding="utf-8"?>
<Properties xmlns="http://schemas.openxmlformats.org/officeDocument/2006/extended-properties" xmlns:vt="http://schemas.openxmlformats.org/officeDocument/2006/docPropsVTypes">
  <Template>Verfassungsviertelstunde</Template>
  <TotalTime>0</TotalTime>
  <Words>377</Words>
  <Application>Microsoft Office PowerPoint</Application>
  <PresentationFormat>Breitbild</PresentationFormat>
  <Paragraphs>32</Paragraphs>
  <Slides>10</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Aptos</vt:lpstr>
      <vt:lpstr>Arial</vt:lpstr>
      <vt:lpstr>Calibri</vt:lpstr>
      <vt:lpstr>Verfassungsviertelstunde</vt:lpstr>
      <vt:lpstr>PowerPoint-Präsentation</vt:lpstr>
      <vt:lpstr>PowerPoint-Präsentation</vt:lpstr>
      <vt:lpstr>Zum Tod von Margot Friedländer am  9. Mai 2025</vt:lpstr>
      <vt:lpstr>Arbeitsauftrag</vt:lpstr>
      <vt:lpstr>Handlungsauftrag</vt:lpstr>
      <vt:lpstr>PowerPoint-Präsentation</vt:lpstr>
      <vt:lpstr>PowerPoint-Präsentation</vt:lpstr>
      <vt:lpstr>PowerPoint-Präsentation</vt:lpstr>
      <vt:lpstr>Bildquellen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ISB München</dc:creator>
  <cp:lastModifiedBy>Weber, Alexandra</cp:lastModifiedBy>
  <cp:revision>20</cp:revision>
  <dcterms:created xsi:type="dcterms:W3CDTF">2024-06-12T15:52:19Z</dcterms:created>
  <dcterms:modified xsi:type="dcterms:W3CDTF">2025-10-08T10:53:11Z</dcterms:modified>
</cp:coreProperties>
</file>