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72" r:id="rId4"/>
    <p:sldId id="269" r:id="rId5"/>
    <p:sldId id="270" r:id="rId6"/>
    <p:sldId id="271" r:id="rId7"/>
    <p:sldId id="258" r:id="rId8"/>
    <p:sldId id="259" r:id="rId9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3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B789C8-E504-E7F5-8393-F454D2A690D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B1B3FE-E2D3-9F9E-97F9-7D74DC2F9F7F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D2657A-CB80-5709-80C1-FA2F45C266D3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22.10.2025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zenario-trichter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78BC934-B6CD-2E59-3911-F2DBE264217A}"/>
              </a:ext>
            </a:extLst>
          </p:cNvPr>
          <p:cNvSpPr txBox="1"/>
          <p:nvPr/>
        </p:nvSpPr>
        <p:spPr>
          <a:xfrm>
            <a:off x="1220276" y="357439"/>
            <a:ext cx="1043416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Artikel 20 GG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(1) Die Bundesrepublik Deutschland ist ein demokratischer und sozialer Bundesstaat.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(2) Alle Staatsgewalt geht vom Volke aus. Sie wird vom Volke in Wahlen und Abstimmungen und durch besondere Organe der Gesetzgebung, der vollziehenden Gewalt und der Rechtsprechung ausgeübt.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(3) Die Gesetzgebung ist an die verfassungsmäßige Ordnung, die vollziehende Gewalt und die Rechtsprechung sind an Gesetz und Recht gebunden. (…)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22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33778A1-A1F1-3ED8-DBC5-0A488171F3F1}"/>
              </a:ext>
            </a:extLst>
          </p:cNvPr>
          <p:cNvSpPr txBox="1"/>
          <p:nvPr/>
        </p:nvSpPr>
        <p:spPr>
          <a:xfrm>
            <a:off x="1232363" y="657528"/>
            <a:ext cx="986845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Die vier Strukturprinzipien aus Artikel 20 GG sind: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Demokratieprinzip</a:t>
            </a:r>
          </a:p>
          <a:p>
            <a:pPr marL="514350" indent="-514350">
              <a:buAutoNum type="arabicPeriod"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Rechtsstaatsprinzip</a:t>
            </a:r>
          </a:p>
          <a:p>
            <a:pPr marL="514350" indent="-514350">
              <a:buAutoNum type="arabicPeriod"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Sozialstaatsprinzip</a:t>
            </a:r>
          </a:p>
          <a:p>
            <a:pPr marL="514350" indent="-514350">
              <a:buAutoNum type="arabicPeriod"/>
            </a:pPr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Bundesstaatsprinzip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Text, Schrift, Grafiken, violett enthält.&#10;&#10;KI-generierte Inhalte können fehlerhaft sein.">
            <a:extLst>
              <a:ext uri="{FF2B5EF4-FFF2-40B4-BE49-F238E27FC236}">
                <a16:creationId xmlns:a16="http://schemas.microsoft.com/office/drawing/2014/main" id="{8C3844E0-3354-F1F9-224B-610B22229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56" y="3170760"/>
            <a:ext cx="3029712" cy="302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4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5824505-6C90-B815-6675-7E155D3C809E}"/>
              </a:ext>
            </a:extLst>
          </p:cNvPr>
          <p:cNvSpPr txBox="1"/>
          <p:nvPr/>
        </p:nvSpPr>
        <p:spPr>
          <a:xfrm>
            <a:off x="719051" y="674400"/>
            <a:ext cx="110808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Stellt euch vor, euer zugeteiltes Prinzip wird plötzlich abgeschafft.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Wie verändert sich das politische System?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Was passiert mit den Bürgerinnen und Bürgern?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Wie fühlt sich das Leben in diesem Staat an?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Sammelt eure Ideen mithilfe der Szenariotechnik auf dem Arbeitsblatt! Beschreibt hierbei eine möglichst besonders positives, ein Trendszenario und eine besonders negatives Zukunftsszenario!</a:t>
            </a:r>
          </a:p>
        </p:txBody>
      </p:sp>
    </p:spTree>
    <p:extLst>
      <p:ext uri="{BB962C8B-B14F-4D97-AF65-F5344CB8AC3E}">
        <p14:creationId xmlns:p14="http://schemas.microsoft.com/office/powerpoint/2010/main" val="268769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20DCE7F-0B19-11E0-7787-393DA7A2F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2" y="1280160"/>
            <a:ext cx="7535625" cy="43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C4D408-467F-6820-D5E3-DF2630981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1760900"/>
            <a:ext cx="9902952" cy="5097100"/>
          </a:xfrm>
        </p:spPr>
        <p:txBody>
          <a:bodyPr/>
          <a:lstStyle/>
          <a:p>
            <a:pPr marL="0" indent="0" rtl="0">
              <a:buNone/>
            </a:pPr>
            <a:r>
              <a:rPr lang="de-DE" dirty="0"/>
              <a:t>1. Was hat mich an unserem Szenario am meisten beunruhigt und warum?</a:t>
            </a:r>
          </a:p>
          <a:p>
            <a:pPr marL="0" indent="0" rtl="0">
              <a:buNone/>
            </a:pPr>
            <a:r>
              <a:rPr lang="de-DE" dirty="0"/>
              <a:t>2. Welchen persönlichen Beitrag kann ich leisten, um ein solches Szenario zu verhindern?</a:t>
            </a:r>
          </a:p>
          <a:p>
            <a:pPr marL="0" indent="0" rtl="0">
              <a:buNone/>
            </a:pPr>
            <a:r>
              <a:rPr lang="de-DE" dirty="0"/>
              <a:t>3. Welches der vier Prinzipien erscheint mir heute wichtiger als ich dachte?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98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61832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Bildquellen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060249"/>
            <a:ext cx="10219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5 Beschloss, Szenario-Trichter via Wikimedia Commons CC BY-SA 3.0, in: 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https://commons.wikimedia.org/wiki/File:Szenario-trichter.jpg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10.09.2025)</a:t>
            </a:r>
          </a:p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92424" y="2456738"/>
            <a:ext cx="4593336" cy="115107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238</Words>
  <Application>Microsoft Office PowerPoint</Application>
  <DocSecurity>0</DocSecurity>
  <PresentationFormat>Breitbild</PresentationFormat>
  <Paragraphs>32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Staatsinstitut für Schulqualität und Bildungsforschung</dc:creator>
  <cp:keywords/>
  <dc:description/>
  <cp:lastModifiedBy>Weber, Alexandra</cp:lastModifiedBy>
  <cp:revision>12</cp:revision>
  <dcterms:created xsi:type="dcterms:W3CDTF">2024-06-12T15:52:19Z</dcterms:created>
  <dcterms:modified xsi:type="dcterms:W3CDTF">2025-10-22T14:32:28Z</dcterms:modified>
  <cp:category/>
  <dc:identifier/>
  <cp:contentStatus/>
  <dc:language/>
  <cp:version/>
</cp:coreProperties>
</file>