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308" r:id="rId3"/>
    <p:sldId id="307" r:id="rId4"/>
    <p:sldId id="304" r:id="rId5"/>
    <p:sldId id="305" r:id="rId6"/>
    <p:sldId id="303" r:id="rId7"/>
    <p:sldId id="273" r:id="rId8"/>
    <p:sldId id="274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5322" autoAdjust="0"/>
  </p:normalViewPr>
  <p:slideViewPr>
    <p:cSldViewPr snapToGrid="0">
      <p:cViewPr varScale="1">
        <p:scale>
          <a:sx n="56" d="100"/>
          <a:sy n="56" d="100"/>
        </p:scale>
        <p:origin x="103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7C528-C069-4DA7-BA70-01EF26865E3E}" type="datetimeFigureOut">
              <a:rPr lang="de-DE" smtClean="0"/>
              <a:t>01.11.2025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086BB-F3CF-483A-97BD-C3AAF4D725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87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democracy-index-eiu?time=2024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Link zur Ressource: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https://ourworldindata.org/grapher/democracy-index-eiu?time=2024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086BB-F3CF-483A-97BD-C3AAF4D7250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640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dirty="0"/>
              <a:t>Demokratie heißt, dass jede Meinung zählt, nicht nur die von oben. Demokratie bedeutet jeder und jede soll/darf sich einbringen. Andere Meinungen müssen akzeptiert werden. Die Möglichkeit wahrnehmen sich zu engagieren und die Freiheit zu nutzen. </a:t>
            </a:r>
            <a:br>
              <a:rPr lang="de-DE" b="0" dirty="0"/>
            </a:br>
            <a:r>
              <a:rPr lang="de-DE" b="0" dirty="0"/>
              <a:t>Demokratie bedeutet, dass die Macht vom Volk ausgeht und die Bürgerinnen und Bürger durch freie Wahlen, Mitbestimmung und Meinungsfreiheit an politischen Entscheidungen beteiligt sind.</a:t>
            </a:r>
            <a:br>
              <a:rPr lang="de-DE" b="0" dirty="0"/>
            </a:br>
            <a:endParaRPr lang="de-DE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Die </a:t>
            </a:r>
            <a:r>
              <a:rPr lang="de-DE" dirty="0" err="1"/>
              <a:t>SuS</a:t>
            </a:r>
            <a:r>
              <a:rPr lang="de-DE" dirty="0"/>
              <a:t> sollen im Rahmen der Verfassungsviertelstunde erkennen, was das Besondere an der Demokratie ist. Wie werden Freiheitsrechte garantiert? Die Verfassungsviertelstunde soll zum Nachdenken und Mitmachen anregen, sich für die Demokratie einzusetzen.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086BB-F3CF-483A-97BD-C3AAF4D7250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10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38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9AFAA-9BBE-47EE-BC62-46FF2FF0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652B30-99BE-477D-859B-7E833BDEC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A791FF-ABFC-42B0-890B-000BBA4C8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5091C5-ED85-481D-827A-0F8B76C05C06}" type="datetimeFigureOut">
              <a:rPr lang="de-DE" smtClean="0"/>
              <a:t>01.11.2025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2929F7-1BA9-4B28-B4CA-BB1F70B8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E23B97-D320-4598-B2FE-753F17C8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EE1BBA-F88F-4D44-8D8D-8BC0C6D210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54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75306-EFD4-4D54-AF33-1632B827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5D1008-A0C8-4790-972A-2B2A6ECDF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691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934D2-AAFC-4114-9CDC-3828731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2A0235-45BC-440E-AAF4-723CC0A54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736CD9D-B741-44C8-8E35-1BC3D57C3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3333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427AC-9839-4219-9A0F-73207DE9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089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24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7008F972-9B76-4015-868C-BBE8F604C2D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4137197" y="6088478"/>
            <a:ext cx="3590234" cy="94431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1F0C98-E287-4848-A344-09F890479653}"/>
              </a:ext>
            </a:extLst>
          </p:cNvPr>
          <p:cNvSpPr txBox="1"/>
          <p:nvPr userDrawn="1"/>
        </p:nvSpPr>
        <p:spPr bwMode="auto">
          <a:xfrm>
            <a:off x="4498462" y="6466152"/>
            <a:ext cx="2212789" cy="188964"/>
          </a:xfrm>
          <a:prstGeom prst="rect">
            <a:avLst/>
          </a:prstGeom>
          <a:grp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>
              <a:defRPr sz="1100">
                <a:solidFill>
                  <a:srgbClr val="8C98C5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 b="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www.politischebildung.schule.bayern.de</a:t>
            </a:r>
            <a:endParaRPr sz="1050" dirty="0"/>
          </a:p>
        </p:txBody>
      </p:sp>
      <p:pic>
        <p:nvPicPr>
          <p:cNvPr id="9" name="Grafik 8" descr="Ein Pinselstrich">
            <a:extLst>
              <a:ext uri="{FF2B5EF4-FFF2-40B4-BE49-F238E27FC236}">
                <a16:creationId xmlns:a16="http://schemas.microsoft.com/office/drawing/2014/main" id="{7FDA39BC-BE98-435A-BC33-E85D11D1275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338983" y="6281628"/>
            <a:ext cx="4244335" cy="466878"/>
          </a:xfrm>
          <a:prstGeom prst="rect">
            <a:avLst/>
          </a:prstGeom>
        </p:spPr>
      </p:pic>
      <p:pic>
        <p:nvPicPr>
          <p:cNvPr id="10" name="Grafik 9" descr="Ein Pinselstrich">
            <a:extLst>
              <a:ext uri="{FF2B5EF4-FFF2-40B4-BE49-F238E27FC236}">
                <a16:creationId xmlns:a16="http://schemas.microsoft.com/office/drawing/2014/main" id="{0C2AAF5E-8FF3-4D66-8639-03C6929170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6940684" y="6327194"/>
            <a:ext cx="4912333" cy="46687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08CF5A1-5613-4C54-B25E-8A34897FCEB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8" y="6358056"/>
            <a:ext cx="390450" cy="3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4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democracy-index-eiu?time=202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yern.de/staatsregierung/ministerpraesidenten-und-kabinette-seit-1945/dr-markus-soeder/" TargetMode="External"/><Relationship Id="rId2" Type="http://schemas.openxmlformats.org/officeDocument/2006/relationships/hyperlink" Target="https://ourworldindata.org/grapher/democracy-index-eiu?time=202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7469676-6126-4408-83BC-0E3E5F2BE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26" y="1242204"/>
            <a:ext cx="9784548" cy="41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9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hlinkClick r:id="rId3"/>
            <a:extLst>
              <a:ext uri="{FF2B5EF4-FFF2-40B4-BE49-F238E27FC236}">
                <a16:creationId xmlns:a16="http://schemas.microsoft.com/office/drawing/2014/main" id="{CBAF98E6-A843-4251-BDC6-5C90649EF3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1" b="16175"/>
          <a:stretch/>
        </p:blipFill>
        <p:spPr>
          <a:xfrm>
            <a:off x="1408252" y="1136314"/>
            <a:ext cx="9404527" cy="509665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428AF9B-D6A2-C902-08ED-CA4B2E3C7C70}"/>
              </a:ext>
            </a:extLst>
          </p:cNvPr>
          <p:cNvSpPr txBox="1"/>
          <p:nvPr/>
        </p:nvSpPr>
        <p:spPr>
          <a:xfrm>
            <a:off x="1408252" y="445909"/>
            <a:ext cx="9507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Demokratieindex</a:t>
            </a:r>
          </a:p>
        </p:txBody>
      </p:sp>
    </p:spTree>
    <p:extLst>
      <p:ext uri="{BB962C8B-B14F-4D97-AF65-F5344CB8AC3E}">
        <p14:creationId xmlns:p14="http://schemas.microsoft.com/office/powerpoint/2010/main" val="268822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914C3-7050-4400-B30D-77AB2C328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936" y="580135"/>
            <a:ext cx="10515600" cy="759124"/>
          </a:xfrm>
        </p:spPr>
        <p:txBody>
          <a:bodyPr/>
          <a:lstStyle/>
          <a:p>
            <a:pPr algn="ctr"/>
            <a:r>
              <a:rPr lang="de-DE" dirty="0"/>
              <a:t>Blitzlicht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FD90BC9-3ECD-4F96-8232-D3422868B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r="10017" b="10219"/>
          <a:stretch/>
        </p:blipFill>
        <p:spPr>
          <a:xfrm>
            <a:off x="301924" y="200135"/>
            <a:ext cx="2950235" cy="2278247"/>
          </a:xfr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F3342FE-2A25-42EA-A466-261935E93C8F}"/>
              </a:ext>
            </a:extLst>
          </p:cNvPr>
          <p:cNvSpPr/>
          <p:nvPr/>
        </p:nvSpPr>
        <p:spPr>
          <a:xfrm>
            <a:off x="825586" y="3049438"/>
            <a:ext cx="10368300" cy="759124"/>
          </a:xfrm>
          <a:prstGeom prst="rect">
            <a:avLst/>
          </a:prstGeom>
          <a:solidFill>
            <a:srgbClr val="6524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Was gehört für euch zu einer Demokratie?</a:t>
            </a:r>
          </a:p>
        </p:txBody>
      </p:sp>
    </p:spTree>
    <p:extLst>
      <p:ext uri="{BB962C8B-B14F-4D97-AF65-F5344CB8AC3E}">
        <p14:creationId xmlns:p14="http://schemas.microsoft.com/office/powerpoint/2010/main" val="4156072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9E6E571-B4AC-4119-9907-D94BC44A1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r="33808"/>
          <a:stretch/>
        </p:blipFill>
        <p:spPr>
          <a:xfrm>
            <a:off x="1112806" y="436772"/>
            <a:ext cx="4151019" cy="5429191"/>
          </a:xfr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62FEF9B2-7BFA-4900-851D-627A9CED4355}"/>
              </a:ext>
            </a:extLst>
          </p:cNvPr>
          <p:cNvSpPr txBox="1">
            <a:spLocks/>
          </p:cNvSpPr>
          <p:nvPr/>
        </p:nvSpPr>
        <p:spPr>
          <a:xfrm>
            <a:off x="5471083" y="4871790"/>
            <a:ext cx="5794312" cy="994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 dirty="0"/>
              <a:t>Dr. Markus Söder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000" dirty="0"/>
              <a:t>Bayerischer Ministerpräsident</a:t>
            </a:r>
          </a:p>
        </p:txBody>
      </p:sp>
    </p:spTree>
    <p:extLst>
      <p:ext uri="{BB962C8B-B14F-4D97-AF65-F5344CB8AC3E}">
        <p14:creationId xmlns:p14="http://schemas.microsoft.com/office/powerpoint/2010/main" val="3913581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pulsvideo_Verfassungsviertelstunde_Dr._Markus_Soeder_20_Gg__4K__Ut">
            <a:hlinkClick r:id="" action="ppaction://media"/>
            <a:extLst>
              <a:ext uri="{FF2B5EF4-FFF2-40B4-BE49-F238E27FC236}">
                <a16:creationId xmlns:a16="http://schemas.microsoft.com/office/drawing/2014/main" id="{C47F62AE-C49A-4DBE-BE9A-C8888AA503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4376" y="203858"/>
            <a:ext cx="8563244" cy="4816716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F08B7E1-EE54-48B9-A9D4-219AE75B4CC0}"/>
              </a:ext>
            </a:extLst>
          </p:cNvPr>
          <p:cNvSpPr txBox="1"/>
          <p:nvPr/>
        </p:nvSpPr>
        <p:spPr>
          <a:xfrm>
            <a:off x="997786" y="5293350"/>
            <a:ext cx="10196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Definiere den Begriff Demokratie. </a:t>
            </a:r>
          </a:p>
          <a:p>
            <a:pPr marL="457200" indent="-457200">
              <a:buFont typeface="+mj-lt"/>
              <a:buAutoNum type="arabicParenR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Welches Ziel wird mit der Verfassungsviertelstunde verfolgt?</a:t>
            </a:r>
          </a:p>
        </p:txBody>
      </p:sp>
    </p:spTree>
    <p:extLst>
      <p:ext uri="{BB962C8B-B14F-4D97-AF65-F5344CB8AC3E}">
        <p14:creationId xmlns:p14="http://schemas.microsoft.com/office/powerpoint/2010/main" val="225861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15934D6B-8C34-42E6-964D-9686A89BBD51}"/>
              </a:ext>
            </a:extLst>
          </p:cNvPr>
          <p:cNvSpPr txBox="1">
            <a:spLocks/>
          </p:cNvSpPr>
          <p:nvPr/>
        </p:nvSpPr>
        <p:spPr>
          <a:xfrm>
            <a:off x="1035170" y="1272591"/>
            <a:ext cx="10126124" cy="4500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400" dirty="0"/>
              <a:t>(1) Die Bundesrepublik Deutschland ist ein demokratischer und sozialer Bundesstaat.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58C6C37-682C-428E-A6E4-AF653ACA53CE}"/>
              </a:ext>
            </a:extLst>
          </p:cNvPr>
          <p:cNvSpPr txBox="1">
            <a:spLocks/>
          </p:cNvSpPr>
          <p:nvPr/>
        </p:nvSpPr>
        <p:spPr>
          <a:xfrm>
            <a:off x="1035170" y="2125756"/>
            <a:ext cx="10126124" cy="4500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400" dirty="0"/>
              <a:t>(2) Alle Staatsgewalt geht vom Volke aus. Sie wird vom Volke in Wahlen und Abstimmungen und durch besondere Organe der Gesetzgebung, der vollziehenden Gewalt und der Rechtsprechung ausgeübt.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A9E8162-C54A-4F16-84F0-DCC319EE35B1}"/>
              </a:ext>
            </a:extLst>
          </p:cNvPr>
          <p:cNvSpPr txBox="1">
            <a:spLocks/>
          </p:cNvSpPr>
          <p:nvPr/>
        </p:nvSpPr>
        <p:spPr>
          <a:xfrm>
            <a:off x="1035170" y="3429000"/>
            <a:ext cx="10126124" cy="4500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400" dirty="0"/>
              <a:t>(3) Die Gesetzgebung ist an die verfassungsmäßige Ordnung, die vollziehende Gewalt und die Rechtsprechung sind an Gesetz und Recht gebunden.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B104F59-12AF-43CE-B1A0-904C7B424F12}"/>
              </a:ext>
            </a:extLst>
          </p:cNvPr>
          <p:cNvSpPr txBox="1">
            <a:spLocks/>
          </p:cNvSpPr>
          <p:nvPr/>
        </p:nvSpPr>
        <p:spPr>
          <a:xfrm>
            <a:off x="1035170" y="4685254"/>
            <a:ext cx="10126124" cy="4500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400" dirty="0"/>
              <a:t>(4) Gegen jeden, der es unternimmt, diese Ordnung zu beseitigen, haben alle Deutschen das Recht zum Widerstand, wenn andere Abhilfe nicht möglich ist.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EDD930A-0DF0-D6ED-EDC7-B9538AD2367B}"/>
              </a:ext>
            </a:extLst>
          </p:cNvPr>
          <p:cNvSpPr/>
          <p:nvPr/>
        </p:nvSpPr>
        <p:spPr>
          <a:xfrm>
            <a:off x="911850" y="250167"/>
            <a:ext cx="10368300" cy="759124"/>
          </a:xfrm>
          <a:prstGeom prst="rect">
            <a:avLst/>
          </a:prstGeom>
          <a:solidFill>
            <a:srgbClr val="6524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Art. 20 GG</a:t>
            </a:r>
          </a:p>
        </p:txBody>
      </p:sp>
    </p:spTree>
    <p:extLst>
      <p:ext uri="{BB962C8B-B14F-4D97-AF65-F5344CB8AC3E}">
        <p14:creationId xmlns:p14="http://schemas.microsoft.com/office/powerpoint/2010/main" val="2079612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16D20-CA53-49A5-B434-41CC377F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8326"/>
            <a:ext cx="10515600" cy="1325563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Bildquellen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1048FF9-02BE-4CDB-AC43-7FA6630461C1}"/>
              </a:ext>
            </a:extLst>
          </p:cNvPr>
          <p:cNvSpPr txBox="1"/>
          <p:nvPr/>
        </p:nvSpPr>
        <p:spPr>
          <a:xfrm>
            <a:off x="838200" y="1046097"/>
            <a:ext cx="10219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2	Democracy Index, 2024, CC BY,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https://ourworldindata.org/grapher/democracy-index-eiu?time=2024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25.10.2025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4	Blitzlicht, KI generiert mithilfe von Dall-E-3, 25.10.2025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5	Ministerpräsident Bayern, Dr. Markus Söder, </a:t>
            </a:r>
            <a:b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https://www.bayern.de/staatsregierung/ministerpraesidenten-und-kabinette-seit-1945/dr-markus-soeder/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25.10.2025 </a:t>
            </a:r>
          </a:p>
        </p:txBody>
      </p:sp>
    </p:spTree>
    <p:extLst>
      <p:ext uri="{BB962C8B-B14F-4D97-AF65-F5344CB8AC3E}">
        <p14:creationId xmlns:p14="http://schemas.microsoft.com/office/powerpoint/2010/main" val="2893606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40C73E3-138E-4A69-89A8-9720B764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2424" y="2456738"/>
            <a:ext cx="4593336" cy="115107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EAC8428-AEA9-4B82-8EC6-909ACC209338}"/>
              </a:ext>
            </a:extLst>
          </p:cNvPr>
          <p:cNvSpPr txBox="1"/>
          <p:nvPr/>
        </p:nvSpPr>
        <p:spPr>
          <a:xfrm>
            <a:off x="1280160" y="3949469"/>
            <a:ext cx="950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Dieses Material wurde im Arbeitskreis Politische Bildung erstellt. </a:t>
            </a:r>
          </a:p>
        </p:txBody>
      </p:sp>
    </p:spTree>
    <p:extLst>
      <p:ext uri="{BB962C8B-B14F-4D97-AF65-F5344CB8AC3E}">
        <p14:creationId xmlns:p14="http://schemas.microsoft.com/office/powerpoint/2010/main" val="1424352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</Words>
  <Application>Microsoft Office PowerPoint</Application>
  <PresentationFormat>Breitbild</PresentationFormat>
  <Paragraphs>22</Paragraphs>
  <Slides>8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</vt:lpstr>
      <vt:lpstr>PowerPoint-Präsentation</vt:lpstr>
      <vt:lpstr>PowerPoint-Präsentation</vt:lpstr>
      <vt:lpstr>Blitzlicht</vt:lpstr>
      <vt:lpstr>PowerPoint-Präsentation</vt:lpstr>
      <vt:lpstr>PowerPoint-Präsentation</vt:lpstr>
      <vt:lpstr>PowerPoint-Präsentation</vt:lpstr>
      <vt:lpstr>Bildquellen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Weber, Alexandra</dc:creator>
  <cp:lastModifiedBy>Weber, Alexandra</cp:lastModifiedBy>
  <cp:revision>21</cp:revision>
  <dcterms:created xsi:type="dcterms:W3CDTF">2024-06-12T15:52:19Z</dcterms:created>
  <dcterms:modified xsi:type="dcterms:W3CDTF">2025-11-01T12:00:17Z</dcterms:modified>
</cp:coreProperties>
</file>