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9" r:id="rId4"/>
    <p:sldId id="273" r:id="rId5"/>
    <p:sldId id="260" r:id="rId6"/>
    <p:sldId id="267" r:id="rId7"/>
    <p:sldId id="274" r:id="rId8"/>
    <p:sldId id="275" r:id="rId9"/>
    <p:sldId id="270" r:id="rId10"/>
    <p:sldId id="271" r:id="rId11"/>
    <p:sldId id="272" r:id="rId12"/>
  </p:sldIdLst>
  <p:sldSz cx="18288000" cy="10287000"/>
  <p:notesSz cx="6858000" cy="9144000"/>
  <p:embeddedFontLst>
    <p:embeddedFont>
      <p:font typeface="Brittany" panose="020B0604020202020204" charset="0"/>
      <p:regular r:id="rId13"/>
    </p:embeddedFont>
    <p:embeddedFont>
      <p:font typeface="Buffalo" panose="020B0604020202020204" charset="0"/>
      <p:regular r:id="rId14"/>
    </p:embeddedFont>
    <p:embeddedFont>
      <p:font typeface="Calibri" panose="020F0502020204030204" pitchFamily="34" charset="0"/>
      <p:regular r:id="rId15"/>
      <p:bold r:id="rId16"/>
      <p:italic r:id="rId17"/>
      <p:boldItalic r:id="rId18"/>
    </p:embeddedFont>
    <p:embeddedFont>
      <p:font typeface="Fave Script Bold Pro" panose="020B0604020202020204" charset="0"/>
      <p:bold r:id="rId19"/>
    </p:embeddedFont>
    <p:embeddedFont>
      <p:font typeface="Public Sans" panose="020B0604020202020204" charset="0"/>
      <p:regular r:id="rId20"/>
    </p:embeddedFont>
    <p:embeddedFont>
      <p:font typeface="Public Sans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1" d="100"/>
          <a:sy n="101" d="100"/>
        </p:scale>
        <p:origin x="57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Zitat">
    <p:spTree>
      <p:nvGrpSpPr>
        <p:cNvPr id="1" name=""/>
        <p:cNvGrpSpPr/>
        <p:nvPr/>
      </p:nvGrpSpPr>
      <p:grpSpPr>
        <a:xfrm>
          <a:off x="0" y="0"/>
          <a:ext cx="0" cy="0"/>
          <a:chOff x="0" y="0"/>
          <a:chExt cx="0" cy="0"/>
        </a:xfrm>
      </p:grpSpPr>
      <p:pic>
        <p:nvPicPr>
          <p:cNvPr id="12" name="Grafik 11" descr="Ein Bild, das Schreibwaren, Holzstift, Schwarzweiß, Büroausstattung enthält.&#10;&#10;Automatisch generierte Beschreibung">
            <a:extLst>
              <a:ext uri="{FF2B5EF4-FFF2-40B4-BE49-F238E27FC236}">
                <a16:creationId xmlns:a16="http://schemas.microsoft.com/office/drawing/2014/main" id="{EEED512D-4BBC-E306-18B3-D0C5CBA85ACA}"/>
              </a:ext>
            </a:extLst>
          </p:cNvPr>
          <p:cNvPicPr>
            <a:picLocks noChangeAspect="1"/>
          </p:cNvPicPr>
          <p:nvPr userDrawn="1"/>
        </p:nvPicPr>
        <p:blipFill rotWithShape="1">
          <a:blip r:embed="rId2"/>
          <a:srcRect b="15494"/>
          <a:stretch/>
        </p:blipFill>
        <p:spPr>
          <a:xfrm>
            <a:off x="1" y="0"/>
            <a:ext cx="18286469" cy="10287000"/>
          </a:xfrm>
          <a:prstGeom prst="rect">
            <a:avLst/>
          </a:prstGeom>
        </p:spPr>
      </p:pic>
      <p:sp>
        <p:nvSpPr>
          <p:cNvPr id="14" name="Bildplatzhalter 13">
            <a:extLst>
              <a:ext uri="{FF2B5EF4-FFF2-40B4-BE49-F238E27FC236}">
                <a16:creationId xmlns:a16="http://schemas.microsoft.com/office/drawing/2014/main" id="{1EDCDA5B-313B-5B15-5472-4147A07D7B2E}"/>
              </a:ext>
            </a:extLst>
          </p:cNvPr>
          <p:cNvSpPr>
            <a:spLocks noGrp="1"/>
          </p:cNvSpPr>
          <p:nvPr>
            <p:ph type="pic" sz="quarter" idx="11"/>
          </p:nvPr>
        </p:nvSpPr>
        <p:spPr>
          <a:xfrm>
            <a:off x="1" y="0"/>
            <a:ext cx="18285620" cy="10287000"/>
          </a:xfrm>
          <a:prstGeom prst="rect">
            <a:avLst/>
          </a:prstGeom>
        </p:spPr>
        <p:txBody>
          <a:bodyPr/>
          <a:lstStyle/>
          <a:p>
            <a:endParaRPr lang="de-DE"/>
          </a:p>
        </p:txBody>
      </p:sp>
      <p:sp>
        <p:nvSpPr>
          <p:cNvPr id="6" name="Rechteck 5">
            <a:extLst>
              <a:ext uri="{FF2B5EF4-FFF2-40B4-BE49-F238E27FC236}">
                <a16:creationId xmlns:a16="http://schemas.microsoft.com/office/drawing/2014/main" id="{E2DBFEA3-BAF8-A7D0-2EF2-E685F1721653}"/>
              </a:ext>
            </a:extLst>
          </p:cNvPr>
          <p:cNvSpPr/>
          <p:nvPr userDrawn="1"/>
        </p:nvSpPr>
        <p:spPr>
          <a:xfrm>
            <a:off x="7017024" y="-239484"/>
            <a:ext cx="11555181" cy="10711544"/>
          </a:xfrm>
          <a:prstGeom prst="rect">
            <a:avLst/>
          </a:prstGeom>
          <a:solidFill>
            <a:srgbClr val="000000">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pic>
        <p:nvPicPr>
          <p:cNvPr id="7" name="Grafik 6" descr="Ein Bild, das Grafiken, Schrift, Grafikdesign, Screenshot enthält.&#10;&#10;Automatisch generierte Beschreibung">
            <a:extLst>
              <a:ext uri="{FF2B5EF4-FFF2-40B4-BE49-F238E27FC236}">
                <a16:creationId xmlns:a16="http://schemas.microsoft.com/office/drawing/2014/main" id="{6A83F0A6-96A8-8EC9-752B-E2100A3CA2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0967" y="922657"/>
            <a:ext cx="4391069" cy="2236862"/>
          </a:xfrm>
          <a:prstGeom prst="rect">
            <a:avLst/>
          </a:prstGeom>
        </p:spPr>
      </p:pic>
      <p:sp>
        <p:nvSpPr>
          <p:cNvPr id="10" name="Textplatzhalter 9">
            <a:extLst>
              <a:ext uri="{FF2B5EF4-FFF2-40B4-BE49-F238E27FC236}">
                <a16:creationId xmlns:a16="http://schemas.microsoft.com/office/drawing/2014/main" id="{CA73F5FE-8123-533A-167E-EDF5BCA3FDA3}"/>
              </a:ext>
            </a:extLst>
          </p:cNvPr>
          <p:cNvSpPr>
            <a:spLocks noGrp="1"/>
          </p:cNvSpPr>
          <p:nvPr>
            <p:ph type="body" sz="quarter" idx="10" hasCustomPrompt="1"/>
          </p:nvPr>
        </p:nvSpPr>
        <p:spPr>
          <a:xfrm>
            <a:off x="7827327" y="6407330"/>
            <a:ext cx="9934575" cy="2900840"/>
          </a:xfrm>
          <a:prstGeom prst="rect">
            <a:avLst/>
          </a:prstGeom>
        </p:spPr>
        <p:txBody>
          <a:bodyPr anchor="b"/>
          <a:lstStyle>
            <a:lvl1pPr marL="0" indent="0">
              <a:buNone/>
              <a:defRPr sz="4800">
                <a:solidFill>
                  <a:schemeClr val="bg1"/>
                </a:solidFill>
              </a:defRPr>
            </a:lvl1pPr>
            <a:lvl2pPr marL="685800" indent="0">
              <a:buNone/>
              <a:defRPr sz="5400">
                <a:solidFill>
                  <a:schemeClr val="bg1"/>
                </a:solidFill>
              </a:defRPr>
            </a:lvl2pPr>
            <a:lvl3pPr marL="1371600" indent="0">
              <a:buNone/>
              <a:defRPr sz="5400">
                <a:solidFill>
                  <a:schemeClr val="bg1"/>
                </a:solidFill>
              </a:defRPr>
            </a:lvl3pPr>
            <a:lvl4pPr marL="2057400" indent="0">
              <a:buNone/>
              <a:defRPr sz="5400">
                <a:solidFill>
                  <a:schemeClr val="bg1"/>
                </a:solidFill>
              </a:defRPr>
            </a:lvl4pPr>
            <a:lvl5pPr marL="2743200" indent="0">
              <a:buNone/>
              <a:defRPr sz="5400">
                <a:solidFill>
                  <a:schemeClr val="bg1"/>
                </a:solidFill>
              </a:defRPr>
            </a:lvl5pPr>
          </a:lstStyle>
          <a:p>
            <a:pPr lvl="0"/>
            <a:r>
              <a:rPr lang="de-DE" dirty="0"/>
              <a:t>„ZITATTEXT, DER </a:t>
            </a:r>
          </a:p>
          <a:p>
            <a:pPr lvl="0"/>
            <a:r>
              <a:rPr lang="de-DE" dirty="0"/>
              <a:t>HIER EINGEFÜGT WIRD.“</a:t>
            </a:r>
          </a:p>
        </p:txBody>
      </p:sp>
    </p:spTree>
    <p:extLst>
      <p:ext uri="{BB962C8B-B14F-4D97-AF65-F5344CB8AC3E}">
        <p14:creationId xmlns:p14="http://schemas.microsoft.com/office/powerpoint/2010/main" val="3834015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909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41313E-A406-88D8-8100-0543795BCCAF}"/>
              </a:ext>
            </a:extLst>
          </p:cNvPr>
          <p:cNvSpPr>
            <a:spLocks noGrp="1"/>
          </p:cNvSpPr>
          <p:nvPr>
            <p:ph type="body" sz="quarter" idx="10"/>
          </p:nvPr>
        </p:nvSpPr>
        <p:spPr/>
        <p:txBody>
          <a:bodyPr>
            <a:normAutofit fontScale="92500" lnSpcReduction="20000"/>
          </a:bodyPr>
          <a:lstStyle/>
          <a:p>
            <a:r>
              <a:rPr lang="de-DE" dirty="0"/>
              <a:t>Verfassungsviertelstunde</a:t>
            </a:r>
          </a:p>
          <a:p>
            <a:r>
              <a:rPr lang="de-DE" dirty="0">
                <a:solidFill>
                  <a:schemeClr val="accent2"/>
                </a:solidFill>
              </a:rPr>
              <a:t>PERMA – Sich über die Freiheiten, die man hat, freuen</a:t>
            </a:r>
          </a:p>
          <a:p>
            <a:r>
              <a:rPr lang="de-DE" dirty="0">
                <a:solidFill>
                  <a:schemeClr val="accent2"/>
                </a:solidFill>
              </a:rPr>
              <a:t>EU-Richtlinien</a:t>
            </a:r>
          </a:p>
          <a:p>
            <a:r>
              <a:rPr lang="de-DE" sz="2700" dirty="0"/>
              <a:t>Jahrgangsstufe 6</a:t>
            </a:r>
          </a:p>
        </p:txBody>
      </p:sp>
    </p:spTree>
    <p:extLst>
      <p:ext uri="{BB962C8B-B14F-4D97-AF65-F5344CB8AC3E}">
        <p14:creationId xmlns:p14="http://schemas.microsoft.com/office/powerpoint/2010/main" val="359283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4079463" y="642369"/>
            <a:ext cx="11255070"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Deine Freude</a:t>
            </a:r>
          </a:p>
        </p:txBody>
      </p:sp>
      <p:pic>
        <p:nvPicPr>
          <p:cNvPr id="7" name="Grafik 6">
            <a:extLst>
              <a:ext uri="{FF2B5EF4-FFF2-40B4-BE49-F238E27FC236}">
                <a16:creationId xmlns:a16="http://schemas.microsoft.com/office/drawing/2014/main" id="{AAF60F43-A29B-6EB6-C0D3-82BDE22C9718}"/>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
        <p:nvSpPr>
          <p:cNvPr id="4" name="Textfeld 3">
            <a:extLst>
              <a:ext uri="{FF2B5EF4-FFF2-40B4-BE49-F238E27FC236}">
                <a16:creationId xmlns:a16="http://schemas.microsoft.com/office/drawing/2014/main" id="{6AB54CF7-29E0-D189-A559-C2A832674CF4}"/>
              </a:ext>
            </a:extLst>
          </p:cNvPr>
          <p:cNvSpPr txBox="1"/>
          <p:nvPr/>
        </p:nvSpPr>
        <p:spPr>
          <a:xfrm>
            <a:off x="6892101" y="7020056"/>
            <a:ext cx="10194621" cy="2169825"/>
          </a:xfrm>
          <a:prstGeom prst="rect">
            <a:avLst/>
          </a:prstGeom>
          <a:noFill/>
        </p:spPr>
        <p:txBody>
          <a:bodyPr wrap="square">
            <a:spAutoFit/>
          </a:bodyPr>
          <a:lstStyle/>
          <a:p>
            <a:pPr algn="r"/>
            <a:r>
              <a:rPr lang="de-DE" sz="2700" b="1" dirty="0">
                <a:solidFill>
                  <a:srgbClr val="111314"/>
                </a:solidFill>
                <a:latin typeface="BundesSansWeb-Bold"/>
              </a:rPr>
              <a:t>Arbeitsauftrag:</a:t>
            </a:r>
          </a:p>
          <a:p>
            <a:pPr algn="r"/>
            <a:br>
              <a:rPr lang="de-DE" sz="2700" dirty="0"/>
            </a:br>
            <a:r>
              <a:rPr lang="de-DE" sz="2700" dirty="0">
                <a:solidFill>
                  <a:srgbClr val="111314"/>
                </a:solidFill>
                <a:highlight>
                  <a:srgbClr val="FFFFFF"/>
                </a:highlight>
                <a:latin typeface="BundesSansWeb-Regular"/>
              </a:rPr>
              <a:t>Gehe mit einem Klassenkameraden zusammen und tauscht euch miteinander aus! Sammelt anschließend in der Klassengemeinschaft eure Erkenntnisse. </a:t>
            </a:r>
            <a:endParaRPr lang="de-DE" sz="2700" dirty="0"/>
          </a:p>
        </p:txBody>
      </p:sp>
      <p:sp>
        <p:nvSpPr>
          <p:cNvPr id="2" name="Textfeld 1">
            <a:extLst>
              <a:ext uri="{FF2B5EF4-FFF2-40B4-BE49-F238E27FC236}">
                <a16:creationId xmlns:a16="http://schemas.microsoft.com/office/drawing/2014/main" id="{CAA9047A-93C0-D08F-D85B-07143432414B}"/>
              </a:ext>
            </a:extLst>
          </p:cNvPr>
          <p:cNvSpPr txBox="1"/>
          <p:nvPr/>
        </p:nvSpPr>
        <p:spPr>
          <a:xfrm>
            <a:off x="5453214" y="3926902"/>
            <a:ext cx="9618057" cy="3046988"/>
          </a:xfrm>
          <a:prstGeom prst="rect">
            <a:avLst/>
          </a:prstGeom>
          <a:noFill/>
        </p:spPr>
        <p:txBody>
          <a:bodyPr wrap="square" rtlCol="0">
            <a:spAutoFit/>
          </a:bodyPr>
          <a:lstStyle/>
          <a:p>
            <a:pPr algn="ctr"/>
            <a:r>
              <a:rPr lang="de-DE" sz="4800" dirty="0"/>
              <a:t>Was </a:t>
            </a:r>
            <a:r>
              <a:rPr lang="de-DE" sz="4800" b="1" dirty="0"/>
              <a:t>freut</a:t>
            </a:r>
            <a:r>
              <a:rPr lang="de-DE" sz="4800" dirty="0"/>
              <a:t> dich als Mitglied der EU? Überlege dir zwei Punkte, die du auch immer mit einem Beispiel darstellen kannst!</a:t>
            </a:r>
          </a:p>
        </p:txBody>
      </p:sp>
    </p:spTree>
    <p:extLst>
      <p:ext uri="{BB962C8B-B14F-4D97-AF65-F5344CB8AC3E}">
        <p14:creationId xmlns:p14="http://schemas.microsoft.com/office/powerpoint/2010/main" val="3363902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4079463" y="642369"/>
            <a:ext cx="11255070"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Die Freude anderer</a:t>
            </a:r>
          </a:p>
        </p:txBody>
      </p:sp>
      <p:pic>
        <p:nvPicPr>
          <p:cNvPr id="7" name="Grafik 6">
            <a:extLst>
              <a:ext uri="{FF2B5EF4-FFF2-40B4-BE49-F238E27FC236}">
                <a16:creationId xmlns:a16="http://schemas.microsoft.com/office/drawing/2014/main" id="{AAF60F43-A29B-6EB6-C0D3-82BDE22C9718}"/>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
        <p:nvSpPr>
          <p:cNvPr id="6" name="Textfeld 5">
            <a:extLst>
              <a:ext uri="{FF2B5EF4-FFF2-40B4-BE49-F238E27FC236}">
                <a16:creationId xmlns:a16="http://schemas.microsoft.com/office/drawing/2014/main" id="{625A24C7-634B-D172-8AF8-26CC1E2482CE}"/>
              </a:ext>
            </a:extLst>
          </p:cNvPr>
          <p:cNvSpPr txBox="1"/>
          <p:nvPr/>
        </p:nvSpPr>
        <p:spPr>
          <a:xfrm>
            <a:off x="5682344" y="3553319"/>
            <a:ext cx="9623262" cy="2308324"/>
          </a:xfrm>
          <a:prstGeom prst="rect">
            <a:avLst/>
          </a:prstGeom>
          <a:noFill/>
        </p:spPr>
        <p:txBody>
          <a:bodyPr wrap="square" rtlCol="0">
            <a:spAutoFit/>
          </a:bodyPr>
          <a:lstStyle/>
          <a:p>
            <a:pPr algn="ctr"/>
            <a:r>
              <a:rPr lang="de-DE" sz="4800" dirty="0"/>
              <a:t>Was an der EU </a:t>
            </a:r>
            <a:r>
              <a:rPr lang="de-DE" sz="4800" b="1" dirty="0"/>
              <a:t>freut</a:t>
            </a:r>
            <a:r>
              <a:rPr lang="de-DE" sz="4800" dirty="0"/>
              <a:t> deine Eltern, Großeltern, Nachbarn, Lehrerin oder deinen Lehrer…?</a:t>
            </a:r>
          </a:p>
        </p:txBody>
      </p:sp>
      <p:sp>
        <p:nvSpPr>
          <p:cNvPr id="9" name="Textfeld 8">
            <a:extLst>
              <a:ext uri="{FF2B5EF4-FFF2-40B4-BE49-F238E27FC236}">
                <a16:creationId xmlns:a16="http://schemas.microsoft.com/office/drawing/2014/main" id="{F1EAC772-CF12-217B-F586-392AF1A29AE4}"/>
              </a:ext>
            </a:extLst>
          </p:cNvPr>
          <p:cNvSpPr txBox="1"/>
          <p:nvPr/>
        </p:nvSpPr>
        <p:spPr>
          <a:xfrm>
            <a:off x="6472904" y="7020056"/>
            <a:ext cx="10613819" cy="2169825"/>
          </a:xfrm>
          <a:prstGeom prst="rect">
            <a:avLst/>
          </a:prstGeom>
          <a:noFill/>
        </p:spPr>
        <p:txBody>
          <a:bodyPr wrap="square">
            <a:spAutoFit/>
          </a:bodyPr>
          <a:lstStyle/>
          <a:p>
            <a:pPr algn="r"/>
            <a:r>
              <a:rPr lang="de-DE" sz="2700" b="1" dirty="0">
                <a:solidFill>
                  <a:srgbClr val="111314"/>
                </a:solidFill>
                <a:latin typeface="BundesSansWeb-Bold"/>
              </a:rPr>
              <a:t>Arbeitsauftrag:</a:t>
            </a:r>
          </a:p>
          <a:p>
            <a:pPr algn="r"/>
            <a:endParaRPr lang="de-DE" sz="2700" b="1" dirty="0">
              <a:solidFill>
                <a:srgbClr val="111314"/>
              </a:solidFill>
              <a:highlight>
                <a:srgbClr val="FFFFFF"/>
              </a:highlight>
              <a:latin typeface="BundesSansWeb-Bold"/>
            </a:endParaRPr>
          </a:p>
          <a:p>
            <a:pPr algn="r"/>
            <a:r>
              <a:rPr lang="de-DE" sz="2700" dirty="0">
                <a:solidFill>
                  <a:srgbClr val="111314"/>
                </a:solidFill>
                <a:highlight>
                  <a:srgbClr val="FFFFFF"/>
                </a:highlight>
                <a:latin typeface="BundesSansWeb-Bold"/>
              </a:rPr>
              <a:t>Finde einen Gesprächspartner, frage nach und lass dir auch von seinem WARUM berichten</a:t>
            </a:r>
            <a:r>
              <a:rPr lang="de-DE" sz="2700" dirty="0">
                <a:solidFill>
                  <a:srgbClr val="111314"/>
                </a:solidFill>
                <a:highlight>
                  <a:srgbClr val="FFFFFF"/>
                </a:highlight>
                <a:latin typeface="BundesSansWeb-Regular"/>
              </a:rPr>
              <a:t>. Beobachte deinen Gegenüber beim Erzählen genau, kannst du positive Emotionen erkennen? Ein Lächeln? Strahlende Augen?  </a:t>
            </a:r>
            <a:endParaRPr lang="de-DE" sz="2700" dirty="0"/>
          </a:p>
        </p:txBody>
      </p:sp>
    </p:spTree>
    <p:extLst>
      <p:ext uri="{BB962C8B-B14F-4D97-AF65-F5344CB8AC3E}">
        <p14:creationId xmlns:p14="http://schemas.microsoft.com/office/powerpoint/2010/main" val="2235830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9400" y="2500628"/>
            <a:ext cx="3103022" cy="5030027"/>
            <a:chOff x="0" y="0"/>
            <a:chExt cx="4137363" cy="6706702"/>
          </a:xfrm>
        </p:grpSpPr>
        <p:grpSp>
          <p:nvGrpSpPr>
            <p:cNvPr id="3" name="Group 3"/>
            <p:cNvGrpSpPr/>
            <p:nvPr/>
          </p:nvGrpSpPr>
          <p:grpSpPr>
            <a:xfrm>
              <a:off x="0" y="1567056"/>
              <a:ext cx="4137363" cy="5139646"/>
              <a:chOff x="0" y="0"/>
              <a:chExt cx="979589" cy="1216896"/>
            </a:xfrm>
          </p:grpSpPr>
          <p:sp>
            <p:nvSpPr>
              <p:cNvPr id="4" name="Freeform 4"/>
              <p:cNvSpPr/>
              <p:nvPr/>
            </p:nvSpPr>
            <p:spPr>
              <a:xfrm>
                <a:off x="0" y="0"/>
                <a:ext cx="979589" cy="1216896"/>
              </a:xfrm>
              <a:custGeom>
                <a:avLst/>
                <a:gdLst/>
                <a:ahLst/>
                <a:cxnLst/>
                <a:rect l="l" t="t" r="r" b="b"/>
                <a:pathLst>
                  <a:path w="979589" h="1216896">
                    <a:moveTo>
                      <a:pt x="0" y="0"/>
                    </a:moveTo>
                    <a:lnTo>
                      <a:pt x="979589" y="0"/>
                    </a:lnTo>
                    <a:lnTo>
                      <a:pt x="979589" y="1216896"/>
                    </a:lnTo>
                    <a:lnTo>
                      <a:pt x="0" y="1216896"/>
                    </a:lnTo>
                    <a:close/>
                  </a:path>
                </a:pathLst>
              </a:custGeom>
              <a:solidFill>
                <a:srgbClr val="545454">
                  <a:alpha val="20784"/>
                </a:srgbClr>
              </a:solidFill>
            </p:spPr>
            <p:txBody>
              <a:bodyPr/>
              <a:lstStyle/>
              <a:p>
                <a:endParaRPr lang="de-DE"/>
              </a:p>
            </p:txBody>
          </p:sp>
          <p:sp>
            <p:nvSpPr>
              <p:cNvPr id="5" name="TextBox 5"/>
              <p:cNvSpPr txBox="1"/>
              <p:nvPr/>
            </p:nvSpPr>
            <p:spPr>
              <a:xfrm>
                <a:off x="0" y="0"/>
                <a:ext cx="979589" cy="1216896"/>
              </a:xfrm>
              <a:prstGeom prst="rect">
                <a:avLst/>
              </a:prstGeom>
            </p:spPr>
            <p:txBody>
              <a:bodyPr lIns="41017" tIns="41017" rIns="41017" bIns="41017" rtlCol="0" anchor="ctr"/>
              <a:lstStyle/>
              <a:p>
                <a:pPr algn="ctr">
                  <a:lnSpc>
                    <a:spcPts val="1282"/>
                  </a:lnSpc>
                </a:pPr>
                <a:endParaRPr/>
              </a:p>
            </p:txBody>
          </p:sp>
        </p:grpSp>
        <p:grpSp>
          <p:nvGrpSpPr>
            <p:cNvPr id="6" name="Group 6"/>
            <p:cNvGrpSpPr/>
            <p:nvPr/>
          </p:nvGrpSpPr>
          <p:grpSpPr>
            <a:xfrm>
              <a:off x="9696" y="0"/>
              <a:ext cx="4127667" cy="2049809"/>
              <a:chOff x="0" y="0"/>
              <a:chExt cx="1587386" cy="788299"/>
            </a:xfrm>
          </p:grpSpPr>
          <p:sp>
            <p:nvSpPr>
              <p:cNvPr id="7" name="Freeform 7"/>
              <p:cNvSpPr/>
              <p:nvPr/>
            </p:nvSpPr>
            <p:spPr>
              <a:xfrm>
                <a:off x="0" y="0"/>
                <a:ext cx="1587386" cy="788299"/>
              </a:xfrm>
              <a:custGeom>
                <a:avLst/>
                <a:gdLst/>
                <a:ahLst/>
                <a:cxnLst/>
                <a:rect l="l" t="t" r="r" b="b"/>
                <a:pathLst>
                  <a:path w="1587386" h="788299">
                    <a:moveTo>
                      <a:pt x="1587386" y="0"/>
                    </a:moveTo>
                    <a:lnTo>
                      <a:pt x="1587386" y="673999"/>
                    </a:lnTo>
                    <a:lnTo>
                      <a:pt x="793693" y="788299"/>
                    </a:lnTo>
                    <a:lnTo>
                      <a:pt x="0" y="673999"/>
                    </a:lnTo>
                    <a:lnTo>
                      <a:pt x="0" y="0"/>
                    </a:lnTo>
                    <a:lnTo>
                      <a:pt x="1587386" y="0"/>
                    </a:lnTo>
                    <a:close/>
                  </a:path>
                </a:pathLst>
              </a:custGeom>
              <a:solidFill>
                <a:srgbClr val="004654"/>
              </a:solidFill>
            </p:spPr>
            <p:txBody>
              <a:bodyPr/>
              <a:lstStyle/>
              <a:p>
                <a:endParaRPr lang="de-DE"/>
              </a:p>
            </p:txBody>
          </p:sp>
          <p:sp>
            <p:nvSpPr>
              <p:cNvPr id="8" name="TextBox 8"/>
              <p:cNvSpPr txBox="1"/>
              <p:nvPr/>
            </p:nvSpPr>
            <p:spPr>
              <a:xfrm>
                <a:off x="0" y="0"/>
                <a:ext cx="1587386" cy="673999"/>
              </a:xfrm>
              <a:prstGeom prst="rect">
                <a:avLst/>
              </a:prstGeom>
            </p:spPr>
            <p:txBody>
              <a:bodyPr lIns="41017" tIns="41017" rIns="41017" bIns="41017" rtlCol="0" anchor="ctr"/>
              <a:lstStyle/>
              <a:p>
                <a:pPr algn="ctr">
                  <a:lnSpc>
                    <a:spcPts val="1282"/>
                  </a:lnSpc>
                </a:pPr>
                <a:endParaRPr/>
              </a:p>
            </p:txBody>
          </p:sp>
        </p:grpSp>
      </p:grpSp>
      <p:sp>
        <p:nvSpPr>
          <p:cNvPr id="9" name="Freeform 9"/>
          <p:cNvSpPr/>
          <p:nvPr/>
        </p:nvSpPr>
        <p:spPr>
          <a:xfrm>
            <a:off x="13584920" y="310372"/>
            <a:ext cx="1812042" cy="1721440"/>
          </a:xfrm>
          <a:custGeom>
            <a:avLst/>
            <a:gdLst/>
            <a:ahLst/>
            <a:cxnLst/>
            <a:rect l="l" t="t" r="r" b="b"/>
            <a:pathLst>
              <a:path w="1812042" h="1721440">
                <a:moveTo>
                  <a:pt x="0" y="0"/>
                </a:moveTo>
                <a:lnTo>
                  <a:pt x="1812042" y="0"/>
                </a:lnTo>
                <a:lnTo>
                  <a:pt x="1812042" y="1721440"/>
                </a:lnTo>
                <a:lnTo>
                  <a:pt x="0" y="17214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10" name="Group 10"/>
          <p:cNvGrpSpPr/>
          <p:nvPr/>
        </p:nvGrpSpPr>
        <p:grpSpPr>
          <a:xfrm>
            <a:off x="4098898" y="2500628"/>
            <a:ext cx="3107949" cy="5031337"/>
            <a:chOff x="0" y="0"/>
            <a:chExt cx="4143933" cy="6708449"/>
          </a:xfrm>
        </p:grpSpPr>
        <p:grpSp>
          <p:nvGrpSpPr>
            <p:cNvPr id="11" name="Group 11"/>
            <p:cNvGrpSpPr/>
            <p:nvPr/>
          </p:nvGrpSpPr>
          <p:grpSpPr>
            <a:xfrm>
              <a:off x="0" y="1567465"/>
              <a:ext cx="4143933" cy="5140984"/>
              <a:chOff x="0" y="0"/>
              <a:chExt cx="980889" cy="1216896"/>
            </a:xfrm>
          </p:grpSpPr>
          <p:sp>
            <p:nvSpPr>
              <p:cNvPr id="12" name="Freeform 12"/>
              <p:cNvSpPr/>
              <p:nvPr/>
            </p:nvSpPr>
            <p:spPr>
              <a:xfrm>
                <a:off x="0" y="0"/>
                <a:ext cx="980889" cy="1216896"/>
              </a:xfrm>
              <a:custGeom>
                <a:avLst/>
                <a:gdLst/>
                <a:ahLst/>
                <a:cxnLst/>
                <a:rect l="l" t="t" r="r" b="b"/>
                <a:pathLst>
                  <a:path w="980889" h="1216896">
                    <a:moveTo>
                      <a:pt x="0" y="0"/>
                    </a:moveTo>
                    <a:lnTo>
                      <a:pt x="980889" y="0"/>
                    </a:lnTo>
                    <a:lnTo>
                      <a:pt x="980889" y="1216896"/>
                    </a:lnTo>
                    <a:lnTo>
                      <a:pt x="0" y="1216896"/>
                    </a:lnTo>
                    <a:close/>
                  </a:path>
                </a:pathLst>
              </a:custGeom>
              <a:solidFill>
                <a:srgbClr val="545454">
                  <a:alpha val="20784"/>
                </a:srgbClr>
              </a:solidFill>
            </p:spPr>
            <p:txBody>
              <a:bodyPr/>
              <a:lstStyle/>
              <a:p>
                <a:endParaRPr lang="de-DE"/>
              </a:p>
            </p:txBody>
          </p:sp>
          <p:sp>
            <p:nvSpPr>
              <p:cNvPr id="13" name="TextBox 13"/>
              <p:cNvSpPr txBox="1"/>
              <p:nvPr/>
            </p:nvSpPr>
            <p:spPr>
              <a:xfrm>
                <a:off x="0" y="0"/>
                <a:ext cx="980889" cy="1216896"/>
              </a:xfrm>
              <a:prstGeom prst="rect">
                <a:avLst/>
              </a:prstGeom>
            </p:spPr>
            <p:txBody>
              <a:bodyPr lIns="41017" tIns="41017" rIns="41017" bIns="41017" rtlCol="0" anchor="ctr"/>
              <a:lstStyle/>
              <a:p>
                <a:pPr algn="ctr">
                  <a:lnSpc>
                    <a:spcPts val="1282"/>
                  </a:lnSpc>
                </a:pPr>
                <a:endParaRPr/>
              </a:p>
            </p:txBody>
          </p:sp>
        </p:grpSp>
        <p:grpSp>
          <p:nvGrpSpPr>
            <p:cNvPr id="14" name="Group 14"/>
            <p:cNvGrpSpPr/>
            <p:nvPr/>
          </p:nvGrpSpPr>
          <p:grpSpPr>
            <a:xfrm>
              <a:off x="9712" y="0"/>
              <a:ext cx="4134221" cy="2050343"/>
              <a:chOff x="0" y="0"/>
              <a:chExt cx="1589492" cy="788299"/>
            </a:xfrm>
          </p:grpSpPr>
          <p:sp>
            <p:nvSpPr>
              <p:cNvPr id="15" name="Freeform 15"/>
              <p:cNvSpPr/>
              <p:nvPr/>
            </p:nvSpPr>
            <p:spPr>
              <a:xfrm>
                <a:off x="0" y="0"/>
                <a:ext cx="1589492" cy="788299"/>
              </a:xfrm>
              <a:custGeom>
                <a:avLst/>
                <a:gdLst/>
                <a:ahLst/>
                <a:cxnLst/>
                <a:rect l="l" t="t" r="r" b="b"/>
                <a:pathLst>
                  <a:path w="1589492" h="788299">
                    <a:moveTo>
                      <a:pt x="1589492" y="0"/>
                    </a:moveTo>
                    <a:lnTo>
                      <a:pt x="1589492" y="673999"/>
                    </a:lnTo>
                    <a:lnTo>
                      <a:pt x="794746" y="788299"/>
                    </a:lnTo>
                    <a:lnTo>
                      <a:pt x="0" y="673999"/>
                    </a:lnTo>
                    <a:lnTo>
                      <a:pt x="0" y="0"/>
                    </a:lnTo>
                    <a:lnTo>
                      <a:pt x="1589492" y="0"/>
                    </a:lnTo>
                    <a:close/>
                  </a:path>
                </a:pathLst>
              </a:custGeom>
              <a:solidFill>
                <a:srgbClr val="00A589"/>
              </a:solidFill>
            </p:spPr>
            <p:txBody>
              <a:bodyPr/>
              <a:lstStyle/>
              <a:p>
                <a:endParaRPr lang="de-DE"/>
              </a:p>
            </p:txBody>
          </p:sp>
          <p:sp>
            <p:nvSpPr>
              <p:cNvPr id="16" name="TextBox 16"/>
              <p:cNvSpPr txBox="1"/>
              <p:nvPr/>
            </p:nvSpPr>
            <p:spPr>
              <a:xfrm>
                <a:off x="0" y="0"/>
                <a:ext cx="1589492" cy="673999"/>
              </a:xfrm>
              <a:prstGeom prst="rect">
                <a:avLst/>
              </a:prstGeom>
            </p:spPr>
            <p:txBody>
              <a:bodyPr lIns="41017" tIns="41017" rIns="41017" bIns="41017" rtlCol="0" anchor="ctr"/>
              <a:lstStyle/>
              <a:p>
                <a:pPr algn="ctr">
                  <a:lnSpc>
                    <a:spcPts val="1282"/>
                  </a:lnSpc>
                </a:pPr>
                <a:endParaRPr/>
              </a:p>
            </p:txBody>
          </p:sp>
        </p:grpSp>
      </p:grpSp>
      <p:grpSp>
        <p:nvGrpSpPr>
          <p:cNvPr id="17" name="Group 17"/>
          <p:cNvGrpSpPr/>
          <p:nvPr/>
        </p:nvGrpSpPr>
        <p:grpSpPr>
          <a:xfrm>
            <a:off x="7652822" y="2479487"/>
            <a:ext cx="3081795" cy="5470504"/>
            <a:chOff x="0" y="0"/>
            <a:chExt cx="4109060" cy="7294006"/>
          </a:xfrm>
        </p:grpSpPr>
        <p:grpSp>
          <p:nvGrpSpPr>
            <p:cNvPr id="18" name="Group 18"/>
            <p:cNvGrpSpPr/>
            <p:nvPr/>
          </p:nvGrpSpPr>
          <p:grpSpPr>
            <a:xfrm>
              <a:off x="0" y="1704283"/>
              <a:ext cx="4109060" cy="5589723"/>
              <a:chOff x="0" y="0"/>
              <a:chExt cx="894552" cy="1216896"/>
            </a:xfrm>
          </p:grpSpPr>
          <p:sp>
            <p:nvSpPr>
              <p:cNvPr id="19" name="Freeform 19"/>
              <p:cNvSpPr/>
              <p:nvPr/>
            </p:nvSpPr>
            <p:spPr>
              <a:xfrm>
                <a:off x="0" y="0"/>
                <a:ext cx="894552" cy="1216896"/>
              </a:xfrm>
              <a:custGeom>
                <a:avLst/>
                <a:gdLst/>
                <a:ahLst/>
                <a:cxnLst/>
                <a:rect l="l" t="t" r="r" b="b"/>
                <a:pathLst>
                  <a:path w="894552" h="1216896">
                    <a:moveTo>
                      <a:pt x="0" y="0"/>
                    </a:moveTo>
                    <a:lnTo>
                      <a:pt x="894552" y="0"/>
                    </a:lnTo>
                    <a:lnTo>
                      <a:pt x="894552" y="1216896"/>
                    </a:lnTo>
                    <a:lnTo>
                      <a:pt x="0" y="1216896"/>
                    </a:lnTo>
                    <a:close/>
                  </a:path>
                </a:pathLst>
              </a:custGeom>
              <a:solidFill>
                <a:srgbClr val="545454">
                  <a:alpha val="20784"/>
                </a:srgbClr>
              </a:solidFill>
            </p:spPr>
            <p:txBody>
              <a:bodyPr/>
              <a:lstStyle/>
              <a:p>
                <a:endParaRPr lang="de-DE"/>
              </a:p>
            </p:txBody>
          </p:sp>
          <p:sp>
            <p:nvSpPr>
              <p:cNvPr id="20" name="TextBox 20"/>
              <p:cNvSpPr txBox="1"/>
              <p:nvPr/>
            </p:nvSpPr>
            <p:spPr>
              <a:xfrm>
                <a:off x="0" y="0"/>
                <a:ext cx="894552" cy="1216896"/>
              </a:xfrm>
              <a:prstGeom prst="rect">
                <a:avLst/>
              </a:prstGeom>
            </p:spPr>
            <p:txBody>
              <a:bodyPr lIns="41017" tIns="41017" rIns="41017" bIns="41017" rtlCol="0" anchor="ctr"/>
              <a:lstStyle/>
              <a:p>
                <a:pPr algn="ctr">
                  <a:lnSpc>
                    <a:spcPts val="1282"/>
                  </a:lnSpc>
                </a:pPr>
                <a:endParaRPr/>
              </a:p>
            </p:txBody>
          </p:sp>
        </p:grpSp>
        <p:grpSp>
          <p:nvGrpSpPr>
            <p:cNvPr id="21" name="Group 21"/>
            <p:cNvGrpSpPr/>
            <p:nvPr/>
          </p:nvGrpSpPr>
          <p:grpSpPr>
            <a:xfrm>
              <a:off x="9630" y="0"/>
              <a:ext cx="4099430" cy="2229310"/>
              <a:chOff x="0" y="0"/>
              <a:chExt cx="1449587" cy="788299"/>
            </a:xfrm>
          </p:grpSpPr>
          <p:sp>
            <p:nvSpPr>
              <p:cNvPr id="22" name="Freeform 22"/>
              <p:cNvSpPr/>
              <p:nvPr/>
            </p:nvSpPr>
            <p:spPr>
              <a:xfrm>
                <a:off x="0" y="0"/>
                <a:ext cx="1449587" cy="788299"/>
              </a:xfrm>
              <a:custGeom>
                <a:avLst/>
                <a:gdLst/>
                <a:ahLst/>
                <a:cxnLst/>
                <a:rect l="l" t="t" r="r" b="b"/>
                <a:pathLst>
                  <a:path w="1449587" h="788299">
                    <a:moveTo>
                      <a:pt x="1449587" y="0"/>
                    </a:moveTo>
                    <a:lnTo>
                      <a:pt x="1449587" y="673999"/>
                    </a:lnTo>
                    <a:lnTo>
                      <a:pt x="724793" y="788299"/>
                    </a:lnTo>
                    <a:lnTo>
                      <a:pt x="0" y="673999"/>
                    </a:lnTo>
                    <a:lnTo>
                      <a:pt x="0" y="0"/>
                    </a:lnTo>
                    <a:lnTo>
                      <a:pt x="1449587" y="0"/>
                    </a:lnTo>
                    <a:close/>
                  </a:path>
                </a:pathLst>
              </a:custGeom>
              <a:solidFill>
                <a:srgbClr val="E1B441"/>
              </a:solidFill>
            </p:spPr>
            <p:txBody>
              <a:bodyPr/>
              <a:lstStyle/>
              <a:p>
                <a:endParaRPr lang="de-DE"/>
              </a:p>
            </p:txBody>
          </p:sp>
          <p:sp>
            <p:nvSpPr>
              <p:cNvPr id="23" name="TextBox 23"/>
              <p:cNvSpPr txBox="1"/>
              <p:nvPr/>
            </p:nvSpPr>
            <p:spPr>
              <a:xfrm>
                <a:off x="0" y="0"/>
                <a:ext cx="1449587" cy="673999"/>
              </a:xfrm>
              <a:prstGeom prst="rect">
                <a:avLst/>
              </a:prstGeom>
            </p:spPr>
            <p:txBody>
              <a:bodyPr lIns="41017" tIns="41017" rIns="41017" bIns="41017" rtlCol="0" anchor="ctr"/>
              <a:lstStyle/>
              <a:p>
                <a:pPr algn="ctr">
                  <a:lnSpc>
                    <a:spcPts val="1282"/>
                  </a:lnSpc>
                </a:pPr>
                <a:endParaRPr/>
              </a:p>
            </p:txBody>
          </p:sp>
        </p:grpSp>
      </p:grpSp>
      <p:grpSp>
        <p:nvGrpSpPr>
          <p:cNvPr id="24" name="Group 24"/>
          <p:cNvGrpSpPr/>
          <p:nvPr/>
        </p:nvGrpSpPr>
        <p:grpSpPr>
          <a:xfrm>
            <a:off x="11136088" y="2500628"/>
            <a:ext cx="3032631" cy="5383233"/>
            <a:chOff x="0" y="0"/>
            <a:chExt cx="4043508" cy="7177644"/>
          </a:xfrm>
        </p:grpSpPr>
        <p:grpSp>
          <p:nvGrpSpPr>
            <p:cNvPr id="25" name="Group 25"/>
            <p:cNvGrpSpPr/>
            <p:nvPr/>
          </p:nvGrpSpPr>
          <p:grpSpPr>
            <a:xfrm>
              <a:off x="0" y="1677094"/>
              <a:ext cx="4043508" cy="5500549"/>
              <a:chOff x="0" y="0"/>
              <a:chExt cx="894552" cy="1216896"/>
            </a:xfrm>
          </p:grpSpPr>
          <p:sp>
            <p:nvSpPr>
              <p:cNvPr id="26" name="Freeform 26"/>
              <p:cNvSpPr/>
              <p:nvPr/>
            </p:nvSpPr>
            <p:spPr>
              <a:xfrm>
                <a:off x="0" y="0"/>
                <a:ext cx="894552" cy="1216896"/>
              </a:xfrm>
              <a:custGeom>
                <a:avLst/>
                <a:gdLst/>
                <a:ahLst/>
                <a:cxnLst/>
                <a:rect l="l" t="t" r="r" b="b"/>
                <a:pathLst>
                  <a:path w="894552" h="1216896">
                    <a:moveTo>
                      <a:pt x="0" y="0"/>
                    </a:moveTo>
                    <a:lnTo>
                      <a:pt x="894552" y="0"/>
                    </a:lnTo>
                    <a:lnTo>
                      <a:pt x="894552" y="1216896"/>
                    </a:lnTo>
                    <a:lnTo>
                      <a:pt x="0" y="1216896"/>
                    </a:lnTo>
                    <a:close/>
                  </a:path>
                </a:pathLst>
              </a:custGeom>
              <a:solidFill>
                <a:srgbClr val="545454">
                  <a:alpha val="20784"/>
                </a:srgbClr>
              </a:solidFill>
            </p:spPr>
            <p:txBody>
              <a:bodyPr/>
              <a:lstStyle/>
              <a:p>
                <a:endParaRPr lang="de-DE"/>
              </a:p>
            </p:txBody>
          </p:sp>
          <p:sp>
            <p:nvSpPr>
              <p:cNvPr id="27" name="TextBox 27"/>
              <p:cNvSpPr txBox="1"/>
              <p:nvPr/>
            </p:nvSpPr>
            <p:spPr>
              <a:xfrm>
                <a:off x="0" y="0"/>
                <a:ext cx="894552" cy="1216896"/>
              </a:xfrm>
              <a:prstGeom prst="rect">
                <a:avLst/>
              </a:prstGeom>
            </p:spPr>
            <p:txBody>
              <a:bodyPr lIns="41017" tIns="41017" rIns="41017" bIns="41017" rtlCol="0" anchor="ctr"/>
              <a:lstStyle/>
              <a:p>
                <a:pPr algn="ctr">
                  <a:lnSpc>
                    <a:spcPts val="1282"/>
                  </a:lnSpc>
                </a:pPr>
                <a:endParaRPr/>
              </a:p>
            </p:txBody>
          </p:sp>
        </p:grpSp>
        <p:grpSp>
          <p:nvGrpSpPr>
            <p:cNvPr id="28" name="Group 28"/>
            <p:cNvGrpSpPr/>
            <p:nvPr/>
          </p:nvGrpSpPr>
          <p:grpSpPr>
            <a:xfrm>
              <a:off x="9476" y="0"/>
              <a:ext cx="4034032" cy="2193745"/>
              <a:chOff x="0" y="0"/>
              <a:chExt cx="1449587" cy="788299"/>
            </a:xfrm>
          </p:grpSpPr>
          <p:sp>
            <p:nvSpPr>
              <p:cNvPr id="29" name="Freeform 29"/>
              <p:cNvSpPr/>
              <p:nvPr/>
            </p:nvSpPr>
            <p:spPr>
              <a:xfrm>
                <a:off x="0" y="0"/>
                <a:ext cx="1449587" cy="788299"/>
              </a:xfrm>
              <a:custGeom>
                <a:avLst/>
                <a:gdLst/>
                <a:ahLst/>
                <a:cxnLst/>
                <a:rect l="l" t="t" r="r" b="b"/>
                <a:pathLst>
                  <a:path w="1449587" h="788299">
                    <a:moveTo>
                      <a:pt x="1449587" y="0"/>
                    </a:moveTo>
                    <a:lnTo>
                      <a:pt x="1449587" y="673999"/>
                    </a:lnTo>
                    <a:lnTo>
                      <a:pt x="724793" y="788299"/>
                    </a:lnTo>
                    <a:lnTo>
                      <a:pt x="0" y="673999"/>
                    </a:lnTo>
                    <a:lnTo>
                      <a:pt x="0" y="0"/>
                    </a:lnTo>
                    <a:lnTo>
                      <a:pt x="1449587" y="0"/>
                    </a:lnTo>
                    <a:close/>
                  </a:path>
                </a:pathLst>
              </a:custGeom>
              <a:solidFill>
                <a:srgbClr val="FF914D"/>
              </a:solidFill>
            </p:spPr>
            <p:txBody>
              <a:bodyPr/>
              <a:lstStyle/>
              <a:p>
                <a:endParaRPr lang="de-DE"/>
              </a:p>
            </p:txBody>
          </p:sp>
          <p:sp>
            <p:nvSpPr>
              <p:cNvPr id="30" name="TextBox 30"/>
              <p:cNvSpPr txBox="1"/>
              <p:nvPr/>
            </p:nvSpPr>
            <p:spPr>
              <a:xfrm>
                <a:off x="0" y="0"/>
                <a:ext cx="1449587" cy="673999"/>
              </a:xfrm>
              <a:prstGeom prst="rect">
                <a:avLst/>
              </a:prstGeom>
            </p:spPr>
            <p:txBody>
              <a:bodyPr lIns="41017" tIns="41017" rIns="41017" bIns="41017" rtlCol="0" anchor="ctr"/>
              <a:lstStyle/>
              <a:p>
                <a:pPr algn="ctr">
                  <a:lnSpc>
                    <a:spcPts val="1282"/>
                  </a:lnSpc>
                </a:pPr>
                <a:endParaRPr/>
              </a:p>
            </p:txBody>
          </p:sp>
        </p:grpSp>
      </p:grpSp>
      <p:grpSp>
        <p:nvGrpSpPr>
          <p:cNvPr id="31" name="Group 31"/>
          <p:cNvGrpSpPr/>
          <p:nvPr/>
        </p:nvGrpSpPr>
        <p:grpSpPr>
          <a:xfrm>
            <a:off x="14578294" y="2479487"/>
            <a:ext cx="3042156" cy="5400141"/>
            <a:chOff x="0" y="0"/>
            <a:chExt cx="4056208" cy="7200188"/>
          </a:xfrm>
        </p:grpSpPr>
        <p:grpSp>
          <p:nvGrpSpPr>
            <p:cNvPr id="32" name="Group 32"/>
            <p:cNvGrpSpPr/>
            <p:nvPr/>
          </p:nvGrpSpPr>
          <p:grpSpPr>
            <a:xfrm>
              <a:off x="0" y="1682362"/>
              <a:ext cx="4056208" cy="5517826"/>
              <a:chOff x="0" y="0"/>
              <a:chExt cx="894552" cy="1216896"/>
            </a:xfrm>
          </p:grpSpPr>
          <p:sp>
            <p:nvSpPr>
              <p:cNvPr id="33" name="Freeform 33"/>
              <p:cNvSpPr/>
              <p:nvPr/>
            </p:nvSpPr>
            <p:spPr>
              <a:xfrm>
                <a:off x="0" y="0"/>
                <a:ext cx="894552" cy="1216896"/>
              </a:xfrm>
              <a:custGeom>
                <a:avLst/>
                <a:gdLst/>
                <a:ahLst/>
                <a:cxnLst/>
                <a:rect l="l" t="t" r="r" b="b"/>
                <a:pathLst>
                  <a:path w="894552" h="1216896">
                    <a:moveTo>
                      <a:pt x="0" y="0"/>
                    </a:moveTo>
                    <a:lnTo>
                      <a:pt x="894552" y="0"/>
                    </a:lnTo>
                    <a:lnTo>
                      <a:pt x="894552" y="1216896"/>
                    </a:lnTo>
                    <a:lnTo>
                      <a:pt x="0" y="1216896"/>
                    </a:lnTo>
                    <a:close/>
                  </a:path>
                </a:pathLst>
              </a:custGeom>
              <a:solidFill>
                <a:srgbClr val="545454">
                  <a:alpha val="20784"/>
                </a:srgbClr>
              </a:solidFill>
            </p:spPr>
            <p:txBody>
              <a:bodyPr/>
              <a:lstStyle/>
              <a:p>
                <a:endParaRPr lang="de-DE"/>
              </a:p>
            </p:txBody>
          </p:sp>
          <p:sp>
            <p:nvSpPr>
              <p:cNvPr id="34" name="TextBox 34"/>
              <p:cNvSpPr txBox="1"/>
              <p:nvPr/>
            </p:nvSpPr>
            <p:spPr>
              <a:xfrm>
                <a:off x="0" y="0"/>
                <a:ext cx="894552" cy="1216896"/>
              </a:xfrm>
              <a:prstGeom prst="rect">
                <a:avLst/>
              </a:prstGeom>
            </p:spPr>
            <p:txBody>
              <a:bodyPr lIns="41017" tIns="41017" rIns="41017" bIns="41017" rtlCol="0" anchor="ctr"/>
              <a:lstStyle/>
              <a:p>
                <a:pPr algn="ctr">
                  <a:lnSpc>
                    <a:spcPts val="1282"/>
                  </a:lnSpc>
                </a:pPr>
                <a:endParaRPr/>
              </a:p>
            </p:txBody>
          </p:sp>
        </p:grpSp>
        <p:grpSp>
          <p:nvGrpSpPr>
            <p:cNvPr id="35" name="Group 35"/>
            <p:cNvGrpSpPr/>
            <p:nvPr/>
          </p:nvGrpSpPr>
          <p:grpSpPr>
            <a:xfrm>
              <a:off x="9506" y="0"/>
              <a:ext cx="4046702" cy="2200636"/>
              <a:chOff x="0" y="0"/>
              <a:chExt cx="1449587" cy="788299"/>
            </a:xfrm>
          </p:grpSpPr>
          <p:sp>
            <p:nvSpPr>
              <p:cNvPr id="36" name="Freeform 36"/>
              <p:cNvSpPr/>
              <p:nvPr/>
            </p:nvSpPr>
            <p:spPr>
              <a:xfrm>
                <a:off x="0" y="0"/>
                <a:ext cx="1449587" cy="788299"/>
              </a:xfrm>
              <a:custGeom>
                <a:avLst/>
                <a:gdLst/>
                <a:ahLst/>
                <a:cxnLst/>
                <a:rect l="l" t="t" r="r" b="b"/>
                <a:pathLst>
                  <a:path w="1449587" h="788299">
                    <a:moveTo>
                      <a:pt x="1449587" y="0"/>
                    </a:moveTo>
                    <a:lnTo>
                      <a:pt x="1449587" y="673999"/>
                    </a:lnTo>
                    <a:lnTo>
                      <a:pt x="724793" y="788299"/>
                    </a:lnTo>
                    <a:lnTo>
                      <a:pt x="0" y="673999"/>
                    </a:lnTo>
                    <a:lnTo>
                      <a:pt x="0" y="0"/>
                    </a:lnTo>
                    <a:lnTo>
                      <a:pt x="1449587" y="0"/>
                    </a:lnTo>
                    <a:close/>
                  </a:path>
                </a:pathLst>
              </a:custGeom>
              <a:solidFill>
                <a:srgbClr val="737373"/>
              </a:solidFill>
            </p:spPr>
            <p:txBody>
              <a:bodyPr/>
              <a:lstStyle/>
              <a:p>
                <a:endParaRPr lang="de-DE"/>
              </a:p>
            </p:txBody>
          </p:sp>
          <p:sp>
            <p:nvSpPr>
              <p:cNvPr id="37" name="TextBox 37"/>
              <p:cNvSpPr txBox="1"/>
              <p:nvPr/>
            </p:nvSpPr>
            <p:spPr>
              <a:xfrm>
                <a:off x="0" y="0"/>
                <a:ext cx="1449587" cy="673999"/>
              </a:xfrm>
              <a:prstGeom prst="rect">
                <a:avLst/>
              </a:prstGeom>
            </p:spPr>
            <p:txBody>
              <a:bodyPr lIns="41017" tIns="41017" rIns="41017" bIns="41017" rtlCol="0" anchor="ctr"/>
              <a:lstStyle/>
              <a:p>
                <a:pPr algn="ctr">
                  <a:lnSpc>
                    <a:spcPts val="1282"/>
                  </a:lnSpc>
                </a:pPr>
                <a:endParaRPr/>
              </a:p>
            </p:txBody>
          </p:sp>
        </p:grpSp>
      </p:grpSp>
      <p:grpSp>
        <p:nvGrpSpPr>
          <p:cNvPr id="38" name="Group 38"/>
          <p:cNvGrpSpPr/>
          <p:nvPr/>
        </p:nvGrpSpPr>
        <p:grpSpPr>
          <a:xfrm>
            <a:off x="1470294" y="1971651"/>
            <a:ext cx="1237954" cy="1226935"/>
            <a:chOff x="0" y="0"/>
            <a:chExt cx="820100" cy="812800"/>
          </a:xfrm>
        </p:grpSpPr>
        <p:sp>
          <p:nvSpPr>
            <p:cNvPr id="39" name="Freeform 39"/>
            <p:cNvSpPr/>
            <p:nvPr/>
          </p:nvSpPr>
          <p:spPr>
            <a:xfrm>
              <a:off x="0" y="0"/>
              <a:ext cx="820100" cy="812800"/>
            </a:xfrm>
            <a:custGeom>
              <a:avLst/>
              <a:gdLst/>
              <a:ahLst/>
              <a:cxnLst/>
              <a:rect l="l" t="t" r="r" b="b"/>
              <a:pathLst>
                <a:path w="820100" h="812800">
                  <a:moveTo>
                    <a:pt x="410050" y="0"/>
                  </a:moveTo>
                  <a:cubicBezTo>
                    <a:pt x="183586" y="0"/>
                    <a:pt x="0" y="181951"/>
                    <a:pt x="0" y="406400"/>
                  </a:cubicBezTo>
                  <a:cubicBezTo>
                    <a:pt x="0" y="630849"/>
                    <a:pt x="183586" y="812800"/>
                    <a:pt x="410050" y="812800"/>
                  </a:cubicBezTo>
                  <a:cubicBezTo>
                    <a:pt x="636514" y="812800"/>
                    <a:pt x="820100" y="630849"/>
                    <a:pt x="820100" y="406400"/>
                  </a:cubicBezTo>
                  <a:cubicBezTo>
                    <a:pt x="820100" y="181951"/>
                    <a:pt x="636514" y="0"/>
                    <a:pt x="410050" y="0"/>
                  </a:cubicBezTo>
                  <a:close/>
                </a:path>
              </a:pathLst>
            </a:custGeom>
            <a:solidFill>
              <a:srgbClr val="F5F1EC"/>
            </a:solidFill>
            <a:ln w="28575" cap="sq">
              <a:solidFill>
                <a:srgbClr val="004654"/>
              </a:solidFill>
              <a:prstDash val="solid"/>
              <a:miter/>
            </a:ln>
          </p:spPr>
          <p:txBody>
            <a:bodyPr/>
            <a:lstStyle/>
            <a:p>
              <a:endParaRPr lang="de-DE"/>
            </a:p>
          </p:txBody>
        </p:sp>
        <p:sp>
          <p:nvSpPr>
            <p:cNvPr id="40" name="TextBox 40"/>
            <p:cNvSpPr txBox="1"/>
            <p:nvPr/>
          </p:nvSpPr>
          <p:spPr>
            <a:xfrm>
              <a:off x="76884" y="76200"/>
              <a:ext cx="666331" cy="660400"/>
            </a:xfrm>
            <a:prstGeom prst="rect">
              <a:avLst/>
            </a:prstGeom>
          </p:spPr>
          <p:txBody>
            <a:bodyPr lIns="45230" tIns="45230" rIns="45230" bIns="45230" rtlCol="0" anchor="ctr"/>
            <a:lstStyle/>
            <a:p>
              <a:pPr algn="ctr">
                <a:lnSpc>
                  <a:spcPts val="1282"/>
                </a:lnSpc>
              </a:pPr>
              <a:endParaRPr/>
            </a:p>
          </p:txBody>
        </p:sp>
      </p:grpSp>
      <p:grpSp>
        <p:nvGrpSpPr>
          <p:cNvPr id="41" name="Group 41"/>
          <p:cNvGrpSpPr/>
          <p:nvPr/>
        </p:nvGrpSpPr>
        <p:grpSpPr>
          <a:xfrm>
            <a:off x="5035237" y="1959586"/>
            <a:ext cx="1226935" cy="122693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1EC"/>
            </a:solidFill>
            <a:ln w="28575" cap="sq">
              <a:solidFill>
                <a:srgbClr val="2DA994"/>
              </a:solidFill>
              <a:prstDash val="solid"/>
              <a:miter/>
            </a:ln>
          </p:spPr>
          <p:txBody>
            <a:bodyPr/>
            <a:lstStyle/>
            <a:p>
              <a:endParaRPr lang="de-DE"/>
            </a:p>
          </p:txBody>
        </p:sp>
        <p:sp>
          <p:nvSpPr>
            <p:cNvPr id="43" name="TextBox 43"/>
            <p:cNvSpPr txBox="1"/>
            <p:nvPr/>
          </p:nvSpPr>
          <p:spPr>
            <a:xfrm>
              <a:off x="76200" y="76200"/>
              <a:ext cx="660400" cy="660400"/>
            </a:xfrm>
            <a:prstGeom prst="rect">
              <a:avLst/>
            </a:prstGeom>
          </p:spPr>
          <p:txBody>
            <a:bodyPr lIns="45230" tIns="45230" rIns="45230" bIns="45230" rtlCol="0" anchor="ctr"/>
            <a:lstStyle/>
            <a:p>
              <a:pPr algn="ctr">
                <a:lnSpc>
                  <a:spcPts val="1282"/>
                </a:lnSpc>
              </a:pPr>
              <a:endParaRPr/>
            </a:p>
          </p:txBody>
        </p:sp>
      </p:grpSp>
      <p:grpSp>
        <p:nvGrpSpPr>
          <p:cNvPr id="44" name="Group 44"/>
          <p:cNvGrpSpPr/>
          <p:nvPr/>
        </p:nvGrpSpPr>
        <p:grpSpPr>
          <a:xfrm>
            <a:off x="8542598" y="1971651"/>
            <a:ext cx="1202804" cy="1202804"/>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1EC"/>
            </a:solidFill>
            <a:ln w="28575" cap="sq">
              <a:solidFill>
                <a:srgbClr val="FAC541"/>
              </a:solidFill>
              <a:prstDash val="solid"/>
              <a:miter/>
            </a:ln>
          </p:spPr>
          <p:txBody>
            <a:bodyPr/>
            <a:lstStyle/>
            <a:p>
              <a:endParaRPr lang="de-DE"/>
            </a:p>
          </p:txBody>
        </p:sp>
        <p:sp>
          <p:nvSpPr>
            <p:cNvPr id="46" name="TextBox 46"/>
            <p:cNvSpPr txBox="1"/>
            <p:nvPr/>
          </p:nvSpPr>
          <p:spPr>
            <a:xfrm>
              <a:off x="76200" y="76200"/>
              <a:ext cx="660400" cy="660400"/>
            </a:xfrm>
            <a:prstGeom prst="rect">
              <a:avLst/>
            </a:prstGeom>
          </p:spPr>
          <p:txBody>
            <a:bodyPr lIns="45230" tIns="45230" rIns="45230" bIns="45230" rtlCol="0" anchor="ctr"/>
            <a:lstStyle/>
            <a:p>
              <a:pPr algn="ctr">
                <a:lnSpc>
                  <a:spcPts val="1282"/>
                </a:lnSpc>
              </a:pPr>
              <a:endParaRPr/>
            </a:p>
          </p:txBody>
        </p:sp>
      </p:grpSp>
      <p:grpSp>
        <p:nvGrpSpPr>
          <p:cNvPr id="47" name="Group 47"/>
          <p:cNvGrpSpPr/>
          <p:nvPr/>
        </p:nvGrpSpPr>
        <p:grpSpPr>
          <a:xfrm>
            <a:off x="12077642" y="1971651"/>
            <a:ext cx="1183427" cy="118342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1EC"/>
            </a:solidFill>
            <a:ln w="28575" cap="sq">
              <a:solidFill>
                <a:srgbClr val="FC6C43"/>
              </a:solidFill>
              <a:prstDash val="solid"/>
              <a:miter/>
            </a:ln>
          </p:spPr>
          <p:txBody>
            <a:bodyPr/>
            <a:lstStyle/>
            <a:p>
              <a:endParaRPr lang="de-DE"/>
            </a:p>
          </p:txBody>
        </p:sp>
        <p:sp>
          <p:nvSpPr>
            <p:cNvPr id="49" name="TextBox 49"/>
            <p:cNvSpPr txBox="1"/>
            <p:nvPr/>
          </p:nvSpPr>
          <p:spPr>
            <a:xfrm>
              <a:off x="76200" y="76200"/>
              <a:ext cx="660400" cy="660400"/>
            </a:xfrm>
            <a:prstGeom prst="rect">
              <a:avLst/>
            </a:prstGeom>
          </p:spPr>
          <p:txBody>
            <a:bodyPr lIns="45230" tIns="45230" rIns="45230" bIns="45230" rtlCol="0" anchor="ctr"/>
            <a:lstStyle/>
            <a:p>
              <a:pPr algn="ctr">
                <a:lnSpc>
                  <a:spcPts val="1282"/>
                </a:lnSpc>
              </a:pPr>
              <a:endParaRPr/>
            </a:p>
          </p:txBody>
        </p:sp>
      </p:grpSp>
      <p:grpSp>
        <p:nvGrpSpPr>
          <p:cNvPr id="50" name="Group 50"/>
          <p:cNvGrpSpPr/>
          <p:nvPr/>
        </p:nvGrpSpPr>
        <p:grpSpPr>
          <a:xfrm>
            <a:off x="15507658" y="1934496"/>
            <a:ext cx="1183427" cy="1183427"/>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1EC"/>
            </a:solidFill>
            <a:ln w="28575" cap="sq">
              <a:solidFill>
                <a:srgbClr val="D9D9D9"/>
              </a:solidFill>
              <a:prstDash val="solid"/>
              <a:miter/>
            </a:ln>
          </p:spPr>
          <p:txBody>
            <a:bodyPr/>
            <a:lstStyle/>
            <a:p>
              <a:endParaRPr lang="de-DE"/>
            </a:p>
          </p:txBody>
        </p:sp>
        <p:sp>
          <p:nvSpPr>
            <p:cNvPr id="52" name="TextBox 52"/>
            <p:cNvSpPr txBox="1"/>
            <p:nvPr/>
          </p:nvSpPr>
          <p:spPr>
            <a:xfrm>
              <a:off x="76200" y="76200"/>
              <a:ext cx="660400" cy="660400"/>
            </a:xfrm>
            <a:prstGeom prst="rect">
              <a:avLst/>
            </a:prstGeom>
          </p:spPr>
          <p:txBody>
            <a:bodyPr lIns="45230" tIns="45230" rIns="45230" bIns="45230" rtlCol="0" anchor="ctr"/>
            <a:lstStyle/>
            <a:p>
              <a:pPr algn="ctr">
                <a:lnSpc>
                  <a:spcPts val="1282"/>
                </a:lnSpc>
              </a:pPr>
              <a:endParaRPr/>
            </a:p>
          </p:txBody>
        </p:sp>
      </p:grpSp>
      <p:grpSp>
        <p:nvGrpSpPr>
          <p:cNvPr id="53" name="Group 53"/>
          <p:cNvGrpSpPr/>
          <p:nvPr/>
        </p:nvGrpSpPr>
        <p:grpSpPr>
          <a:xfrm>
            <a:off x="0" y="7531965"/>
            <a:ext cx="18288000" cy="2755035"/>
            <a:chOff x="0" y="0"/>
            <a:chExt cx="5717347" cy="861302"/>
          </a:xfrm>
        </p:grpSpPr>
        <p:sp>
          <p:nvSpPr>
            <p:cNvPr id="54" name="Freeform 54"/>
            <p:cNvSpPr/>
            <p:nvPr/>
          </p:nvSpPr>
          <p:spPr>
            <a:xfrm>
              <a:off x="0" y="0"/>
              <a:ext cx="5717347" cy="861302"/>
            </a:xfrm>
            <a:custGeom>
              <a:avLst/>
              <a:gdLst/>
              <a:ahLst/>
              <a:cxnLst/>
              <a:rect l="l" t="t" r="r" b="b"/>
              <a:pathLst>
                <a:path w="5717347" h="861302">
                  <a:moveTo>
                    <a:pt x="0" y="0"/>
                  </a:moveTo>
                  <a:lnTo>
                    <a:pt x="5717347" y="0"/>
                  </a:lnTo>
                  <a:lnTo>
                    <a:pt x="5717347" y="861302"/>
                  </a:lnTo>
                  <a:lnTo>
                    <a:pt x="0" y="861302"/>
                  </a:lnTo>
                  <a:close/>
                </a:path>
              </a:pathLst>
            </a:custGeom>
            <a:solidFill>
              <a:srgbClr val="545454"/>
            </a:solidFill>
          </p:spPr>
          <p:txBody>
            <a:bodyPr/>
            <a:lstStyle/>
            <a:p>
              <a:endParaRPr lang="de-DE"/>
            </a:p>
          </p:txBody>
        </p:sp>
        <p:sp>
          <p:nvSpPr>
            <p:cNvPr id="55" name="TextBox 55"/>
            <p:cNvSpPr txBox="1"/>
            <p:nvPr/>
          </p:nvSpPr>
          <p:spPr>
            <a:xfrm>
              <a:off x="0" y="0"/>
              <a:ext cx="5717347" cy="861302"/>
            </a:xfrm>
            <a:prstGeom prst="rect">
              <a:avLst/>
            </a:prstGeom>
          </p:spPr>
          <p:txBody>
            <a:bodyPr lIns="45230" tIns="45230" rIns="45230" bIns="45230" rtlCol="0" anchor="ctr"/>
            <a:lstStyle/>
            <a:p>
              <a:pPr algn="ctr">
                <a:lnSpc>
                  <a:spcPts val="1282"/>
                </a:lnSpc>
              </a:pPr>
              <a:endParaRPr/>
            </a:p>
          </p:txBody>
        </p:sp>
      </p:grpSp>
      <p:sp>
        <p:nvSpPr>
          <p:cNvPr id="56" name="Freeform 56"/>
          <p:cNvSpPr/>
          <p:nvPr/>
        </p:nvSpPr>
        <p:spPr>
          <a:xfrm>
            <a:off x="1711720" y="2185814"/>
            <a:ext cx="755102" cy="755102"/>
          </a:xfrm>
          <a:custGeom>
            <a:avLst/>
            <a:gdLst/>
            <a:ahLst/>
            <a:cxnLst/>
            <a:rect l="l" t="t" r="r" b="b"/>
            <a:pathLst>
              <a:path w="755102" h="755102">
                <a:moveTo>
                  <a:pt x="0" y="0"/>
                </a:moveTo>
                <a:lnTo>
                  <a:pt x="755102" y="0"/>
                </a:lnTo>
                <a:lnTo>
                  <a:pt x="755102" y="755102"/>
                </a:lnTo>
                <a:lnTo>
                  <a:pt x="0" y="7551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7" name="Freeform 57"/>
          <p:cNvSpPr/>
          <p:nvPr/>
        </p:nvSpPr>
        <p:spPr>
          <a:xfrm>
            <a:off x="5176798" y="2096707"/>
            <a:ext cx="943812" cy="943812"/>
          </a:xfrm>
          <a:custGeom>
            <a:avLst/>
            <a:gdLst/>
            <a:ahLst/>
            <a:cxnLst/>
            <a:rect l="l" t="t" r="r" b="b"/>
            <a:pathLst>
              <a:path w="943812" h="943812">
                <a:moveTo>
                  <a:pt x="0" y="0"/>
                </a:moveTo>
                <a:lnTo>
                  <a:pt x="943812" y="0"/>
                </a:lnTo>
                <a:lnTo>
                  <a:pt x="943812" y="943812"/>
                </a:lnTo>
                <a:lnTo>
                  <a:pt x="0" y="9438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8" name="Freeform 58"/>
          <p:cNvSpPr/>
          <p:nvPr/>
        </p:nvSpPr>
        <p:spPr>
          <a:xfrm>
            <a:off x="8676534" y="2086374"/>
            <a:ext cx="934932" cy="934932"/>
          </a:xfrm>
          <a:custGeom>
            <a:avLst/>
            <a:gdLst/>
            <a:ahLst/>
            <a:cxnLst/>
            <a:rect l="l" t="t" r="r" b="b"/>
            <a:pathLst>
              <a:path w="934932" h="934932">
                <a:moveTo>
                  <a:pt x="0" y="0"/>
                </a:moveTo>
                <a:lnTo>
                  <a:pt x="934932" y="0"/>
                </a:lnTo>
                <a:lnTo>
                  <a:pt x="934932" y="934932"/>
                </a:lnTo>
                <a:lnTo>
                  <a:pt x="0" y="9349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59" name="Freeform 59"/>
          <p:cNvSpPr/>
          <p:nvPr/>
        </p:nvSpPr>
        <p:spPr>
          <a:xfrm>
            <a:off x="15807019" y="2121698"/>
            <a:ext cx="734435" cy="757860"/>
          </a:xfrm>
          <a:custGeom>
            <a:avLst/>
            <a:gdLst/>
            <a:ahLst/>
            <a:cxnLst/>
            <a:rect l="l" t="t" r="r" b="b"/>
            <a:pathLst>
              <a:path w="734435" h="757860">
                <a:moveTo>
                  <a:pt x="0" y="0"/>
                </a:moveTo>
                <a:lnTo>
                  <a:pt x="734435" y="0"/>
                </a:lnTo>
                <a:lnTo>
                  <a:pt x="734435" y="757860"/>
                </a:lnTo>
                <a:lnTo>
                  <a:pt x="0" y="757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60" name="Freeform 60"/>
          <p:cNvSpPr/>
          <p:nvPr/>
        </p:nvSpPr>
        <p:spPr>
          <a:xfrm>
            <a:off x="12230063" y="2105587"/>
            <a:ext cx="878585" cy="841245"/>
          </a:xfrm>
          <a:custGeom>
            <a:avLst/>
            <a:gdLst/>
            <a:ahLst/>
            <a:cxnLst/>
            <a:rect l="l" t="t" r="r" b="b"/>
            <a:pathLst>
              <a:path w="878585" h="841245">
                <a:moveTo>
                  <a:pt x="0" y="0"/>
                </a:moveTo>
                <a:lnTo>
                  <a:pt x="878585" y="0"/>
                </a:lnTo>
                <a:lnTo>
                  <a:pt x="878585" y="841245"/>
                </a:lnTo>
                <a:lnTo>
                  <a:pt x="0" y="8412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61" name="Freeform 61"/>
          <p:cNvSpPr/>
          <p:nvPr/>
        </p:nvSpPr>
        <p:spPr>
          <a:xfrm rot="-471657">
            <a:off x="3548759" y="222966"/>
            <a:ext cx="1932843" cy="1567360"/>
          </a:xfrm>
          <a:custGeom>
            <a:avLst/>
            <a:gdLst/>
            <a:ahLst/>
            <a:cxnLst/>
            <a:rect l="l" t="t" r="r" b="b"/>
            <a:pathLst>
              <a:path w="1932843" h="1567360">
                <a:moveTo>
                  <a:pt x="0" y="0"/>
                </a:moveTo>
                <a:lnTo>
                  <a:pt x="1932843" y="0"/>
                </a:lnTo>
                <a:lnTo>
                  <a:pt x="1932843" y="1567360"/>
                </a:lnTo>
                <a:lnTo>
                  <a:pt x="0" y="15673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62" name="Freeform 62"/>
          <p:cNvSpPr/>
          <p:nvPr/>
        </p:nvSpPr>
        <p:spPr>
          <a:xfrm>
            <a:off x="14959465" y="7286367"/>
            <a:ext cx="2998144" cy="1450352"/>
          </a:xfrm>
          <a:custGeom>
            <a:avLst/>
            <a:gdLst/>
            <a:ahLst/>
            <a:cxnLst/>
            <a:rect l="l" t="t" r="r" b="b"/>
            <a:pathLst>
              <a:path w="2998144" h="1450352">
                <a:moveTo>
                  <a:pt x="0" y="0"/>
                </a:moveTo>
                <a:lnTo>
                  <a:pt x="2998144" y="0"/>
                </a:lnTo>
                <a:lnTo>
                  <a:pt x="2998144" y="1450352"/>
                </a:lnTo>
                <a:lnTo>
                  <a:pt x="0" y="14503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63" name="Freeform 63"/>
          <p:cNvSpPr/>
          <p:nvPr/>
        </p:nvSpPr>
        <p:spPr>
          <a:xfrm>
            <a:off x="16174236" y="31120"/>
            <a:ext cx="2113764" cy="1081960"/>
          </a:xfrm>
          <a:custGeom>
            <a:avLst/>
            <a:gdLst/>
            <a:ahLst/>
            <a:cxnLst/>
            <a:rect l="l" t="t" r="r" b="b"/>
            <a:pathLst>
              <a:path w="2113764" h="1081960">
                <a:moveTo>
                  <a:pt x="0" y="0"/>
                </a:moveTo>
                <a:lnTo>
                  <a:pt x="2113764" y="0"/>
                </a:lnTo>
                <a:lnTo>
                  <a:pt x="2113764" y="1081960"/>
                </a:lnTo>
                <a:lnTo>
                  <a:pt x="0" y="1081960"/>
                </a:lnTo>
                <a:lnTo>
                  <a:pt x="0" y="0"/>
                </a:lnTo>
                <a:close/>
              </a:path>
            </a:pathLst>
          </a:custGeom>
          <a:blipFill>
            <a:blip r:embed="rId18"/>
            <a:stretch>
              <a:fillRect/>
            </a:stretch>
          </a:blipFill>
        </p:spPr>
        <p:txBody>
          <a:bodyPr/>
          <a:lstStyle/>
          <a:p>
            <a:endParaRPr lang="de-DE"/>
          </a:p>
        </p:txBody>
      </p:sp>
      <p:sp>
        <p:nvSpPr>
          <p:cNvPr id="64" name="TextBox 64"/>
          <p:cNvSpPr txBox="1"/>
          <p:nvPr/>
        </p:nvSpPr>
        <p:spPr>
          <a:xfrm>
            <a:off x="5844302" y="365257"/>
            <a:ext cx="6808101" cy="738766"/>
          </a:xfrm>
          <a:prstGeom prst="rect">
            <a:avLst/>
          </a:prstGeom>
        </p:spPr>
        <p:txBody>
          <a:bodyPr lIns="0" tIns="0" rIns="0" bIns="0" rtlCol="0" anchor="t">
            <a:spAutoFit/>
          </a:bodyPr>
          <a:lstStyle/>
          <a:p>
            <a:pPr algn="ctr">
              <a:lnSpc>
                <a:spcPts val="5878"/>
              </a:lnSpc>
            </a:pPr>
            <a:r>
              <a:rPr lang="en-US" sz="4898">
                <a:solidFill>
                  <a:srgbClr val="1F444D"/>
                </a:solidFill>
                <a:latin typeface="Public Sans Bold"/>
                <a:ea typeface="Public Sans Bold"/>
                <a:cs typeface="Public Sans Bold"/>
                <a:sym typeface="Public Sans Bold"/>
              </a:rPr>
              <a:t>DAS PERMA-MODELL </a:t>
            </a:r>
          </a:p>
        </p:txBody>
      </p:sp>
      <p:sp>
        <p:nvSpPr>
          <p:cNvPr id="65" name="TextBox 65"/>
          <p:cNvSpPr txBox="1"/>
          <p:nvPr/>
        </p:nvSpPr>
        <p:spPr>
          <a:xfrm>
            <a:off x="6633758" y="1298172"/>
            <a:ext cx="5119922" cy="372428"/>
          </a:xfrm>
          <a:prstGeom prst="rect">
            <a:avLst/>
          </a:prstGeom>
        </p:spPr>
        <p:txBody>
          <a:bodyPr lIns="0" tIns="0" rIns="0" bIns="0" rtlCol="0" anchor="t">
            <a:spAutoFit/>
          </a:bodyPr>
          <a:lstStyle/>
          <a:p>
            <a:pPr algn="ctr">
              <a:lnSpc>
                <a:spcPts val="2939"/>
              </a:lnSpc>
              <a:spcBef>
                <a:spcPct val="0"/>
              </a:spcBef>
            </a:pPr>
            <a:r>
              <a:rPr lang="en-US" sz="2449" spc="482">
                <a:solidFill>
                  <a:srgbClr val="1F444D"/>
                </a:solidFill>
                <a:latin typeface="Public Sans"/>
                <a:ea typeface="Public Sans"/>
                <a:cs typeface="Public Sans"/>
                <a:sym typeface="Public Sans"/>
              </a:rPr>
              <a:t>NACH MARTIN SELIGMAN</a:t>
            </a:r>
          </a:p>
        </p:txBody>
      </p:sp>
      <p:sp>
        <p:nvSpPr>
          <p:cNvPr id="66" name="TextBox 66"/>
          <p:cNvSpPr txBox="1"/>
          <p:nvPr/>
        </p:nvSpPr>
        <p:spPr>
          <a:xfrm>
            <a:off x="831167" y="3265594"/>
            <a:ext cx="2619490" cy="502036"/>
          </a:xfrm>
          <a:prstGeom prst="rect">
            <a:avLst/>
          </a:prstGeom>
        </p:spPr>
        <p:txBody>
          <a:bodyPr lIns="0" tIns="0" rIns="0" bIns="0" rtlCol="0" anchor="t">
            <a:spAutoFit/>
          </a:bodyPr>
          <a:lstStyle/>
          <a:p>
            <a:pPr algn="ctr">
              <a:lnSpc>
                <a:spcPts val="1959"/>
              </a:lnSpc>
            </a:pPr>
            <a:r>
              <a:rPr lang="en-US" sz="1632">
                <a:solidFill>
                  <a:srgbClr val="FFFFFF"/>
                </a:solidFill>
                <a:latin typeface="Public Sans Bold"/>
                <a:ea typeface="Public Sans Bold"/>
                <a:cs typeface="Public Sans Bold"/>
                <a:sym typeface="Public Sans Bold"/>
              </a:rPr>
              <a:t>P</a:t>
            </a:r>
          </a:p>
          <a:p>
            <a:pPr algn="ctr">
              <a:lnSpc>
                <a:spcPts val="1959"/>
              </a:lnSpc>
            </a:pPr>
            <a:r>
              <a:rPr lang="en-US" sz="1632">
                <a:solidFill>
                  <a:srgbClr val="FFFFFF"/>
                </a:solidFill>
                <a:latin typeface="Public Sans Bold"/>
                <a:ea typeface="Public Sans Bold"/>
                <a:cs typeface="Public Sans Bold"/>
                <a:sym typeface="Public Sans Bold"/>
              </a:rPr>
              <a:t>POSITIVE EMOTIONEN</a:t>
            </a:r>
          </a:p>
        </p:txBody>
      </p:sp>
      <p:sp>
        <p:nvSpPr>
          <p:cNvPr id="67" name="TextBox 67"/>
          <p:cNvSpPr txBox="1"/>
          <p:nvPr/>
        </p:nvSpPr>
        <p:spPr>
          <a:xfrm>
            <a:off x="4749522" y="3265594"/>
            <a:ext cx="1806702" cy="502036"/>
          </a:xfrm>
          <a:prstGeom prst="rect">
            <a:avLst/>
          </a:prstGeom>
        </p:spPr>
        <p:txBody>
          <a:bodyPr lIns="0" tIns="0" rIns="0" bIns="0" rtlCol="0" anchor="t">
            <a:spAutoFit/>
          </a:bodyPr>
          <a:lstStyle/>
          <a:p>
            <a:pPr algn="ctr">
              <a:lnSpc>
                <a:spcPts val="1959"/>
              </a:lnSpc>
            </a:pPr>
            <a:r>
              <a:rPr lang="en-US" sz="1632">
                <a:solidFill>
                  <a:srgbClr val="FFFFFF"/>
                </a:solidFill>
                <a:latin typeface="Public Sans Bold"/>
                <a:ea typeface="Public Sans Bold"/>
                <a:cs typeface="Public Sans Bold"/>
                <a:sym typeface="Public Sans Bold"/>
              </a:rPr>
              <a:t>E</a:t>
            </a:r>
          </a:p>
          <a:p>
            <a:pPr algn="ctr">
              <a:lnSpc>
                <a:spcPts val="1959"/>
              </a:lnSpc>
            </a:pPr>
            <a:r>
              <a:rPr lang="en-US" sz="1632">
                <a:solidFill>
                  <a:srgbClr val="FFFFFF"/>
                </a:solidFill>
                <a:latin typeface="Public Sans Bold"/>
                <a:ea typeface="Public Sans Bold"/>
                <a:cs typeface="Public Sans Bold"/>
                <a:sym typeface="Public Sans Bold"/>
              </a:rPr>
              <a:t>ENGAGEMENT</a:t>
            </a:r>
          </a:p>
        </p:txBody>
      </p:sp>
      <p:sp>
        <p:nvSpPr>
          <p:cNvPr id="68" name="TextBox 68"/>
          <p:cNvSpPr txBox="1"/>
          <p:nvPr/>
        </p:nvSpPr>
        <p:spPr>
          <a:xfrm>
            <a:off x="7930222" y="3265594"/>
            <a:ext cx="2467457" cy="748291"/>
          </a:xfrm>
          <a:prstGeom prst="rect">
            <a:avLst/>
          </a:prstGeom>
        </p:spPr>
        <p:txBody>
          <a:bodyPr lIns="0" tIns="0" rIns="0" bIns="0" rtlCol="0" anchor="t">
            <a:spAutoFit/>
          </a:bodyPr>
          <a:lstStyle/>
          <a:p>
            <a:pPr algn="ctr">
              <a:lnSpc>
                <a:spcPts val="1959"/>
              </a:lnSpc>
            </a:pPr>
            <a:r>
              <a:rPr lang="en-US" sz="1632">
                <a:solidFill>
                  <a:srgbClr val="FFFFFF"/>
                </a:solidFill>
                <a:latin typeface="Public Sans Bold"/>
                <a:ea typeface="Public Sans Bold"/>
                <a:cs typeface="Public Sans Bold"/>
                <a:sym typeface="Public Sans Bold"/>
              </a:rPr>
              <a:t>R</a:t>
            </a:r>
          </a:p>
          <a:p>
            <a:pPr algn="ctr">
              <a:lnSpc>
                <a:spcPts val="1959"/>
              </a:lnSpc>
            </a:pPr>
            <a:r>
              <a:rPr lang="en-US" sz="1632">
                <a:solidFill>
                  <a:srgbClr val="FFFFFF"/>
                </a:solidFill>
                <a:latin typeface="Public Sans Bold"/>
                <a:ea typeface="Public Sans Bold"/>
                <a:cs typeface="Public Sans Bold"/>
                <a:sym typeface="Public Sans Bold"/>
              </a:rPr>
              <a:t>RELATIONS/ </a:t>
            </a:r>
          </a:p>
          <a:p>
            <a:pPr algn="ctr">
              <a:lnSpc>
                <a:spcPts val="1959"/>
              </a:lnSpc>
            </a:pPr>
            <a:r>
              <a:rPr lang="en-US" sz="1632">
                <a:solidFill>
                  <a:srgbClr val="FFFFFF"/>
                </a:solidFill>
                <a:latin typeface="Public Sans Bold"/>
                <a:ea typeface="Public Sans Bold"/>
                <a:cs typeface="Public Sans Bold"/>
                <a:sym typeface="Public Sans Bold"/>
              </a:rPr>
              <a:t>ECHTE BEZIEHUNGEN</a:t>
            </a:r>
          </a:p>
        </p:txBody>
      </p:sp>
      <p:sp>
        <p:nvSpPr>
          <p:cNvPr id="69" name="TextBox 69"/>
          <p:cNvSpPr txBox="1"/>
          <p:nvPr/>
        </p:nvSpPr>
        <p:spPr>
          <a:xfrm>
            <a:off x="11766005" y="3265594"/>
            <a:ext cx="1806702" cy="748291"/>
          </a:xfrm>
          <a:prstGeom prst="rect">
            <a:avLst/>
          </a:prstGeom>
        </p:spPr>
        <p:txBody>
          <a:bodyPr lIns="0" tIns="0" rIns="0" bIns="0" rtlCol="0" anchor="t">
            <a:spAutoFit/>
          </a:bodyPr>
          <a:lstStyle/>
          <a:p>
            <a:pPr algn="ctr">
              <a:lnSpc>
                <a:spcPts val="1959"/>
              </a:lnSpc>
            </a:pPr>
            <a:r>
              <a:rPr lang="en-US" sz="1632">
                <a:solidFill>
                  <a:srgbClr val="FFFFFF"/>
                </a:solidFill>
                <a:latin typeface="Public Sans Bold"/>
                <a:ea typeface="Public Sans Bold"/>
                <a:cs typeface="Public Sans Bold"/>
                <a:sym typeface="Public Sans Bold"/>
              </a:rPr>
              <a:t>M</a:t>
            </a:r>
          </a:p>
          <a:p>
            <a:pPr algn="ctr">
              <a:lnSpc>
                <a:spcPts val="1959"/>
              </a:lnSpc>
            </a:pPr>
            <a:r>
              <a:rPr lang="en-US" sz="1632">
                <a:solidFill>
                  <a:srgbClr val="FFFFFF"/>
                </a:solidFill>
                <a:latin typeface="Public Sans Bold"/>
                <a:ea typeface="Public Sans Bold"/>
                <a:cs typeface="Public Sans Bold"/>
                <a:sym typeface="Public Sans Bold"/>
              </a:rPr>
              <a:t>MEANING/ </a:t>
            </a:r>
          </a:p>
          <a:p>
            <a:pPr algn="ctr">
              <a:lnSpc>
                <a:spcPts val="1959"/>
              </a:lnSpc>
            </a:pPr>
            <a:r>
              <a:rPr lang="en-US" sz="1632">
                <a:solidFill>
                  <a:srgbClr val="FFFFFF"/>
                </a:solidFill>
                <a:latin typeface="Public Sans Bold"/>
                <a:ea typeface="Public Sans Bold"/>
                <a:cs typeface="Public Sans Bold"/>
                <a:sym typeface="Public Sans Bold"/>
              </a:rPr>
              <a:t>SINN</a:t>
            </a:r>
          </a:p>
        </p:txBody>
      </p:sp>
      <p:sp>
        <p:nvSpPr>
          <p:cNvPr id="70" name="TextBox 70"/>
          <p:cNvSpPr txBox="1"/>
          <p:nvPr/>
        </p:nvSpPr>
        <p:spPr>
          <a:xfrm>
            <a:off x="14981424" y="3265594"/>
            <a:ext cx="2235896" cy="748291"/>
          </a:xfrm>
          <a:prstGeom prst="rect">
            <a:avLst/>
          </a:prstGeom>
        </p:spPr>
        <p:txBody>
          <a:bodyPr lIns="0" tIns="0" rIns="0" bIns="0" rtlCol="0" anchor="t">
            <a:spAutoFit/>
          </a:bodyPr>
          <a:lstStyle/>
          <a:p>
            <a:pPr algn="ctr">
              <a:lnSpc>
                <a:spcPts val="1959"/>
              </a:lnSpc>
            </a:pPr>
            <a:r>
              <a:rPr lang="en-US" sz="1632">
                <a:solidFill>
                  <a:srgbClr val="FFFFFF"/>
                </a:solidFill>
                <a:latin typeface="Public Sans Bold"/>
                <a:ea typeface="Public Sans Bold"/>
                <a:cs typeface="Public Sans Bold"/>
                <a:sym typeface="Public Sans Bold"/>
              </a:rPr>
              <a:t>A</a:t>
            </a:r>
          </a:p>
          <a:p>
            <a:pPr algn="ctr">
              <a:lnSpc>
                <a:spcPts val="1959"/>
              </a:lnSpc>
            </a:pPr>
            <a:r>
              <a:rPr lang="en-US" sz="1632">
                <a:solidFill>
                  <a:srgbClr val="FFFFFF"/>
                </a:solidFill>
                <a:latin typeface="Public Sans Bold"/>
                <a:ea typeface="Public Sans Bold"/>
                <a:cs typeface="Public Sans Bold"/>
                <a:sym typeface="Public Sans Bold"/>
              </a:rPr>
              <a:t>ACCOMPLISHMENT/ ZIELE ERREICHEN</a:t>
            </a:r>
          </a:p>
        </p:txBody>
      </p:sp>
      <p:sp>
        <p:nvSpPr>
          <p:cNvPr id="71" name="TextBox 71"/>
          <p:cNvSpPr txBox="1"/>
          <p:nvPr/>
        </p:nvSpPr>
        <p:spPr>
          <a:xfrm>
            <a:off x="799479" y="4261535"/>
            <a:ext cx="2682865" cy="3343275"/>
          </a:xfrm>
          <a:prstGeom prst="rect">
            <a:avLst/>
          </a:prstGeom>
        </p:spPr>
        <p:txBody>
          <a:bodyPr lIns="0" tIns="0" rIns="0" bIns="0" rtlCol="0" anchor="t">
            <a:spAutoFit/>
          </a:bodyPr>
          <a:lstStyle/>
          <a:p>
            <a:pPr algn="ctr">
              <a:lnSpc>
                <a:spcPts val="1919"/>
              </a:lnSpc>
            </a:pPr>
            <a:r>
              <a:rPr lang="en-US" sz="1599">
                <a:solidFill>
                  <a:srgbClr val="000000"/>
                </a:solidFill>
                <a:latin typeface="Public Sans"/>
                <a:ea typeface="Public Sans"/>
                <a:cs typeface="Public Sans"/>
                <a:sym typeface="Public Sans"/>
              </a:rPr>
              <a:t>Es gibt viele verschiedene positive Emotionen: Freude, Dankbarkeit, Gelassenheit, Interesse...</a:t>
            </a:r>
          </a:p>
          <a:p>
            <a:pPr algn="ctr">
              <a:lnSpc>
                <a:spcPts val="1919"/>
              </a:lnSpc>
            </a:pPr>
            <a:r>
              <a:rPr lang="en-US" sz="1599">
                <a:solidFill>
                  <a:srgbClr val="000000"/>
                </a:solidFill>
                <a:latin typeface="Public Sans"/>
                <a:ea typeface="Public Sans"/>
                <a:cs typeface="Public Sans"/>
                <a:sym typeface="Public Sans"/>
              </a:rPr>
              <a:t>Wenn wir positive Emotionen erleben, sind wir in der Lage mehr Reize wahrzunehmen und zu verarbeiten, wir sind kreativer und es bilden sich mehr neuronale Verknüpfungen. Wir lernen also besser und leichter!</a:t>
            </a:r>
          </a:p>
          <a:p>
            <a:pPr algn="ctr">
              <a:lnSpc>
                <a:spcPts val="1919"/>
              </a:lnSpc>
            </a:pPr>
            <a:r>
              <a:rPr lang="en-US" sz="1599">
                <a:solidFill>
                  <a:srgbClr val="000000"/>
                </a:solidFill>
                <a:latin typeface="Public Sans"/>
                <a:ea typeface="Public Sans"/>
                <a:cs typeface="Public Sans"/>
                <a:sym typeface="Public Sans"/>
              </a:rPr>
              <a:t> </a:t>
            </a:r>
          </a:p>
        </p:txBody>
      </p:sp>
      <p:sp>
        <p:nvSpPr>
          <p:cNvPr id="72" name="TextBox 72"/>
          <p:cNvSpPr txBox="1"/>
          <p:nvPr/>
        </p:nvSpPr>
        <p:spPr>
          <a:xfrm>
            <a:off x="4335498" y="4261535"/>
            <a:ext cx="2674249" cy="2867025"/>
          </a:xfrm>
          <a:prstGeom prst="rect">
            <a:avLst/>
          </a:prstGeom>
        </p:spPr>
        <p:txBody>
          <a:bodyPr lIns="0" tIns="0" rIns="0" bIns="0" rtlCol="0" anchor="t">
            <a:spAutoFit/>
          </a:bodyPr>
          <a:lstStyle/>
          <a:p>
            <a:pPr algn="ctr">
              <a:lnSpc>
                <a:spcPts val="1919"/>
              </a:lnSpc>
            </a:pPr>
            <a:r>
              <a:rPr lang="en-US" sz="1599">
                <a:solidFill>
                  <a:srgbClr val="000000"/>
                </a:solidFill>
                <a:latin typeface="Public Sans"/>
                <a:ea typeface="Public Sans"/>
                <a:cs typeface="Public Sans"/>
                <a:sym typeface="Public Sans"/>
              </a:rPr>
              <a:t>Engagement meint das volle Einbringen in eine Sache, von der man so richtig begeistert ist und alles um sich herum, auch die Zeit, vergisst. Man ist voll dabei, sei es beim Zocken, beim Sport oder bei einem Hobby oder vielleicht auch bei einem Unterrichtsinhalt, der einen so richtig fesselt. </a:t>
            </a:r>
          </a:p>
          <a:p>
            <a:pPr algn="ctr">
              <a:lnSpc>
                <a:spcPts val="1919"/>
              </a:lnSpc>
            </a:pPr>
            <a:endParaRPr lang="en-US" sz="1599">
              <a:solidFill>
                <a:srgbClr val="000000"/>
              </a:solidFill>
              <a:latin typeface="Public Sans"/>
              <a:ea typeface="Public Sans"/>
              <a:cs typeface="Public Sans"/>
              <a:sym typeface="Public Sans"/>
            </a:endParaRPr>
          </a:p>
        </p:txBody>
      </p:sp>
      <p:sp>
        <p:nvSpPr>
          <p:cNvPr id="73" name="TextBox 73"/>
          <p:cNvSpPr txBox="1"/>
          <p:nvPr/>
        </p:nvSpPr>
        <p:spPr>
          <a:xfrm>
            <a:off x="7815690" y="4261535"/>
            <a:ext cx="2756059" cy="2867025"/>
          </a:xfrm>
          <a:prstGeom prst="rect">
            <a:avLst/>
          </a:prstGeom>
        </p:spPr>
        <p:txBody>
          <a:bodyPr lIns="0" tIns="0" rIns="0" bIns="0" rtlCol="0" anchor="t">
            <a:spAutoFit/>
          </a:bodyPr>
          <a:lstStyle/>
          <a:p>
            <a:pPr algn="ctr">
              <a:lnSpc>
                <a:spcPts val="1919"/>
              </a:lnSpc>
            </a:pPr>
            <a:r>
              <a:rPr lang="en-US" sz="1599">
                <a:solidFill>
                  <a:srgbClr val="000000"/>
                </a:solidFill>
                <a:latin typeface="Public Sans"/>
                <a:ea typeface="Public Sans"/>
                <a:cs typeface="Public Sans"/>
                <a:sym typeface="Public Sans"/>
              </a:rPr>
              <a:t>Es geht um Leute, auf die Du Dich zu 100 Prozent verlassen kannst, die immer für Dich da sind und mit denen man die besten und schlechtesten Erlebnisse teilen kann. Es sind die Freunde, mit denen man "chillen" kann, die "keinen Stress machen" und bei denen man "einfach man selbst sein" kann.</a:t>
            </a:r>
          </a:p>
          <a:p>
            <a:pPr algn="ctr">
              <a:lnSpc>
                <a:spcPts val="1919"/>
              </a:lnSpc>
            </a:pPr>
            <a:endParaRPr lang="en-US" sz="1599">
              <a:solidFill>
                <a:srgbClr val="000000"/>
              </a:solidFill>
              <a:latin typeface="Public Sans"/>
              <a:ea typeface="Public Sans"/>
              <a:cs typeface="Public Sans"/>
              <a:sym typeface="Public Sans"/>
            </a:endParaRPr>
          </a:p>
        </p:txBody>
      </p:sp>
      <p:sp>
        <p:nvSpPr>
          <p:cNvPr id="74" name="TextBox 74"/>
          <p:cNvSpPr txBox="1"/>
          <p:nvPr/>
        </p:nvSpPr>
        <p:spPr>
          <a:xfrm>
            <a:off x="14679393" y="4261535"/>
            <a:ext cx="2839958" cy="2867025"/>
          </a:xfrm>
          <a:prstGeom prst="rect">
            <a:avLst/>
          </a:prstGeom>
        </p:spPr>
        <p:txBody>
          <a:bodyPr lIns="0" tIns="0" rIns="0" bIns="0" rtlCol="0" anchor="t">
            <a:spAutoFit/>
          </a:bodyPr>
          <a:lstStyle/>
          <a:p>
            <a:pPr algn="ctr">
              <a:lnSpc>
                <a:spcPts val="1919"/>
              </a:lnSpc>
            </a:pPr>
            <a:r>
              <a:rPr lang="en-US" sz="1599">
                <a:solidFill>
                  <a:srgbClr val="000000"/>
                </a:solidFill>
                <a:latin typeface="Public Sans"/>
                <a:ea typeface="Public Sans"/>
                <a:cs typeface="Public Sans"/>
                <a:sym typeface="Public Sans"/>
              </a:rPr>
              <a:t>Accomplishment könnte mit “Erfolg" oder "Leistung" übersetzt werden. Es geht darum, etwas zu erreichen, was man sich vorgenommen hat, und das Gefühl zu haben, dass man etwas Wertvolles geleistet hat. In der Schule könnte es bedeuten, dass man eine Aufgabe erfolgreich meistert oder ein persönliches Ziel erreicht.</a:t>
            </a:r>
          </a:p>
        </p:txBody>
      </p:sp>
      <p:sp>
        <p:nvSpPr>
          <p:cNvPr id="75" name="TextBox 75"/>
          <p:cNvSpPr txBox="1"/>
          <p:nvPr/>
        </p:nvSpPr>
        <p:spPr>
          <a:xfrm>
            <a:off x="2839033" y="8162300"/>
            <a:ext cx="12709374" cy="1025652"/>
          </a:xfrm>
          <a:prstGeom prst="rect">
            <a:avLst/>
          </a:prstGeom>
        </p:spPr>
        <p:txBody>
          <a:bodyPr lIns="0" tIns="0" rIns="0" bIns="0" rtlCol="0" anchor="t">
            <a:spAutoFit/>
          </a:bodyPr>
          <a:lstStyle/>
          <a:p>
            <a:pPr algn="ctr">
              <a:lnSpc>
                <a:spcPts val="2075"/>
              </a:lnSpc>
            </a:pPr>
            <a:endParaRPr/>
          </a:p>
          <a:p>
            <a:pPr algn="ctr">
              <a:lnSpc>
                <a:spcPts val="3918"/>
              </a:lnSpc>
            </a:pPr>
            <a:r>
              <a:rPr lang="en-US" sz="3265" spc="2612">
                <a:solidFill>
                  <a:srgbClr val="FFFFFF"/>
                </a:solidFill>
                <a:latin typeface="Public Sans Bold"/>
                <a:ea typeface="Public Sans Bold"/>
                <a:cs typeface="Public Sans Bold"/>
                <a:sym typeface="Public Sans Bold"/>
              </a:rPr>
              <a:t>DIE 5 PERMA-ELEMENTE</a:t>
            </a:r>
          </a:p>
          <a:p>
            <a:pPr algn="l">
              <a:lnSpc>
                <a:spcPts val="2285"/>
              </a:lnSpc>
              <a:spcBef>
                <a:spcPct val="0"/>
              </a:spcBef>
            </a:pPr>
            <a:endParaRPr lang="en-US" sz="3265" spc="2612">
              <a:solidFill>
                <a:srgbClr val="FFFFFF"/>
              </a:solidFill>
              <a:latin typeface="Public Sans Bold"/>
              <a:ea typeface="Public Sans Bold"/>
              <a:cs typeface="Public Sans Bold"/>
              <a:sym typeface="Public Sans Bold"/>
            </a:endParaRPr>
          </a:p>
        </p:txBody>
      </p:sp>
      <p:sp>
        <p:nvSpPr>
          <p:cNvPr id="76" name="TextBox 76"/>
          <p:cNvSpPr txBox="1"/>
          <p:nvPr/>
        </p:nvSpPr>
        <p:spPr>
          <a:xfrm>
            <a:off x="12381278" y="5272051"/>
            <a:ext cx="3336" cy="82437"/>
          </a:xfrm>
          <a:prstGeom prst="rect">
            <a:avLst/>
          </a:prstGeom>
        </p:spPr>
        <p:txBody>
          <a:bodyPr lIns="0" tIns="0" rIns="0" bIns="0" rtlCol="0" anchor="t">
            <a:spAutoFit/>
          </a:bodyPr>
          <a:lstStyle/>
          <a:p>
            <a:pPr algn="ctr">
              <a:lnSpc>
                <a:spcPts val="504"/>
              </a:lnSpc>
              <a:spcBef>
                <a:spcPct val="0"/>
              </a:spcBef>
            </a:pPr>
            <a:endParaRPr/>
          </a:p>
        </p:txBody>
      </p:sp>
      <p:sp>
        <p:nvSpPr>
          <p:cNvPr id="77" name="TextBox 77"/>
          <p:cNvSpPr txBox="1"/>
          <p:nvPr/>
        </p:nvSpPr>
        <p:spPr>
          <a:xfrm>
            <a:off x="11159199" y="4261535"/>
            <a:ext cx="3020313" cy="3105150"/>
          </a:xfrm>
          <a:prstGeom prst="rect">
            <a:avLst/>
          </a:prstGeom>
        </p:spPr>
        <p:txBody>
          <a:bodyPr lIns="0" tIns="0" rIns="0" bIns="0" rtlCol="0" anchor="t">
            <a:spAutoFit/>
          </a:bodyPr>
          <a:lstStyle/>
          <a:p>
            <a:pPr algn="ctr">
              <a:lnSpc>
                <a:spcPts val="1919"/>
              </a:lnSpc>
              <a:spcBef>
                <a:spcPct val="0"/>
              </a:spcBef>
            </a:pPr>
            <a:r>
              <a:rPr lang="en-US" sz="1599">
                <a:solidFill>
                  <a:srgbClr val="000000"/>
                </a:solidFill>
                <a:latin typeface="Public Sans"/>
                <a:ea typeface="Public Sans"/>
                <a:cs typeface="Public Sans"/>
                <a:sym typeface="Public Sans"/>
              </a:rPr>
              <a:t>Warum machst Du etwas? Warum engagierst Du Dich als Tutor? Warum besuchst Du freiwillig das Seniorenheim? Warum setzt Du Dich für`s Müll trennen ein? Warum lernst Du?</a:t>
            </a:r>
          </a:p>
          <a:p>
            <a:pPr algn="ctr">
              <a:lnSpc>
                <a:spcPts val="1919"/>
              </a:lnSpc>
              <a:spcBef>
                <a:spcPct val="0"/>
              </a:spcBef>
            </a:pPr>
            <a:r>
              <a:rPr lang="en-US" sz="1599">
                <a:solidFill>
                  <a:srgbClr val="000000"/>
                </a:solidFill>
                <a:latin typeface="Public Sans"/>
                <a:ea typeface="Public Sans"/>
                <a:cs typeface="Public Sans"/>
                <a:sym typeface="Public Sans"/>
              </a:rPr>
              <a:t>Die Antworten darauf bezeichnet man als Sinn. Man kennt den Fürsorgesinn, den Sinn für Tradition und Ordnung, den Selbstverwirklichungssinn und den Sinn für das große Ganze… </a:t>
            </a:r>
          </a:p>
        </p:txBody>
      </p:sp>
      <p:sp>
        <p:nvSpPr>
          <p:cNvPr id="78" name="TextBox 78"/>
          <p:cNvSpPr txBox="1"/>
          <p:nvPr/>
        </p:nvSpPr>
        <p:spPr>
          <a:xfrm rot="-464805">
            <a:off x="12682977" y="1102787"/>
            <a:ext cx="3576745" cy="534951"/>
          </a:xfrm>
          <a:prstGeom prst="rect">
            <a:avLst/>
          </a:prstGeom>
        </p:spPr>
        <p:txBody>
          <a:bodyPr lIns="0" tIns="0" rIns="0" bIns="0" rtlCol="0" anchor="t">
            <a:spAutoFit/>
          </a:bodyPr>
          <a:lstStyle/>
          <a:p>
            <a:pPr algn="ctr">
              <a:lnSpc>
                <a:spcPts val="4571"/>
              </a:lnSpc>
            </a:pPr>
            <a:r>
              <a:rPr lang="en-US" sz="3265">
                <a:solidFill>
                  <a:srgbClr val="000000"/>
                </a:solidFill>
                <a:latin typeface="Brittany"/>
                <a:ea typeface="Brittany"/>
                <a:cs typeface="Brittany"/>
                <a:sym typeface="Brittany"/>
              </a:rPr>
              <a:t>Was ist mit Dir?</a:t>
            </a:r>
          </a:p>
        </p:txBody>
      </p:sp>
      <p:sp>
        <p:nvSpPr>
          <p:cNvPr id="79" name="TextBox 79"/>
          <p:cNvSpPr txBox="1"/>
          <p:nvPr/>
        </p:nvSpPr>
        <p:spPr>
          <a:xfrm>
            <a:off x="1827909" y="9092702"/>
            <a:ext cx="14803533" cy="839200"/>
          </a:xfrm>
          <a:prstGeom prst="rect">
            <a:avLst/>
          </a:prstGeom>
        </p:spPr>
        <p:txBody>
          <a:bodyPr lIns="0" tIns="0" rIns="0" bIns="0" rtlCol="0" anchor="t">
            <a:spAutoFit/>
          </a:bodyPr>
          <a:lstStyle/>
          <a:p>
            <a:pPr algn="ctr">
              <a:lnSpc>
                <a:spcPts val="6857"/>
              </a:lnSpc>
            </a:pPr>
            <a:r>
              <a:rPr lang="en-US" sz="4898">
                <a:solidFill>
                  <a:srgbClr val="FFFFFF"/>
                </a:solidFill>
                <a:latin typeface="Buffalo"/>
                <a:ea typeface="Buffalo"/>
                <a:cs typeface="Buffalo"/>
                <a:sym typeface="Buffalo"/>
              </a:rPr>
              <a:t>helfen Dir zu mehr Wohlbefinden und bestärken Dich, Herausforderungen anzupacken!  </a:t>
            </a:r>
          </a:p>
        </p:txBody>
      </p:sp>
      <p:sp>
        <p:nvSpPr>
          <p:cNvPr id="80" name="TextBox 80"/>
          <p:cNvSpPr txBox="1"/>
          <p:nvPr/>
        </p:nvSpPr>
        <p:spPr>
          <a:xfrm>
            <a:off x="7372423" y="7794111"/>
            <a:ext cx="3583055" cy="377714"/>
          </a:xfrm>
          <a:prstGeom prst="rect">
            <a:avLst/>
          </a:prstGeom>
        </p:spPr>
        <p:txBody>
          <a:bodyPr lIns="0" tIns="0" rIns="0" bIns="0" rtlCol="0" anchor="t">
            <a:spAutoFit/>
          </a:bodyPr>
          <a:lstStyle/>
          <a:p>
            <a:pPr algn="ctr">
              <a:lnSpc>
                <a:spcPts val="3047"/>
              </a:lnSpc>
            </a:pPr>
            <a:r>
              <a:rPr lang="en-US" sz="2177">
                <a:solidFill>
                  <a:srgbClr val="FFFFFF"/>
                </a:solidFill>
                <a:latin typeface="Public Sans"/>
                <a:ea typeface="Public Sans"/>
                <a:cs typeface="Public Sans"/>
                <a:sym typeface="Public Sans"/>
              </a:rPr>
              <a:t>Wissenschaftlich ist belegt:</a:t>
            </a:r>
          </a:p>
        </p:txBody>
      </p:sp>
      <p:sp>
        <p:nvSpPr>
          <p:cNvPr id="81" name="TextBox 81"/>
          <p:cNvSpPr txBox="1"/>
          <p:nvPr/>
        </p:nvSpPr>
        <p:spPr>
          <a:xfrm rot="-270069">
            <a:off x="300059" y="800405"/>
            <a:ext cx="4199554" cy="931692"/>
          </a:xfrm>
          <a:prstGeom prst="rect">
            <a:avLst/>
          </a:prstGeom>
        </p:spPr>
        <p:txBody>
          <a:bodyPr lIns="0" tIns="0" rIns="0" bIns="0" rtlCol="0" anchor="t">
            <a:spAutoFit/>
          </a:bodyPr>
          <a:lstStyle/>
          <a:p>
            <a:pPr algn="ctr">
              <a:lnSpc>
                <a:spcPts val="1467"/>
              </a:lnSpc>
              <a:spcBef>
                <a:spcPct val="0"/>
              </a:spcBef>
            </a:pPr>
            <a:r>
              <a:rPr lang="en-US" sz="1222">
                <a:solidFill>
                  <a:srgbClr val="000000"/>
                </a:solidFill>
                <a:latin typeface="Public Sans"/>
                <a:ea typeface="Public Sans"/>
                <a:cs typeface="Public Sans"/>
                <a:sym typeface="Public Sans"/>
              </a:rPr>
              <a:t>Damit man Herausforderungen im Leben gut meistern kann, ist es wichtig, positive Gefühle zu erleben, sich zu engagieren, “echte” Beziehungen zu pflegen, einen Sinn in seinem Tun zu erkennen und sich über Erreichtes zu freuen! </a:t>
            </a:r>
          </a:p>
        </p:txBody>
      </p:sp>
      <p:sp>
        <p:nvSpPr>
          <p:cNvPr id="82" name="TextBox 82"/>
          <p:cNvSpPr txBox="1"/>
          <p:nvPr/>
        </p:nvSpPr>
        <p:spPr>
          <a:xfrm rot="16200000">
            <a:off x="12902720" y="2065151"/>
            <a:ext cx="10435970" cy="167097"/>
          </a:xfrm>
          <a:prstGeom prst="rect">
            <a:avLst/>
          </a:prstGeom>
        </p:spPr>
        <p:txBody>
          <a:bodyPr wrap="square" lIns="0" tIns="0" rIns="0" bIns="0" rtlCol="0" anchor="t">
            <a:spAutoFit/>
          </a:bodyPr>
          <a:lstStyle/>
          <a:p>
            <a:pPr>
              <a:lnSpc>
                <a:spcPts val="1431"/>
              </a:lnSpc>
              <a:spcBef>
                <a:spcPct val="0"/>
              </a:spcBef>
            </a:pPr>
            <a:r>
              <a:rPr lang="en-US" sz="1100" dirty="0">
                <a:solidFill>
                  <a:srgbClr val="000000"/>
                </a:solidFill>
                <a:latin typeface="Public Sans"/>
                <a:ea typeface="Public Sans"/>
                <a:cs typeface="Public Sans"/>
                <a:sym typeface="Public Sans"/>
              </a:rPr>
              <a:t>E. Ohland, R. </a:t>
            </a:r>
            <a:r>
              <a:rPr lang="en-US" sz="1100" dirty="0" err="1">
                <a:solidFill>
                  <a:srgbClr val="000000"/>
                </a:solidFill>
                <a:latin typeface="Public Sans"/>
                <a:ea typeface="Public Sans"/>
                <a:cs typeface="Public Sans"/>
                <a:sym typeface="Public Sans"/>
              </a:rPr>
              <a:t>Wallner</a:t>
            </a:r>
            <a:r>
              <a:rPr lang="en-US" sz="1100" dirty="0">
                <a:solidFill>
                  <a:srgbClr val="000000"/>
                </a:solidFill>
                <a:latin typeface="Public Sans"/>
                <a:ea typeface="Public Sans"/>
                <a:cs typeface="Public Sans"/>
                <a:sym typeface="Public Sans"/>
              </a:rPr>
              <a:t> </a:t>
            </a:r>
            <a:r>
              <a:rPr lang="en-US" sz="1100" dirty="0" err="1">
                <a:solidFill>
                  <a:srgbClr val="000000"/>
                </a:solidFill>
                <a:latin typeface="Public Sans"/>
                <a:ea typeface="Public Sans"/>
                <a:cs typeface="Public Sans"/>
                <a:sym typeface="Public Sans"/>
              </a:rPr>
              <a:t>unter</a:t>
            </a:r>
            <a:r>
              <a:rPr lang="en-US" sz="1100" dirty="0">
                <a:solidFill>
                  <a:srgbClr val="000000"/>
                </a:solidFill>
                <a:latin typeface="Public Sans"/>
                <a:ea typeface="Public Sans"/>
                <a:cs typeface="Public Sans"/>
                <a:sym typeface="Public Sans"/>
              </a:rPr>
              <a:t> cc-by-</a:t>
            </a:r>
            <a:r>
              <a:rPr lang="en-US" sz="1100" dirty="0" err="1">
                <a:solidFill>
                  <a:srgbClr val="000000"/>
                </a:solidFill>
                <a:latin typeface="Public Sans"/>
                <a:ea typeface="Public Sans"/>
                <a:cs typeface="Public Sans"/>
                <a:sym typeface="Public Sans"/>
              </a:rPr>
              <a:t>nd</a:t>
            </a:r>
            <a:r>
              <a:rPr lang="en-US" sz="1100" dirty="0">
                <a:solidFill>
                  <a:srgbClr val="000000"/>
                </a:solidFill>
                <a:latin typeface="Public Sans"/>
                <a:ea typeface="Public Sans"/>
                <a:cs typeface="Public Sans"/>
                <a:sym typeface="Public Sans"/>
              </a:rPr>
              <a:t>-</a:t>
            </a:r>
            <a:r>
              <a:rPr lang="en-US" sz="1100" dirty="0" err="1">
                <a:solidFill>
                  <a:srgbClr val="000000"/>
                </a:solidFill>
                <a:latin typeface="Public Sans"/>
                <a:ea typeface="Public Sans"/>
                <a:cs typeface="Public Sans"/>
                <a:sym typeface="Public Sans"/>
              </a:rPr>
              <a:t>nc</a:t>
            </a:r>
            <a:r>
              <a:rPr lang="en-US" sz="1100" dirty="0">
                <a:solidFill>
                  <a:srgbClr val="000000"/>
                </a:solidFill>
                <a:latin typeface="Public Sans"/>
                <a:ea typeface="Public Sans"/>
                <a:cs typeface="Public Sans"/>
                <a:sym typeface="Public Sans"/>
              </a:rPr>
              <a:t> 4.0; </a:t>
            </a:r>
            <a:r>
              <a:rPr lang="en-US" sz="1100" dirty="0" err="1">
                <a:solidFill>
                  <a:srgbClr val="000000"/>
                </a:solidFill>
                <a:latin typeface="Public Sans"/>
                <a:ea typeface="Public Sans"/>
                <a:cs typeface="Public Sans"/>
                <a:sym typeface="Public Sans"/>
              </a:rPr>
              <a:t>erstellt</a:t>
            </a:r>
            <a:r>
              <a:rPr lang="en-US" sz="1100" dirty="0">
                <a:solidFill>
                  <a:srgbClr val="000000"/>
                </a:solidFill>
                <a:latin typeface="Public Sans"/>
                <a:ea typeface="Public Sans"/>
                <a:cs typeface="Public Sans"/>
                <a:sym typeface="Public Sans"/>
              </a:rPr>
              <a:t> </a:t>
            </a:r>
            <a:r>
              <a:rPr lang="en-US" sz="1100" dirty="0" err="1">
                <a:solidFill>
                  <a:srgbClr val="000000"/>
                </a:solidFill>
                <a:latin typeface="Public Sans"/>
                <a:ea typeface="Public Sans"/>
                <a:cs typeface="Public Sans"/>
                <a:sym typeface="Public Sans"/>
              </a:rPr>
              <a:t>mit</a:t>
            </a:r>
            <a:r>
              <a:rPr lang="en-US" sz="1100" dirty="0">
                <a:solidFill>
                  <a:srgbClr val="000000"/>
                </a:solidFill>
                <a:latin typeface="Public Sans"/>
                <a:ea typeface="Public Sans"/>
                <a:cs typeface="Public Sans"/>
                <a:sym typeface="Public Sans"/>
              </a:rPr>
              <a:t> </a:t>
            </a:r>
            <a:r>
              <a:rPr lang="en-US" sz="1100" dirty="0" err="1">
                <a:solidFill>
                  <a:srgbClr val="000000"/>
                </a:solidFill>
                <a:latin typeface="Public Sans"/>
                <a:ea typeface="Public Sans"/>
                <a:cs typeface="Public Sans"/>
                <a:sym typeface="Public Sans"/>
              </a:rPr>
              <a:t>canva</a:t>
            </a:r>
            <a:r>
              <a:rPr lang="en-US" sz="1100" dirty="0">
                <a:solidFill>
                  <a:srgbClr val="000000"/>
                </a:solidFill>
                <a:latin typeface="Public Sans"/>
                <a:ea typeface="Public Sans"/>
                <a:cs typeface="Public Sans"/>
                <a:sym typeface="Public Sans"/>
              </a:rPr>
              <a:t> for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5D4BFED-9ED1-8763-FD8B-87E0C750E822}"/>
              </a:ext>
            </a:extLst>
          </p:cNvPr>
          <p:cNvSpPr txBox="1"/>
          <p:nvPr/>
        </p:nvSpPr>
        <p:spPr>
          <a:xfrm>
            <a:off x="4779090" y="4465734"/>
            <a:ext cx="11255070"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Eine positive Emotion ist die Freude.</a:t>
            </a:r>
          </a:p>
        </p:txBody>
      </p:sp>
      <p:pic>
        <p:nvPicPr>
          <p:cNvPr id="2" name="Grafik 1">
            <a:extLst>
              <a:ext uri="{FF2B5EF4-FFF2-40B4-BE49-F238E27FC236}">
                <a16:creationId xmlns:a16="http://schemas.microsoft.com/office/drawing/2014/main" id="{E701CF19-3865-4F35-5D2B-0DC8350524C9}"/>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Tree>
    <p:extLst>
      <p:ext uri="{BB962C8B-B14F-4D97-AF65-F5344CB8AC3E}">
        <p14:creationId xmlns:p14="http://schemas.microsoft.com/office/powerpoint/2010/main" val="4110984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5D4BFED-9ED1-8763-FD8B-87E0C750E822}"/>
              </a:ext>
            </a:extLst>
          </p:cNvPr>
          <p:cNvSpPr txBox="1"/>
          <p:nvPr/>
        </p:nvSpPr>
        <p:spPr>
          <a:xfrm>
            <a:off x="4779090" y="4465735"/>
            <a:ext cx="11255070" cy="2908489"/>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Freude  - was löst in Dir Freude aus? UND wie fühlt sich das an?</a:t>
            </a:r>
          </a:p>
        </p:txBody>
      </p:sp>
      <p:pic>
        <p:nvPicPr>
          <p:cNvPr id="2" name="Grafik 1">
            <a:extLst>
              <a:ext uri="{FF2B5EF4-FFF2-40B4-BE49-F238E27FC236}">
                <a16:creationId xmlns:a16="http://schemas.microsoft.com/office/drawing/2014/main" id="{E701CF19-3865-4F35-5D2B-0DC8350524C9}"/>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Tree>
    <p:extLst>
      <p:ext uri="{BB962C8B-B14F-4D97-AF65-F5344CB8AC3E}">
        <p14:creationId xmlns:p14="http://schemas.microsoft.com/office/powerpoint/2010/main" val="3153506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4079462" y="642369"/>
            <a:ext cx="13370337"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Freude – Kurzdefinition</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4057392" y="2820380"/>
            <a:ext cx="13007259" cy="3503397"/>
          </a:xfrm>
          <a:prstGeom prst="wedgeRoundRectCallout">
            <a:avLst>
              <a:gd name="adj1" fmla="val -34639"/>
              <a:gd name="adj2" fmla="val -667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 name="Textfeld 10">
            <a:extLst>
              <a:ext uri="{FF2B5EF4-FFF2-40B4-BE49-F238E27FC236}">
                <a16:creationId xmlns:a16="http://schemas.microsoft.com/office/drawing/2014/main" id="{CBDDC7EF-4E01-D47D-047F-0CEA855E2DC8}"/>
              </a:ext>
            </a:extLst>
          </p:cNvPr>
          <p:cNvSpPr txBox="1"/>
          <p:nvPr/>
        </p:nvSpPr>
        <p:spPr>
          <a:xfrm>
            <a:off x="4161399" y="3531504"/>
            <a:ext cx="12799245" cy="1969770"/>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700" dirty="0">
                <a:solidFill>
                  <a:schemeClr val="bg1"/>
                </a:solidFill>
                <a:latin typeface="YAFdJuxxqp0 0"/>
              </a:rPr>
              <a:t>Wenn du voller Freude bist, fühlst du dich ganz leicht und hell. Alles wirkt bunter und du gehst mit mehr Schwung. </a:t>
            </a:r>
          </a:p>
          <a:p>
            <a:pPr algn="l"/>
            <a:r>
              <a:rPr lang="de-DE" sz="2700" dirty="0">
                <a:solidFill>
                  <a:schemeClr val="bg1"/>
                </a:solidFill>
                <a:latin typeface="YAFdJuxxqp0 0"/>
              </a:rPr>
              <a:t>Du grinst und strahlst von innen heraus und hast Lust „verrückte“ Sachen zu machen...</a:t>
            </a:r>
          </a:p>
          <a:p>
            <a:pPr algn="l"/>
            <a:endParaRPr lang="de-DE" sz="2700" dirty="0">
              <a:solidFill>
                <a:schemeClr val="bg1"/>
              </a:solidFill>
              <a:latin typeface="YAFdJuxxqp0 0"/>
            </a:endParaRPr>
          </a:p>
          <a:p>
            <a:pPr algn="l"/>
            <a:r>
              <a:rPr lang="de-DE" sz="1400" dirty="0">
                <a:solidFill>
                  <a:schemeClr val="bg1"/>
                </a:solidFill>
                <a:latin typeface="YAFdJuxxqp0 0"/>
              </a:rPr>
              <a:t>(nach Barbara I. Fredrickson, Die Macht der guten Gefühle, S. 59)</a:t>
            </a:r>
          </a:p>
        </p:txBody>
      </p:sp>
      <p:pic>
        <p:nvPicPr>
          <p:cNvPr id="7" name="Grafik 6">
            <a:extLst>
              <a:ext uri="{FF2B5EF4-FFF2-40B4-BE49-F238E27FC236}">
                <a16:creationId xmlns:a16="http://schemas.microsoft.com/office/drawing/2014/main" id="{AAF60F43-A29B-6EB6-C0D3-82BDE22C9718}"/>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Tree>
    <p:extLst>
      <p:ext uri="{BB962C8B-B14F-4D97-AF65-F5344CB8AC3E}">
        <p14:creationId xmlns:p14="http://schemas.microsoft.com/office/powerpoint/2010/main" val="166215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4079463" y="642369"/>
            <a:ext cx="11255070"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Freude</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4057392" y="2820380"/>
            <a:ext cx="13007259" cy="3503397"/>
          </a:xfrm>
          <a:prstGeom prst="wedgeRoundRectCallout">
            <a:avLst>
              <a:gd name="adj1" fmla="val -34639"/>
              <a:gd name="adj2" fmla="val -66748"/>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 name="Textfeld 10">
            <a:extLst>
              <a:ext uri="{FF2B5EF4-FFF2-40B4-BE49-F238E27FC236}">
                <a16:creationId xmlns:a16="http://schemas.microsoft.com/office/drawing/2014/main" id="{CBDDC7EF-4E01-D47D-047F-0CEA855E2DC8}"/>
              </a:ext>
            </a:extLst>
          </p:cNvPr>
          <p:cNvSpPr txBox="1"/>
          <p:nvPr/>
        </p:nvSpPr>
        <p:spPr>
          <a:xfrm>
            <a:off x="4079463" y="3343007"/>
            <a:ext cx="12799245" cy="2585323"/>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700" dirty="0">
                <a:solidFill>
                  <a:schemeClr val="bg1"/>
                </a:solidFill>
                <a:latin typeface="YAFdJuxxqp0 0"/>
              </a:rPr>
              <a:t>Ich </a:t>
            </a:r>
            <a:r>
              <a:rPr lang="de-DE" sz="2700" b="1" dirty="0">
                <a:solidFill>
                  <a:schemeClr val="bg1"/>
                </a:solidFill>
                <a:latin typeface="YAFdJuxxqp0 0"/>
              </a:rPr>
              <a:t>freue</a:t>
            </a:r>
            <a:r>
              <a:rPr lang="de-DE" sz="2700" dirty="0">
                <a:solidFill>
                  <a:schemeClr val="bg1"/>
                </a:solidFill>
                <a:latin typeface="YAFdJuxxqp0 0"/>
              </a:rPr>
              <a:t> mich, dass ich in Deutschland lebe und wir Mitglied in der EU (der Europäischen Union) sind. Die EU ist ein Zusammenschluss von 27 europäischen Staaten. Sie möchte Frieden und Wohlstand sichern und die Demokratie stärken, deshalb sind auch nur demokratische Staaten in der EU. Alle Staaten in der EU sind selbstständig, haben eigene Regierungen und Parlamente. Manchmal gibt es Streit zwischen den Staaten, dann muss man bereit sein, viel miteinander zu reden und auch Kompromisse einzugehen.</a:t>
            </a:r>
            <a:endParaRPr lang="de-DE" sz="2700" dirty="0">
              <a:latin typeface="YAFdJuxxqp0 0"/>
            </a:endParaRPr>
          </a:p>
        </p:txBody>
      </p:sp>
      <p:pic>
        <p:nvPicPr>
          <p:cNvPr id="7" name="Grafik 6">
            <a:extLst>
              <a:ext uri="{FF2B5EF4-FFF2-40B4-BE49-F238E27FC236}">
                <a16:creationId xmlns:a16="http://schemas.microsoft.com/office/drawing/2014/main" id="{AAF60F43-A29B-6EB6-C0D3-82BDE22C9718}"/>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
        <p:nvSpPr>
          <p:cNvPr id="2" name="Textfeld 1">
            <a:extLst>
              <a:ext uri="{FF2B5EF4-FFF2-40B4-BE49-F238E27FC236}">
                <a16:creationId xmlns:a16="http://schemas.microsoft.com/office/drawing/2014/main" id="{F1C0664B-2BB8-4485-ED71-7D48830F613C}"/>
              </a:ext>
            </a:extLst>
          </p:cNvPr>
          <p:cNvSpPr txBox="1"/>
          <p:nvPr/>
        </p:nvSpPr>
        <p:spPr>
          <a:xfrm>
            <a:off x="5767028" y="6928034"/>
            <a:ext cx="9165714" cy="1569660"/>
          </a:xfrm>
          <a:prstGeom prst="rect">
            <a:avLst/>
          </a:prstGeom>
          <a:noFill/>
        </p:spPr>
        <p:txBody>
          <a:bodyPr wrap="square" rtlCol="0">
            <a:spAutoFit/>
          </a:bodyPr>
          <a:lstStyle/>
          <a:p>
            <a:pPr algn="ctr"/>
            <a:r>
              <a:rPr lang="de-DE" sz="4800" dirty="0"/>
              <a:t>Was bedeutet es konkret für Dich, in der EU zu leben?</a:t>
            </a:r>
          </a:p>
        </p:txBody>
      </p:sp>
    </p:spTree>
    <p:extLst>
      <p:ext uri="{BB962C8B-B14F-4D97-AF65-F5344CB8AC3E}">
        <p14:creationId xmlns:p14="http://schemas.microsoft.com/office/powerpoint/2010/main" val="1972775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4079463" y="642369"/>
            <a:ext cx="11255070"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Freude</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4057392" y="2820380"/>
            <a:ext cx="13007259" cy="3503397"/>
          </a:xfrm>
          <a:prstGeom prst="wedgeRoundRectCallout">
            <a:avLst>
              <a:gd name="adj1" fmla="val -34639"/>
              <a:gd name="adj2" fmla="val -667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 name="Textfeld 10">
            <a:extLst>
              <a:ext uri="{FF2B5EF4-FFF2-40B4-BE49-F238E27FC236}">
                <a16:creationId xmlns:a16="http://schemas.microsoft.com/office/drawing/2014/main" id="{CBDDC7EF-4E01-D47D-047F-0CEA855E2DC8}"/>
              </a:ext>
            </a:extLst>
          </p:cNvPr>
          <p:cNvSpPr txBox="1"/>
          <p:nvPr/>
        </p:nvSpPr>
        <p:spPr>
          <a:xfrm>
            <a:off x="4079463" y="3183437"/>
            <a:ext cx="12799245" cy="3000821"/>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700" dirty="0">
                <a:solidFill>
                  <a:schemeClr val="bg1"/>
                </a:solidFill>
                <a:latin typeface="YAFdJuxxqp0 0"/>
              </a:rPr>
              <a:t>Wenn wir in den Urlaub fahren, dann gibt es innerhalb der EU keine Grenzkontrollen mehr, da geht es viel schneller, wenn wir z. B. nach Italien oder Frankreich wollen.</a:t>
            </a:r>
          </a:p>
          <a:p>
            <a:pPr algn="l"/>
            <a:r>
              <a:rPr lang="de-DE" sz="2700" dirty="0">
                <a:solidFill>
                  <a:schemeClr val="bg1"/>
                </a:solidFill>
                <a:latin typeface="YAFdJuxxqp0 0"/>
              </a:rPr>
              <a:t>Meine Eltern können auch in einem anderen europäischen Land, das der EU angehört, arbeiten und ich kann dort später ebenfalls arbeiten oder studieren. Das kann man alles in der Charta (=Verfassung) der Grundrechte der Europäischen Union nachlesen.</a:t>
            </a:r>
          </a:p>
          <a:p>
            <a:pPr algn="l"/>
            <a:r>
              <a:rPr lang="de-DE" sz="2700" dirty="0">
                <a:solidFill>
                  <a:schemeClr val="bg1"/>
                </a:solidFill>
                <a:latin typeface="YAFdJuxxqp0 0"/>
              </a:rPr>
              <a:t>Mit der EU haben wir also viel mehr Freiheiten als früher…UND die EU hat auch uns Kinder im Blick… </a:t>
            </a:r>
          </a:p>
        </p:txBody>
      </p:sp>
      <p:pic>
        <p:nvPicPr>
          <p:cNvPr id="7" name="Grafik 6">
            <a:extLst>
              <a:ext uri="{FF2B5EF4-FFF2-40B4-BE49-F238E27FC236}">
                <a16:creationId xmlns:a16="http://schemas.microsoft.com/office/drawing/2014/main" id="{AAF60F43-A29B-6EB6-C0D3-82BDE22C9718}"/>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Tree>
    <p:extLst>
      <p:ext uri="{BB962C8B-B14F-4D97-AF65-F5344CB8AC3E}">
        <p14:creationId xmlns:p14="http://schemas.microsoft.com/office/powerpoint/2010/main" val="971685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4079463" y="642369"/>
            <a:ext cx="11255070"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Freude</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4057392" y="2820380"/>
            <a:ext cx="13007259" cy="3503397"/>
          </a:xfrm>
          <a:prstGeom prst="wedgeRoundRectCallout">
            <a:avLst>
              <a:gd name="adj1" fmla="val -34639"/>
              <a:gd name="adj2" fmla="val -667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 name="Textfeld 10">
            <a:extLst>
              <a:ext uri="{FF2B5EF4-FFF2-40B4-BE49-F238E27FC236}">
                <a16:creationId xmlns:a16="http://schemas.microsoft.com/office/drawing/2014/main" id="{CBDDC7EF-4E01-D47D-047F-0CEA855E2DC8}"/>
              </a:ext>
            </a:extLst>
          </p:cNvPr>
          <p:cNvSpPr txBox="1"/>
          <p:nvPr/>
        </p:nvSpPr>
        <p:spPr>
          <a:xfrm>
            <a:off x="4876800" y="3924300"/>
            <a:ext cx="11125200" cy="923330"/>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700" dirty="0">
                <a:solidFill>
                  <a:schemeClr val="bg1"/>
                </a:solidFill>
                <a:latin typeface="YAFdJuxxqp0 0"/>
              </a:rPr>
              <a:t>„Der Schutz und die Förderung der Rechte des Kindes“ ist fest verankert und gilt für </a:t>
            </a:r>
            <a:r>
              <a:rPr lang="de-DE" sz="2700" b="1" u="sng" dirty="0">
                <a:solidFill>
                  <a:schemeClr val="bg1"/>
                </a:solidFill>
                <a:latin typeface="YAFdJuxxqp0 0"/>
              </a:rPr>
              <a:t>alle</a:t>
            </a:r>
            <a:r>
              <a:rPr lang="de-DE" sz="2700" dirty="0">
                <a:solidFill>
                  <a:schemeClr val="bg1"/>
                </a:solidFill>
                <a:latin typeface="YAFdJuxxqp0 0"/>
              </a:rPr>
              <a:t> Kinder in den Mitgliedsstaaten der EU. </a:t>
            </a:r>
          </a:p>
        </p:txBody>
      </p:sp>
      <p:pic>
        <p:nvPicPr>
          <p:cNvPr id="7" name="Grafik 6">
            <a:extLst>
              <a:ext uri="{FF2B5EF4-FFF2-40B4-BE49-F238E27FC236}">
                <a16:creationId xmlns:a16="http://schemas.microsoft.com/office/drawing/2014/main" id="{AAF60F43-A29B-6EB6-C0D3-82BDE22C9718}"/>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
        <p:nvSpPr>
          <p:cNvPr id="3" name="Textfeld 2">
            <a:extLst>
              <a:ext uri="{FF2B5EF4-FFF2-40B4-BE49-F238E27FC236}">
                <a16:creationId xmlns:a16="http://schemas.microsoft.com/office/drawing/2014/main" id="{2D688709-012B-524C-80DE-6146F1D79B1C}"/>
              </a:ext>
            </a:extLst>
          </p:cNvPr>
          <p:cNvSpPr txBox="1"/>
          <p:nvPr/>
        </p:nvSpPr>
        <p:spPr>
          <a:xfrm>
            <a:off x="7886289" y="7011253"/>
            <a:ext cx="9200433" cy="2031325"/>
          </a:xfrm>
          <a:prstGeom prst="rect">
            <a:avLst/>
          </a:prstGeom>
          <a:noFill/>
        </p:spPr>
        <p:txBody>
          <a:bodyPr wrap="square">
            <a:spAutoFit/>
          </a:bodyPr>
          <a:lstStyle/>
          <a:p>
            <a:pPr algn="r"/>
            <a:r>
              <a:rPr lang="de-DE" sz="2700" b="1" dirty="0">
                <a:solidFill>
                  <a:srgbClr val="111314"/>
                </a:solidFill>
                <a:latin typeface="BundesSansWeb-Bold"/>
              </a:rPr>
              <a:t>Charta der Grundrechte der Europäischen Union Art. 24 (1) </a:t>
            </a:r>
            <a:r>
              <a:rPr lang="de-DE" sz="2400" b="1" dirty="0">
                <a:solidFill>
                  <a:srgbClr val="111314"/>
                </a:solidFill>
                <a:latin typeface="BundesSansWeb-Bold"/>
              </a:rPr>
              <a:t>:</a:t>
            </a:r>
            <a:r>
              <a:rPr lang="de-DE" sz="2400" b="1" i="1" dirty="0">
                <a:solidFill>
                  <a:srgbClr val="111314"/>
                </a:solidFill>
                <a:latin typeface="BundesSansWeb-Bold"/>
              </a:rPr>
              <a:t> </a:t>
            </a:r>
            <a:r>
              <a:rPr lang="de-DE" sz="2400" i="1" dirty="0"/>
              <a:t>Kinder haben Anspruch auf den Schutz und die Fürsorge, die für ihr Wohlergehen notwendig sind. Sie können ihre Meinung frei äußern. Ihre Meinung wird in den Angelegenheiten, die sie betreffen, in einer ihrem Alter und ihrem Reifegrad entsprechenden Weise berücksichtigt</a:t>
            </a:r>
            <a:r>
              <a:rPr lang="de-DE" sz="2700" i="1" dirty="0"/>
              <a:t>.</a:t>
            </a:r>
            <a:r>
              <a:rPr lang="de-DE" sz="2700" b="1" dirty="0">
                <a:solidFill>
                  <a:srgbClr val="111314"/>
                </a:solidFill>
                <a:latin typeface="BundesSansWeb-Bold"/>
              </a:rPr>
              <a:t> </a:t>
            </a:r>
            <a:r>
              <a:rPr lang="de-DE" sz="2700" dirty="0">
                <a:solidFill>
                  <a:srgbClr val="111314"/>
                </a:solidFill>
                <a:highlight>
                  <a:srgbClr val="FFFFFF"/>
                </a:highlight>
                <a:latin typeface="BundesSansWeb-Regular"/>
              </a:rPr>
              <a:t> </a:t>
            </a:r>
            <a:endParaRPr lang="de-DE" sz="2700" dirty="0"/>
          </a:p>
        </p:txBody>
      </p:sp>
    </p:spTree>
    <p:extLst>
      <p:ext uri="{BB962C8B-B14F-4D97-AF65-F5344CB8AC3E}">
        <p14:creationId xmlns:p14="http://schemas.microsoft.com/office/powerpoint/2010/main" val="2436590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4079463" y="642369"/>
            <a:ext cx="11255070" cy="1523494"/>
          </a:xfrm>
          <a:prstGeom prst="rect">
            <a:avLst/>
          </a:prstGeom>
          <a:noFill/>
          <a:ln>
            <a:no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l"/>
            <a:r>
              <a:rPr lang="de-DE" sz="9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Deine Freude</a:t>
            </a:r>
          </a:p>
        </p:txBody>
      </p:sp>
      <p:pic>
        <p:nvPicPr>
          <p:cNvPr id="7" name="Grafik 6">
            <a:extLst>
              <a:ext uri="{FF2B5EF4-FFF2-40B4-BE49-F238E27FC236}">
                <a16:creationId xmlns:a16="http://schemas.microsoft.com/office/drawing/2014/main" id="{AAF60F43-A29B-6EB6-C0D3-82BDE22C9718}"/>
              </a:ext>
            </a:extLst>
          </p:cNvPr>
          <p:cNvPicPr>
            <a:picLocks noChangeAspect="1"/>
          </p:cNvPicPr>
          <p:nvPr/>
        </p:nvPicPr>
        <p:blipFill rotWithShape="1">
          <a:blip r:embed="rId2"/>
          <a:srcRect l="2109" t="18131" r="79100" b="27076"/>
          <a:stretch/>
        </p:blipFill>
        <p:spPr>
          <a:xfrm>
            <a:off x="57359" y="2187786"/>
            <a:ext cx="3814530" cy="6251568"/>
          </a:xfrm>
          <a:prstGeom prst="rect">
            <a:avLst/>
          </a:prstGeom>
        </p:spPr>
      </p:pic>
      <p:sp>
        <p:nvSpPr>
          <p:cNvPr id="3" name="Textfeld 2">
            <a:extLst>
              <a:ext uri="{FF2B5EF4-FFF2-40B4-BE49-F238E27FC236}">
                <a16:creationId xmlns:a16="http://schemas.microsoft.com/office/drawing/2014/main" id="{934DC82B-BEDF-791F-826E-7E00D45FEBC3}"/>
              </a:ext>
            </a:extLst>
          </p:cNvPr>
          <p:cNvSpPr txBox="1"/>
          <p:nvPr/>
        </p:nvSpPr>
        <p:spPr>
          <a:xfrm>
            <a:off x="5716476" y="4037738"/>
            <a:ext cx="9618057" cy="3046988"/>
          </a:xfrm>
          <a:prstGeom prst="rect">
            <a:avLst/>
          </a:prstGeom>
          <a:noFill/>
        </p:spPr>
        <p:txBody>
          <a:bodyPr wrap="square" rtlCol="0">
            <a:spAutoFit/>
          </a:bodyPr>
          <a:lstStyle/>
          <a:p>
            <a:pPr algn="ctr"/>
            <a:r>
              <a:rPr lang="de-DE" sz="4800" dirty="0"/>
              <a:t>Was </a:t>
            </a:r>
            <a:r>
              <a:rPr lang="de-DE" sz="4800" b="1" dirty="0"/>
              <a:t>freut</a:t>
            </a:r>
            <a:r>
              <a:rPr lang="de-DE" sz="4800" dirty="0"/>
              <a:t> dich als Mitglied der EU? Überlege dir zwei Punkte, die du auch immer mit einem Beispiel erklären kannst!</a:t>
            </a:r>
          </a:p>
        </p:txBody>
      </p:sp>
    </p:spTree>
    <p:extLst>
      <p:ext uri="{BB962C8B-B14F-4D97-AF65-F5344CB8AC3E}">
        <p14:creationId xmlns:p14="http://schemas.microsoft.com/office/powerpoint/2010/main" val="688115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922</Words>
  <Application>Microsoft Office PowerPoint</Application>
  <PresentationFormat>Benutzerdefiniert</PresentationFormat>
  <Paragraphs>61</Paragraphs>
  <Slides>11</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11</vt:i4>
      </vt:variant>
    </vt:vector>
  </HeadingPairs>
  <TitlesOfParts>
    <vt:vector size="22" baseType="lpstr">
      <vt:lpstr>Calibri</vt:lpstr>
      <vt:lpstr>BundesSansWeb-Regular</vt:lpstr>
      <vt:lpstr>Public Sans</vt:lpstr>
      <vt:lpstr>Arial</vt:lpstr>
      <vt:lpstr>Brittany</vt:lpstr>
      <vt:lpstr>YAFdJuxxqp0 0</vt:lpstr>
      <vt:lpstr>Fave Script Bold Pro</vt:lpstr>
      <vt:lpstr>Buffalo</vt:lpstr>
      <vt:lpstr>BundesSansWeb-Bold</vt:lpstr>
      <vt:lpstr>Public Sans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 für Schülerinnen und Schüler (Präsentationsmodus)</dc:title>
  <dc:creator>Wenzl, Anna</dc:creator>
  <cp:lastModifiedBy>Wenzl, Anna</cp:lastModifiedBy>
  <cp:revision>3</cp:revision>
  <dcterms:created xsi:type="dcterms:W3CDTF">2006-08-16T00:00:00Z</dcterms:created>
  <dcterms:modified xsi:type="dcterms:W3CDTF">2024-07-23T15:52:08Z</dcterms:modified>
  <dc:identifier>DAGKiJP2zBU</dc:identifier>
</cp:coreProperties>
</file>